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6" r:id="rId2"/>
    <p:sldId id="354" r:id="rId3"/>
    <p:sldId id="372" r:id="rId4"/>
    <p:sldId id="368" r:id="rId5"/>
    <p:sldId id="362" r:id="rId6"/>
    <p:sldId id="373" r:id="rId7"/>
    <p:sldId id="369" r:id="rId8"/>
    <p:sldId id="374" r:id="rId9"/>
    <p:sldId id="370" r:id="rId10"/>
    <p:sldId id="363" r:id="rId11"/>
    <p:sldId id="371" r:id="rId12"/>
    <p:sldId id="364" r:id="rId13"/>
    <p:sldId id="365" r:id="rId14"/>
    <p:sldId id="366" r:id="rId15"/>
    <p:sldId id="367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DA3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60"/>
  </p:normalViewPr>
  <p:slideViewPr>
    <p:cSldViewPr>
      <p:cViewPr varScale="1">
        <p:scale>
          <a:sx n="66" d="100"/>
          <a:sy n="66" d="100"/>
        </p:scale>
        <p:origin x="12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4727C-8B30-4386-9703-61EF7B04C9A7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57BCF-F272-4C79-9BBA-DF21EFA30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11/19/2014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089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38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500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16778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</a:t>
            </a:r>
            <a:r>
              <a:rPr lang="en-US" sz="3200" b="1" dirty="0"/>
              <a:t>7</a:t>
            </a:r>
            <a:r>
              <a:rPr lang="en-US" sz="3200" b="1" dirty="0" smtClean="0"/>
              <a:t>11 Classical Mechanics and Mathematical Methods</a:t>
            </a:r>
          </a:p>
          <a:p>
            <a:pPr algn="ctr"/>
            <a:r>
              <a:rPr lang="en-US" sz="3200" b="1" dirty="0" smtClean="0"/>
              <a:t>10-10:50 AM  MWF  Olin 103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Plan for Lecture 36:</a:t>
            </a:r>
            <a:endParaRPr lang="en-US" sz="3200" b="1" dirty="0">
              <a:solidFill>
                <a:schemeClr val="folHlink"/>
              </a:solidFill>
            </a:endParaRPr>
          </a:p>
          <a:p>
            <a:pPr marL="971550" lvl="2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</a:rPr>
              <a:t>Chapter 12: Effects of</a:t>
            </a:r>
            <a:r>
              <a:rPr lang="en-US" sz="3200" b="1" dirty="0">
                <a:solidFill>
                  <a:schemeClr val="folHlink"/>
                </a:solidFill>
              </a:rPr>
              <a:t> </a:t>
            </a:r>
            <a:r>
              <a:rPr lang="en-US" sz="3200" b="1" dirty="0" smtClean="0">
                <a:solidFill>
                  <a:schemeClr val="folHlink"/>
                </a:solidFill>
              </a:rPr>
              <a:t>viscosity in fluid motion</a:t>
            </a:r>
          </a:p>
          <a:p>
            <a:pPr marL="971550" lvl="2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</a:rPr>
              <a:t>Stokes’ </a:t>
            </a:r>
            <a:r>
              <a:rPr lang="en-US" sz="3200" b="1" dirty="0" smtClean="0">
                <a:solidFill>
                  <a:schemeClr val="folHlink"/>
                </a:solidFill>
              </a:rPr>
              <a:t>viscosity relation</a:t>
            </a: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92501"/>
              </p:ext>
            </p:extLst>
          </p:nvPr>
        </p:nvGraphicFramePr>
        <p:xfrm>
          <a:off x="304800" y="228600"/>
          <a:ext cx="8880475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062" name="数式" r:id="rId3" imgW="3695400" imgH="1091880" progId="Equation.3">
                  <p:embed/>
                </p:oleObj>
              </mc:Choice>
              <mc:Fallback>
                <p:oleObj name="数式" r:id="rId3" imgW="3695400" imgH="1091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8880475" cy="263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904131"/>
              </p:ext>
            </p:extLst>
          </p:nvPr>
        </p:nvGraphicFramePr>
        <p:xfrm>
          <a:off x="457200" y="2943225"/>
          <a:ext cx="5675313" cy="330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063" name="数式" r:id="rId5" imgW="2361960" imgH="1371600" progId="Equation.3">
                  <p:embed/>
                </p:oleObj>
              </mc:Choice>
              <mc:Fallback>
                <p:oleObj name="数式" r:id="rId5" imgW="2361960" imgH="1371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943225"/>
                        <a:ext cx="5675313" cy="330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012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Digression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479038"/>
              </p:ext>
            </p:extLst>
          </p:nvPr>
        </p:nvGraphicFramePr>
        <p:xfrm>
          <a:off x="723899" y="1011238"/>
          <a:ext cx="8267701" cy="281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217" name="数式" r:id="rId3" imgW="3441600" imgH="1168200" progId="Equation.3">
                  <p:embed/>
                </p:oleObj>
              </mc:Choice>
              <mc:Fallback>
                <p:oleObj name="数式" r:id="rId3" imgW="3441600" imgH="1168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899" y="1011238"/>
                        <a:ext cx="8267701" cy="281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556642"/>
              </p:ext>
            </p:extLst>
          </p:nvPr>
        </p:nvGraphicFramePr>
        <p:xfrm>
          <a:off x="834231" y="3962400"/>
          <a:ext cx="6713537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218" name="数式" r:id="rId5" imgW="2793960" imgH="482400" progId="Equation.3">
                  <p:embed/>
                </p:oleObj>
              </mc:Choice>
              <mc:Fallback>
                <p:oleObj name="数式" r:id="rId5" imgW="279396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231" y="3962400"/>
                        <a:ext cx="6713537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684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984658"/>
              </p:ext>
            </p:extLst>
          </p:nvPr>
        </p:nvGraphicFramePr>
        <p:xfrm>
          <a:off x="304800" y="228600"/>
          <a:ext cx="8662988" cy="284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76" name="数式" r:id="rId3" imgW="3606480" imgH="1180800" progId="Equation.3">
                  <p:embed/>
                </p:oleObj>
              </mc:Choice>
              <mc:Fallback>
                <p:oleObj name="数式" r:id="rId3" imgW="3606480" imgH="1180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8662988" cy="284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754994"/>
              </p:ext>
            </p:extLst>
          </p:nvPr>
        </p:nvGraphicFramePr>
        <p:xfrm>
          <a:off x="228600" y="3200400"/>
          <a:ext cx="8783637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77" name="数式" r:id="rId5" imgW="3657600" imgH="1333440" progId="Equation.3">
                  <p:embed/>
                </p:oleObj>
              </mc:Choice>
              <mc:Fallback>
                <p:oleObj name="数式" r:id="rId5" imgW="3657600" imgH="1333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200400"/>
                        <a:ext cx="8783637" cy="321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066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594617"/>
              </p:ext>
            </p:extLst>
          </p:nvPr>
        </p:nvGraphicFramePr>
        <p:xfrm>
          <a:off x="625475" y="541337"/>
          <a:ext cx="7837488" cy="563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60" name="数式" r:id="rId3" imgW="3263760" imgH="2336760" progId="Equation.3">
                  <p:embed/>
                </p:oleObj>
              </mc:Choice>
              <mc:Fallback>
                <p:oleObj name="数式" r:id="rId3" imgW="3263760" imgH="23367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541337"/>
                        <a:ext cx="7837488" cy="563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622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349013"/>
              </p:ext>
            </p:extLst>
          </p:nvPr>
        </p:nvGraphicFramePr>
        <p:xfrm>
          <a:off x="1828800" y="609600"/>
          <a:ext cx="5002212" cy="511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083" name="数式" r:id="rId3" imgW="2082600" imgH="2120760" progId="Equation.3">
                  <p:embed/>
                </p:oleObj>
              </mc:Choice>
              <mc:Fallback>
                <p:oleObj name="数式" r:id="rId3" imgW="2082600" imgH="2120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609600"/>
                        <a:ext cx="5002212" cy="511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918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454381"/>
              </p:ext>
            </p:extLst>
          </p:nvPr>
        </p:nvGraphicFramePr>
        <p:xfrm>
          <a:off x="1143000" y="440638"/>
          <a:ext cx="4063300" cy="375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106" name="Equation" r:id="rId3" imgW="2197080" imgH="2019240" progId="Equation.DSMT4">
                  <p:embed/>
                </p:oleObj>
              </mc:Choice>
              <mc:Fallback>
                <p:oleObj name="Equation" r:id="rId3" imgW="2197080" imgH="2019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0638"/>
                        <a:ext cx="4063300" cy="375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371600" y="4648200"/>
            <a:ext cx="3429000" cy="1447800"/>
            <a:chOff x="3200400" y="2514600"/>
            <a:chExt cx="3429000" cy="1447800"/>
          </a:xfrm>
        </p:grpSpPr>
        <p:sp>
          <p:nvSpPr>
            <p:cNvPr id="7" name="Rectangle 6"/>
            <p:cNvSpPr/>
            <p:nvPr/>
          </p:nvSpPr>
          <p:spPr>
            <a:xfrm>
              <a:off x="3200400" y="2514600"/>
              <a:ext cx="3429000" cy="1447800"/>
            </a:xfrm>
            <a:prstGeom prst="rect">
              <a:avLst/>
            </a:prstGeom>
            <a:pattFill prst="zigZ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788525" y="2804160"/>
              <a:ext cx="609600" cy="609600"/>
            </a:xfrm>
            <a:prstGeom prst="ellipse">
              <a:avLst/>
            </a:prstGeom>
            <a:solidFill>
              <a:schemeClr val="accent1">
                <a:alpha val="5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4093325" y="3108960"/>
              <a:ext cx="1469275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800600" y="264729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u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H="1">
              <a:off x="3581400" y="3581400"/>
              <a:ext cx="1219200" cy="0"/>
            </a:xfrm>
            <a:prstGeom prst="straightConnector1">
              <a:avLst/>
            </a:prstGeom>
            <a:ln w="50800"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648200" y="32721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F</a:t>
              </a:r>
              <a:r>
                <a:rPr lang="en-US" sz="2400" i="1" baseline="-25000" dirty="0" smtClean="0">
                  <a:latin typeface="+mj-lt"/>
                </a:rPr>
                <a:t>D</a:t>
              </a:r>
              <a:endParaRPr lang="en-US" sz="2400" i="1" dirty="0" smtClean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932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11/22/2013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PHY 711  Fall 2013 -- Lecture 34</a:t>
            </a:r>
            <a:endParaRPr lang="en-US" dirty="0"/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E368B07-CEBF-4C80-90AF-53B34FA04CF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85190" y="3733800"/>
            <a:ext cx="457200" cy="381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5311" t="18642" r="7717" b="2736"/>
          <a:stretch/>
        </p:blipFill>
        <p:spPr>
          <a:xfrm>
            <a:off x="677683" y="443236"/>
            <a:ext cx="7985856" cy="591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63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4151" t="18237" r="3734" b="3749"/>
          <a:stretch/>
        </p:blipFill>
        <p:spPr>
          <a:xfrm>
            <a:off x="342900" y="304800"/>
            <a:ext cx="8458200" cy="58674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6019800" y="2095500"/>
            <a:ext cx="2514600" cy="22860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2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3403" t="38500" r="14371" b="2735"/>
          <a:stretch/>
        </p:blipFill>
        <p:spPr>
          <a:xfrm>
            <a:off x="876300" y="838200"/>
            <a:ext cx="73914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34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5334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Brief introduction to viscous effects in incompressible fluids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508481"/>
              </p:ext>
            </p:extLst>
          </p:nvPr>
        </p:nvGraphicFramePr>
        <p:xfrm>
          <a:off x="228600" y="1199079"/>
          <a:ext cx="8624887" cy="1696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98" name="数式" r:id="rId3" imgW="3365280" imgH="660240" progId="Equation.3">
                  <p:embed/>
                </p:oleObj>
              </mc:Choice>
              <mc:Fallback>
                <p:oleObj name="数式" r:id="rId3" imgW="3365280" imgH="6602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199079"/>
                        <a:ext cx="8624887" cy="1696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3429000"/>
            <a:ext cx="7239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Plan: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Consider the general effects of viscosity on fluid equations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Consider the solution to the linearized equations for the case of steady-state flow of a sphere of radius 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Infer the drag force needed to maintain the steady-state flow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200400" y="2514600"/>
            <a:ext cx="3429000" cy="1447800"/>
            <a:chOff x="3200400" y="2514600"/>
            <a:chExt cx="3429000" cy="1447800"/>
          </a:xfrm>
        </p:grpSpPr>
        <p:sp>
          <p:nvSpPr>
            <p:cNvPr id="15" name="Rectangle 14"/>
            <p:cNvSpPr/>
            <p:nvPr/>
          </p:nvSpPr>
          <p:spPr>
            <a:xfrm>
              <a:off x="3200400" y="2514600"/>
              <a:ext cx="3429000" cy="1447800"/>
            </a:xfrm>
            <a:prstGeom prst="rect">
              <a:avLst/>
            </a:prstGeom>
            <a:pattFill prst="zigZ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788525" y="2804160"/>
              <a:ext cx="609600" cy="609600"/>
            </a:xfrm>
            <a:prstGeom prst="ellipse">
              <a:avLst/>
            </a:prstGeom>
            <a:solidFill>
              <a:schemeClr val="accent1">
                <a:alpha val="5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4093325" y="3108960"/>
              <a:ext cx="1469275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800600" y="264729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u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3581400" y="3581400"/>
              <a:ext cx="1219200" cy="0"/>
            </a:xfrm>
            <a:prstGeom prst="straightConnector1">
              <a:avLst/>
            </a:prstGeom>
            <a:ln w="50800"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648200" y="32721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F</a:t>
              </a:r>
              <a:r>
                <a:rPr lang="en-US" sz="2400" i="1" baseline="-25000" dirty="0" smtClean="0">
                  <a:latin typeface="+mj-lt"/>
                </a:rPr>
                <a:t>D</a:t>
              </a:r>
              <a:endParaRPr lang="en-US" sz="2400" i="1" dirty="0" smtClean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48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645173"/>
              </p:ext>
            </p:extLst>
          </p:nvPr>
        </p:nvGraphicFramePr>
        <p:xfrm>
          <a:off x="457200" y="533400"/>
          <a:ext cx="8471368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209" name="Equation" r:id="rId3" imgW="5448240" imgH="1612800" progId="Equation.DSMT4">
                  <p:embed/>
                </p:oleObj>
              </mc:Choice>
              <mc:Fallback>
                <p:oleObj name="Equation" r:id="rId3" imgW="5448240" imgH="1612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"/>
                        <a:ext cx="8471368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Brace 5"/>
          <p:cNvSpPr/>
          <p:nvPr/>
        </p:nvSpPr>
        <p:spPr>
          <a:xfrm rot="5400000">
            <a:off x="4648200" y="2362200"/>
            <a:ext cx="228600" cy="3810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044008"/>
              </p:ext>
            </p:extLst>
          </p:nvPr>
        </p:nvGraphicFramePr>
        <p:xfrm>
          <a:off x="2525295" y="3927465"/>
          <a:ext cx="4064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Fluid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anose="05050102010706020507" pitchFamily="18" charset="2"/>
                        </a:rPr>
                        <a:t>n</a:t>
                      </a:r>
                      <a:r>
                        <a:rPr lang="en-US" dirty="0" smtClean="0"/>
                        <a:t> (m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baseline="0" dirty="0" smtClean="0"/>
                        <a:t>/s)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1.00 x 10</a:t>
                      </a:r>
                      <a:r>
                        <a:rPr lang="en-US" baseline="30000" dirty="0" smtClean="0"/>
                        <a:t>-6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14.9  x  10</a:t>
                      </a:r>
                      <a:r>
                        <a:rPr lang="en-US" baseline="30000" dirty="0" smtClean="0"/>
                        <a:t>-6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Ethyl alcohol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1.52 x  10</a:t>
                      </a:r>
                      <a:r>
                        <a:rPr lang="en-US" baseline="30000" dirty="0" smtClean="0"/>
                        <a:t>-6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Glycerine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1183  x  10</a:t>
                      </a:r>
                      <a:r>
                        <a:rPr lang="en-US" baseline="30000" dirty="0" smtClean="0"/>
                        <a:t>-6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43000" y="32004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Typical </a:t>
            </a:r>
            <a:r>
              <a:rPr lang="en-US" sz="2400" dirty="0" smtClean="0">
                <a:latin typeface="+mj-lt"/>
              </a:rPr>
              <a:t>kinematic viscosities </a:t>
            </a:r>
            <a:r>
              <a:rPr lang="en-US" sz="2400" dirty="0" smtClean="0">
                <a:latin typeface="+mj-lt"/>
              </a:rPr>
              <a:t>at 20</a:t>
            </a:r>
            <a:r>
              <a:rPr lang="en-US" sz="2800" baseline="30000" dirty="0" smtClean="0">
                <a:latin typeface="+mj-lt"/>
              </a:rPr>
              <a:t>o</a:t>
            </a:r>
            <a:r>
              <a:rPr lang="en-US" sz="2800" dirty="0" smtClean="0">
                <a:latin typeface="+mj-lt"/>
              </a:rPr>
              <a:t> C and 1 </a:t>
            </a:r>
            <a:r>
              <a:rPr lang="en-US" sz="2800" dirty="0" err="1" smtClean="0">
                <a:latin typeface="+mj-lt"/>
              </a:rPr>
              <a:t>atm</a:t>
            </a:r>
            <a:r>
              <a:rPr lang="en-US" sz="2800" dirty="0" smtClean="0">
                <a:latin typeface="+mj-lt"/>
              </a:rPr>
              <a:t>:</a:t>
            </a:r>
            <a:endParaRPr lang="en-U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7596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843866"/>
              </p:ext>
            </p:extLst>
          </p:nvPr>
        </p:nvGraphicFramePr>
        <p:xfrm>
          <a:off x="228600" y="457200"/>
          <a:ext cx="8624888" cy="169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80" name="数式" r:id="rId3" imgW="3365280" imgH="660240" progId="Equation.3">
                  <p:embed/>
                </p:oleObj>
              </mc:Choice>
              <mc:Fallback>
                <p:oleObj name="数式" r:id="rId3" imgW="3365280" imgH="660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57200"/>
                        <a:ext cx="8624888" cy="169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451292"/>
              </p:ext>
            </p:extLst>
          </p:nvPr>
        </p:nvGraphicFramePr>
        <p:xfrm>
          <a:off x="622300" y="2923691"/>
          <a:ext cx="6997700" cy="346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81" name="数式" r:id="rId5" imgW="2730240" imgH="1346040" progId="Equation.3">
                  <p:embed/>
                </p:oleObj>
              </mc:Choice>
              <mc:Fallback>
                <p:oleObj name="数式" r:id="rId5" imgW="2730240" imgH="1346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923691"/>
                        <a:ext cx="6997700" cy="3462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3581400" y="1524000"/>
            <a:ext cx="3429000" cy="1447800"/>
            <a:chOff x="3200400" y="2514600"/>
            <a:chExt cx="3429000" cy="1447800"/>
          </a:xfrm>
        </p:grpSpPr>
        <p:sp>
          <p:nvSpPr>
            <p:cNvPr id="8" name="Rectangle 7"/>
            <p:cNvSpPr/>
            <p:nvPr/>
          </p:nvSpPr>
          <p:spPr>
            <a:xfrm>
              <a:off x="3200400" y="2514600"/>
              <a:ext cx="3429000" cy="1447800"/>
            </a:xfrm>
            <a:prstGeom prst="rect">
              <a:avLst/>
            </a:prstGeom>
            <a:pattFill prst="zigZ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788525" y="2804160"/>
              <a:ext cx="609600" cy="609600"/>
            </a:xfrm>
            <a:prstGeom prst="ellipse">
              <a:avLst/>
            </a:prstGeom>
            <a:solidFill>
              <a:schemeClr val="accent1">
                <a:alpha val="5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4093325" y="3108960"/>
              <a:ext cx="1469275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800600" y="264729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u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H="1">
              <a:off x="3581400" y="3581400"/>
              <a:ext cx="1219200" cy="0"/>
            </a:xfrm>
            <a:prstGeom prst="straightConnector1">
              <a:avLst/>
            </a:prstGeom>
            <a:ln w="50800"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648200" y="32721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F</a:t>
              </a:r>
              <a:r>
                <a:rPr lang="en-US" sz="2400" i="1" baseline="-25000" dirty="0" smtClean="0">
                  <a:latin typeface="+mj-lt"/>
                </a:rPr>
                <a:t>D</a:t>
              </a:r>
              <a:endParaRPr lang="en-US" sz="2400" i="1" dirty="0" smtClean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661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833042"/>
              </p:ext>
            </p:extLst>
          </p:nvPr>
        </p:nvGraphicFramePr>
        <p:xfrm>
          <a:off x="228600" y="152400"/>
          <a:ext cx="6997700" cy="346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229" name="数式" r:id="rId3" imgW="2730240" imgH="1346040" progId="Equation.3">
                  <p:embed/>
                </p:oleObj>
              </mc:Choice>
              <mc:Fallback>
                <p:oleObj name="数式" r:id="rId3" imgW="2730240" imgH="1346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2400"/>
                        <a:ext cx="6997700" cy="3462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813" y="3724881"/>
            <a:ext cx="6858000" cy="25213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24400" y="6096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44913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u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257800" y="2133600"/>
            <a:ext cx="3429000" cy="1447800"/>
            <a:chOff x="3200400" y="2514600"/>
            <a:chExt cx="3429000" cy="1447800"/>
          </a:xfrm>
        </p:grpSpPr>
        <p:sp>
          <p:nvSpPr>
            <p:cNvPr id="11" name="Rectangle 10"/>
            <p:cNvSpPr/>
            <p:nvPr/>
          </p:nvSpPr>
          <p:spPr>
            <a:xfrm>
              <a:off x="3200400" y="2514600"/>
              <a:ext cx="3429000" cy="1447800"/>
            </a:xfrm>
            <a:prstGeom prst="rect">
              <a:avLst/>
            </a:prstGeom>
            <a:pattFill prst="zigZ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788525" y="2804160"/>
              <a:ext cx="609600" cy="609600"/>
            </a:xfrm>
            <a:prstGeom prst="ellipse">
              <a:avLst/>
            </a:prstGeom>
            <a:solidFill>
              <a:schemeClr val="accent1">
                <a:alpha val="5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4093325" y="3108960"/>
              <a:ext cx="1469275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800600" y="264729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u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H="1">
              <a:off x="3581400" y="3581400"/>
              <a:ext cx="1219200" cy="0"/>
            </a:xfrm>
            <a:prstGeom prst="straightConnector1">
              <a:avLst/>
            </a:prstGeom>
            <a:ln w="50800"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648200" y="32721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F</a:t>
              </a:r>
              <a:r>
                <a:rPr lang="en-US" sz="2400" i="1" baseline="-25000" dirty="0" smtClean="0">
                  <a:latin typeface="+mj-lt"/>
                </a:rPr>
                <a:t>D</a:t>
              </a:r>
              <a:endParaRPr lang="en-US" sz="2400" i="1" dirty="0" smtClean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2571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11/19/2014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384711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Recall:  PHY </a:t>
            </a:r>
            <a:r>
              <a:rPr lang="en-US" sz="2400" b="1" dirty="0"/>
              <a:t>711 -- Assignment #</a:t>
            </a:r>
            <a:r>
              <a:rPr lang="en-US" sz="2400" b="1" dirty="0" smtClean="0"/>
              <a:t>21     </a:t>
            </a:r>
            <a:r>
              <a:rPr lang="en-US" sz="2400" dirty="0" smtClean="0"/>
              <a:t>Nov</a:t>
            </a:r>
            <a:r>
              <a:rPr lang="en-US" sz="2400" dirty="0"/>
              <a:t>. </a:t>
            </a:r>
            <a:r>
              <a:rPr lang="en-US" sz="2400" dirty="0" smtClean="0"/>
              <a:t>03, 2014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Determine </a:t>
            </a:r>
            <a:r>
              <a:rPr lang="en-US" sz="2400" dirty="0"/>
              <a:t>the form of the velocity potential for an incompressible fluid representing uniform velocity in the </a:t>
            </a:r>
            <a:r>
              <a:rPr lang="en-US" sz="2400" b="1" dirty="0"/>
              <a:t>z</a:t>
            </a:r>
            <a:r>
              <a:rPr lang="en-US" sz="2400" dirty="0"/>
              <a:t> direction at large distances from a spherical obstruction of radius </a:t>
            </a:r>
            <a:r>
              <a:rPr lang="en-US" sz="2400" i="1" dirty="0"/>
              <a:t>a</a:t>
            </a:r>
            <a:r>
              <a:rPr lang="en-US" sz="2400" dirty="0"/>
              <a:t>. Find the form of the velocity potential and the velocity field for all </a:t>
            </a:r>
            <a:r>
              <a:rPr lang="en-US" sz="2400" i="1" dirty="0"/>
              <a:t>r &gt; a</a:t>
            </a:r>
            <a:r>
              <a:rPr lang="en-US" sz="2400" dirty="0"/>
              <a:t>. Assume that the velocity in the radial direction is 0 for </a:t>
            </a:r>
            <a:r>
              <a:rPr lang="en-US" sz="2400" i="1" dirty="0"/>
              <a:t>r = a</a:t>
            </a:r>
            <a:r>
              <a:rPr lang="en-US" sz="2400" dirty="0"/>
              <a:t> and assume that the velocity is uniform in the azimuthal direction. </a:t>
            </a:r>
          </a:p>
        </p:txBody>
      </p:sp>
      <p:pic>
        <p:nvPicPr>
          <p:cNvPr id="390146" name="Picture 2" descr="http://urbana.mie.uc.edu/yliu/Images/Stokes_Flow_Around_A_Cylinder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657600"/>
            <a:ext cx="3057143" cy="2642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550608"/>
              </p:ext>
            </p:extLst>
          </p:nvPr>
        </p:nvGraphicFramePr>
        <p:xfrm>
          <a:off x="387350" y="4267200"/>
          <a:ext cx="4687888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72" name="数式" r:id="rId4" imgW="1828800" imgH="736560" progId="Equation.3">
                  <p:embed/>
                </p:oleObj>
              </mc:Choice>
              <mc:Fallback>
                <p:oleObj name="数式" r:id="rId4" imgW="1828800" imgH="7365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4267200"/>
                        <a:ext cx="4687888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103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23304</TotalTime>
  <Words>355</Words>
  <Application>Microsoft Office PowerPoint</Application>
  <PresentationFormat>On-screen Show (4:3)</PresentationFormat>
  <Paragraphs>87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Symbol</vt:lpstr>
      <vt:lpstr>Office Theme</vt:lpstr>
      <vt:lpstr>MathType 6.0 Equation</vt:lpstr>
      <vt:lpstr>数式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Holzwarth, Natalie</cp:lastModifiedBy>
  <cp:revision>1058</cp:revision>
  <cp:lastPrinted>2014-11-19T12:52:42Z</cp:lastPrinted>
  <dcterms:created xsi:type="dcterms:W3CDTF">2012-01-10T18:32:24Z</dcterms:created>
  <dcterms:modified xsi:type="dcterms:W3CDTF">2014-11-19T12:58:33Z</dcterms:modified>
</cp:coreProperties>
</file>