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54" r:id="rId3"/>
    <p:sldId id="368" r:id="rId4"/>
    <p:sldId id="362" r:id="rId5"/>
    <p:sldId id="363" r:id="rId6"/>
    <p:sldId id="364" r:id="rId7"/>
    <p:sldId id="365" r:id="rId8"/>
    <p:sldId id="366" r:id="rId9"/>
    <p:sldId id="367" r:id="rId10"/>
    <p:sldId id="385" r:id="rId11"/>
    <p:sldId id="386" r:id="rId12"/>
    <p:sldId id="387" r:id="rId13"/>
    <p:sldId id="375" r:id="rId14"/>
    <p:sldId id="376" r:id="rId15"/>
    <p:sldId id="377" r:id="rId16"/>
    <p:sldId id="378" r:id="rId17"/>
    <p:sldId id="379" r:id="rId18"/>
    <p:sldId id="383" r:id="rId19"/>
    <p:sldId id="384" r:id="rId20"/>
    <p:sldId id="380" r:id="rId21"/>
    <p:sldId id="381" r:id="rId22"/>
    <p:sldId id="382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2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3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37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Continued discussion of the </a:t>
            </a:r>
            <a:r>
              <a:rPr lang="en-US" sz="3200" b="1" dirty="0">
                <a:solidFill>
                  <a:schemeClr val="folHlink"/>
                </a:solidFill>
              </a:rPr>
              <a:t>e</a:t>
            </a:r>
            <a:r>
              <a:rPr lang="en-US" sz="3200" b="1" dirty="0" smtClean="0">
                <a:solidFill>
                  <a:schemeClr val="folHlink"/>
                </a:solidFill>
              </a:rPr>
              <a:t>ffects of</a:t>
            </a: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viscosity in fluid motion (Chap. 12)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lphaLcPeriod"/>
            </a:pPr>
            <a:r>
              <a:rPr lang="en-US" sz="3200" b="1" dirty="0" smtClean="0">
                <a:solidFill>
                  <a:schemeClr val="folHlink"/>
                </a:solidFill>
              </a:rPr>
              <a:t>Comment on Stokes’ viscosity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lphaL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Navier</a:t>
            </a:r>
            <a:r>
              <a:rPr lang="en-US" sz="3200" b="1" dirty="0" smtClean="0">
                <a:solidFill>
                  <a:schemeClr val="folHlink"/>
                </a:solidFill>
              </a:rPr>
              <a:t>-Stokes equation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Comments on Exam 2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formulation of viscosity   from Chapter 12 of Fetter and </a:t>
            </a:r>
            <a:r>
              <a:rPr lang="en-US" sz="2400" dirty="0" err="1" smtClean="0">
                <a:latin typeface="+mj-lt"/>
              </a:rPr>
              <a:t>Walecka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37905"/>
              </p:ext>
            </p:extLst>
          </p:nvPr>
        </p:nvGraphicFramePr>
        <p:xfrm>
          <a:off x="990600" y="1093285"/>
          <a:ext cx="6527023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7" name="Equation" r:id="rId3" imgW="4914720" imgH="1688760" progId="Equation.DSMT4">
                  <p:embed/>
                </p:oleObj>
              </mc:Choice>
              <mc:Fallback>
                <p:oleObj name="Equation" r:id="rId3" imgW="491472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093285"/>
                        <a:ext cx="6527023" cy="224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61231"/>
              </p:ext>
            </p:extLst>
          </p:nvPr>
        </p:nvGraphicFramePr>
        <p:xfrm>
          <a:off x="762000" y="3665981"/>
          <a:ext cx="720248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8" name="Equation" r:id="rId5" imgW="5422680" imgH="622080" progId="Equation.DSMT4">
                  <p:embed/>
                </p:oleObj>
              </mc:Choice>
              <mc:Fallback>
                <p:oleObj name="Equation" r:id="rId5" imgW="5422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665981"/>
                        <a:ext cx="7202488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73751"/>
              </p:ext>
            </p:extLst>
          </p:nvPr>
        </p:nvGraphicFramePr>
        <p:xfrm>
          <a:off x="998621" y="4841303"/>
          <a:ext cx="50101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9" name="Equation" r:id="rId7" imgW="3771720" imgH="291960" progId="Equation.DSMT4">
                  <p:embed/>
                </p:oleObj>
              </mc:Choice>
              <mc:Fallback>
                <p:oleObj name="Equation" r:id="rId7" imgW="3771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8621" y="4841303"/>
                        <a:ext cx="501015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21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viscosity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59026"/>
              </p:ext>
            </p:extLst>
          </p:nvPr>
        </p:nvGraphicFramePr>
        <p:xfrm>
          <a:off x="990600" y="869054"/>
          <a:ext cx="7543800" cy="248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5" name="Equation" r:id="rId3" imgW="6210000" imgH="2044440" progId="Equation.DSMT4">
                  <p:embed/>
                </p:oleObj>
              </mc:Choice>
              <mc:Fallback>
                <p:oleObj name="Equation" r:id="rId3" imgW="621000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869054"/>
                        <a:ext cx="7543800" cy="248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810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viscosity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653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bulk viscosity</a:t>
            </a:r>
          </a:p>
        </p:txBody>
      </p:sp>
      <p:sp>
        <p:nvSpPr>
          <p:cNvPr id="9" name="Right Arrow 8"/>
          <p:cNvSpPr/>
          <p:nvPr/>
        </p:nvSpPr>
        <p:spPr>
          <a:xfrm rot="16403442">
            <a:off x="1389361" y="3404129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403442">
            <a:off x="4742161" y="320888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20391"/>
              </p:ext>
            </p:extLst>
          </p:nvPr>
        </p:nvGraphicFramePr>
        <p:xfrm>
          <a:off x="990600" y="4307486"/>
          <a:ext cx="57689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6" name="Equation" r:id="rId5" imgW="4343400" imgH="1447560" progId="Equation.DSMT4">
                  <p:embed/>
                </p:oleObj>
              </mc:Choice>
              <mc:Fallback>
                <p:oleObj name="Equation" r:id="rId5" imgW="43434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307486"/>
                        <a:ext cx="5768975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49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viscosity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042949"/>
              </p:ext>
            </p:extLst>
          </p:nvPr>
        </p:nvGraphicFramePr>
        <p:xfrm>
          <a:off x="523775" y="1066800"/>
          <a:ext cx="8297863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62" name="Equation" r:id="rId3" imgW="6248160" imgH="3429000" progId="Equation.DSMT4">
                  <p:embed/>
                </p:oleObj>
              </mc:Choice>
              <mc:Fallback>
                <p:oleObj name="Equation" r:id="rId3" imgW="6248160" imgH="342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775" y="1066800"/>
                        <a:ext cx="8297863" cy="454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Exam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871" t="19252" r="10172" b="16782"/>
          <a:stretch/>
        </p:blipFill>
        <p:spPr>
          <a:xfrm>
            <a:off x="152400" y="766465"/>
            <a:ext cx="8763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83597"/>
              </p:ext>
            </p:extLst>
          </p:nvPr>
        </p:nvGraphicFramePr>
        <p:xfrm>
          <a:off x="457200" y="685800"/>
          <a:ext cx="785472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9" name="Equation" r:id="rId3" imgW="4863960" imgH="1282680" progId="Equation.DSMT4">
                  <p:embed/>
                </p:oleObj>
              </mc:Choice>
              <mc:Fallback>
                <p:oleObj name="Equation" r:id="rId3" imgW="48639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85472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316098"/>
              </p:ext>
            </p:extLst>
          </p:nvPr>
        </p:nvGraphicFramePr>
        <p:xfrm>
          <a:off x="914400" y="3048000"/>
          <a:ext cx="58658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90" name="Equation" r:id="rId5" imgW="3632040" imgH="1180800" progId="Equation.DSMT4">
                  <p:embed/>
                </p:oleObj>
              </mc:Choice>
              <mc:Fallback>
                <p:oleObj name="Equation" r:id="rId5" imgW="363204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5865813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78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249" t="14937" r="20212" b="13693"/>
          <a:stretch/>
        </p:blipFill>
        <p:spPr>
          <a:xfrm>
            <a:off x="1272536" y="350461"/>
            <a:ext cx="7338064" cy="58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0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6" y="27272"/>
            <a:ext cx="4207844" cy="420784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42936"/>
              </p:ext>
            </p:extLst>
          </p:nvPr>
        </p:nvGraphicFramePr>
        <p:xfrm>
          <a:off x="2212975" y="3962400"/>
          <a:ext cx="502285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7" name="数式" r:id="rId4" imgW="2577960" imgH="736560" progId="Equation.3">
                  <p:embed/>
                </p:oleObj>
              </mc:Choice>
              <mc:Fallback>
                <p:oleObj name="数式" r:id="rId4" imgW="257796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2975" y="3962400"/>
                        <a:ext cx="502285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31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943100" y="3280755"/>
            <a:ext cx="413870" cy="562495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9" idx="3"/>
          </p:cNvCxnSpPr>
          <p:nvPr/>
        </p:nvCxnSpPr>
        <p:spPr>
          <a:xfrm flipV="1">
            <a:off x="1935480" y="2631290"/>
            <a:ext cx="310030" cy="634274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43100" y="1066800"/>
            <a:ext cx="0" cy="4397526"/>
          </a:xfrm>
          <a:prstGeom prst="straightConnector1">
            <a:avLst/>
          </a:prstGeom>
          <a:ln w="635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" y="3276600"/>
            <a:ext cx="4305300" cy="0"/>
          </a:xfrm>
          <a:prstGeom prst="straightConnector1">
            <a:avLst/>
          </a:prstGeom>
          <a:ln w="635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09800" y="2423160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3794760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2600" y="309787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3575" y="30050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Principal moments of inertia</a:t>
            </a:r>
          </a:p>
        </p:txBody>
      </p:sp>
    </p:spTree>
    <p:extLst>
      <p:ext uri="{BB962C8B-B14F-4D97-AF65-F5344CB8AC3E}">
        <p14:creationId xmlns:p14="http://schemas.microsoft.com/office/powerpoint/2010/main" val="77592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402" t="13279" r="20792" b="7053"/>
          <a:stretch/>
        </p:blipFill>
        <p:spPr>
          <a:xfrm>
            <a:off x="1066800" y="228600"/>
            <a:ext cx="6096083" cy="58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8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89603"/>
              </p:ext>
            </p:extLst>
          </p:nvPr>
        </p:nvGraphicFramePr>
        <p:xfrm>
          <a:off x="536575" y="2971800"/>
          <a:ext cx="45974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7" name="Equation" r:id="rId3" imgW="4597200" imgH="2095200" progId="Equation.DSMT4">
                  <p:embed/>
                </p:oleObj>
              </mc:Choice>
              <mc:Fallback>
                <p:oleObj name="Equation" r:id="rId3" imgW="4597200" imgH="209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2971800"/>
                        <a:ext cx="45974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599118"/>
              </p:ext>
            </p:extLst>
          </p:nvPr>
        </p:nvGraphicFramePr>
        <p:xfrm>
          <a:off x="466825" y="228600"/>
          <a:ext cx="45847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8" name="Equation" r:id="rId5" imgW="4584600" imgH="2095200" progId="Equation.DSMT4">
                  <p:embed/>
                </p:oleObj>
              </mc:Choice>
              <mc:Fallback>
                <p:oleObj name="Equation" r:id="rId5" imgW="4584600" imgH="209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825" y="228600"/>
                        <a:ext cx="45847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9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11/22/2013</a:t>
            </a: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PHY 711  Fall 2013 -- Lecture 34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1000" y="4038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48" t="17823" r="5693" b="1403"/>
          <a:stretch/>
        </p:blipFill>
        <p:spPr>
          <a:xfrm>
            <a:off x="914400" y="135689"/>
            <a:ext cx="8077200" cy="6216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6048871"/>
            <a:ext cx="2590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Final grades due 12/17/2014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761" t="10789" r="28137" b="13693"/>
          <a:stretch/>
        </p:blipFill>
        <p:spPr>
          <a:xfrm>
            <a:off x="1981201" y="228601"/>
            <a:ext cx="5018568" cy="61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524000"/>
            <a:ext cx="3657600" cy="3657600"/>
            <a:chOff x="1524000" y="1600200"/>
            <a:chExt cx="3657600" cy="3657600"/>
          </a:xfrm>
        </p:grpSpPr>
        <p:sp>
          <p:nvSpPr>
            <p:cNvPr id="7" name="Oval 6"/>
            <p:cNvSpPr/>
            <p:nvPr/>
          </p:nvSpPr>
          <p:spPr>
            <a:xfrm>
              <a:off x="1524000" y="1600200"/>
              <a:ext cx="3657600" cy="365760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2514600"/>
              <a:ext cx="1828800" cy="1828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352800" y="2514600"/>
              <a:ext cx="38100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352800" y="2667000"/>
              <a:ext cx="16764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86100" y="27409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236220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3a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691218"/>
              </p:ext>
            </p:extLst>
          </p:nvPr>
        </p:nvGraphicFramePr>
        <p:xfrm>
          <a:off x="4051300" y="1371600"/>
          <a:ext cx="49704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6" name="数式" r:id="rId3" imgW="1473120" imgH="241200" progId="Equation.3">
                  <p:embed/>
                </p:oleObj>
              </mc:Choice>
              <mc:Fallback>
                <p:oleObj name="数式" r:id="rId3" imgW="1473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371600"/>
                        <a:ext cx="49704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63673"/>
              </p:ext>
            </p:extLst>
          </p:nvPr>
        </p:nvGraphicFramePr>
        <p:xfrm>
          <a:off x="2895600" y="5246688"/>
          <a:ext cx="57419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7" name="数式" r:id="rId5" imgW="1701720" imgH="228600" progId="Equation.3">
                  <p:embed/>
                </p:oleObj>
              </mc:Choice>
              <mc:Fallback>
                <p:oleObj name="数式" r:id="rId5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46688"/>
                        <a:ext cx="5741987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336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304800"/>
            <a:ext cx="3657600" cy="3657600"/>
            <a:chOff x="1524000" y="1600200"/>
            <a:chExt cx="3657600" cy="3657600"/>
          </a:xfrm>
        </p:grpSpPr>
        <p:sp>
          <p:nvSpPr>
            <p:cNvPr id="6" name="Oval 5"/>
            <p:cNvSpPr/>
            <p:nvPr/>
          </p:nvSpPr>
          <p:spPr>
            <a:xfrm>
              <a:off x="1524000" y="1600200"/>
              <a:ext cx="3657600" cy="365760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38400" y="2514600"/>
              <a:ext cx="1828800" cy="1828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352800" y="2514600"/>
              <a:ext cx="38100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352800" y="2667000"/>
              <a:ext cx="16764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86100" y="27409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236220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3a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20980"/>
              </p:ext>
            </p:extLst>
          </p:nvPr>
        </p:nvGraphicFramePr>
        <p:xfrm>
          <a:off x="3989388" y="457200"/>
          <a:ext cx="4926012" cy="246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0" name="Equation" r:id="rId3" imgW="2616120" imgH="1307880" progId="Equation.DSMT4">
                  <p:embed/>
                </p:oleObj>
              </mc:Choice>
              <mc:Fallback>
                <p:oleObj name="Equation" r:id="rId3" imgW="261612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57200"/>
                        <a:ext cx="4926012" cy="2468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898101"/>
              </p:ext>
            </p:extLst>
          </p:nvPr>
        </p:nvGraphicFramePr>
        <p:xfrm>
          <a:off x="667718" y="4343400"/>
          <a:ext cx="7638082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1" name="Equation" r:id="rId5" imgW="4127400" imgH="977760" progId="Equation.DSMT4">
                  <p:embed/>
                </p:oleObj>
              </mc:Choice>
              <mc:Fallback>
                <p:oleObj name="Equation" r:id="rId5" imgW="41274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18" y="4343400"/>
                        <a:ext cx="7638082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5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403" t="38500" r="14371" b="2735"/>
          <a:stretch/>
        </p:blipFill>
        <p:spPr>
          <a:xfrm>
            <a:off x="876300" y="838200"/>
            <a:ext cx="73914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134391">
            <a:off x="876300" y="3064844"/>
            <a:ext cx="64784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Please sign up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43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Stokes’ equation for viscous drag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08481"/>
              </p:ext>
            </p:extLst>
          </p:nvPr>
        </p:nvGraphicFramePr>
        <p:xfrm>
          <a:off x="228600" y="1199079"/>
          <a:ext cx="8624887" cy="16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6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99079"/>
                        <a:ext cx="8624887" cy="1696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429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general effects of viscosity on fluid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solution to the linearized equations for the case of steady-state flow of a sphere of radius 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Infer the drag force needed to maintain the steady-state flow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0400" y="2514600"/>
            <a:ext cx="3429000" cy="1447800"/>
            <a:chOff x="3200400" y="2514600"/>
            <a:chExt cx="3429000" cy="1447800"/>
          </a:xfrm>
        </p:grpSpPr>
        <p:sp>
          <p:nvSpPr>
            <p:cNvPr id="15" name="Rectangle 14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8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592501"/>
              </p:ext>
            </p:extLst>
          </p:nvPr>
        </p:nvGraphicFramePr>
        <p:xfrm>
          <a:off x="304800" y="228600"/>
          <a:ext cx="88804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6" name="数式" r:id="rId3" imgW="3695400" imgH="1091880" progId="Equation.3">
                  <p:embed/>
                </p:oleObj>
              </mc:Choice>
              <mc:Fallback>
                <p:oleObj name="数式" r:id="rId3" imgW="3695400" imgH="1091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880475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04131"/>
              </p:ext>
            </p:extLst>
          </p:nvPr>
        </p:nvGraphicFramePr>
        <p:xfrm>
          <a:off x="457200" y="2943225"/>
          <a:ext cx="5675313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7" name="数式" r:id="rId5" imgW="2361960" imgH="1371600" progId="Equation.3">
                  <p:embed/>
                </p:oleObj>
              </mc:Choice>
              <mc:Fallback>
                <p:oleObj name="数式" r:id="rId5" imgW="236196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43225"/>
                        <a:ext cx="5675313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84658"/>
              </p:ext>
            </p:extLst>
          </p:nvPr>
        </p:nvGraphicFramePr>
        <p:xfrm>
          <a:off x="304800" y="228600"/>
          <a:ext cx="866298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0" name="数式" r:id="rId3" imgW="3606480" imgH="1180800" progId="Equation.3">
                  <p:embed/>
                </p:oleObj>
              </mc:Choice>
              <mc:Fallback>
                <p:oleObj name="数式" r:id="rId3" imgW="3606480" imgH="1180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662988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754994"/>
              </p:ext>
            </p:extLst>
          </p:nvPr>
        </p:nvGraphicFramePr>
        <p:xfrm>
          <a:off x="228600" y="3200400"/>
          <a:ext cx="8783637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1" name="数式" r:id="rId5" imgW="3657600" imgH="1333440" progId="Equation.3">
                  <p:embed/>
                </p:oleObj>
              </mc:Choice>
              <mc:Fallback>
                <p:oleObj name="数式" r:id="rId5" imgW="3657600" imgH="1333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8783637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6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594617"/>
              </p:ext>
            </p:extLst>
          </p:nvPr>
        </p:nvGraphicFramePr>
        <p:xfrm>
          <a:off x="625475" y="541337"/>
          <a:ext cx="7837488" cy="563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77" name="数式" r:id="rId3" imgW="3263760" imgH="2336760" progId="Equation.3">
                  <p:embed/>
                </p:oleObj>
              </mc:Choice>
              <mc:Fallback>
                <p:oleObj name="数式" r:id="rId3" imgW="3263760" imgH="2336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541337"/>
                        <a:ext cx="7837488" cy="563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49013"/>
              </p:ext>
            </p:extLst>
          </p:nvPr>
        </p:nvGraphicFramePr>
        <p:xfrm>
          <a:off x="1828800" y="609600"/>
          <a:ext cx="5002212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0" name="数式" r:id="rId3" imgW="2082600" imgH="2120760" progId="Equation.3">
                  <p:embed/>
                </p:oleObj>
              </mc:Choice>
              <mc:Fallback>
                <p:oleObj name="数式" r:id="rId3" imgW="2082600" imgH="2120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9600"/>
                        <a:ext cx="5002212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54381"/>
              </p:ext>
            </p:extLst>
          </p:nvPr>
        </p:nvGraphicFramePr>
        <p:xfrm>
          <a:off x="1143000" y="440638"/>
          <a:ext cx="4063300" cy="375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23" name="Equation" r:id="rId3" imgW="2197080" imgH="2019240" progId="Equation.DSMT4">
                  <p:embed/>
                </p:oleObj>
              </mc:Choice>
              <mc:Fallback>
                <p:oleObj name="Equation" r:id="rId3" imgW="2197080" imgH="2019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0638"/>
                        <a:ext cx="4063300" cy="375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71600" y="4648200"/>
            <a:ext cx="3429000" cy="1447800"/>
            <a:chOff x="3200400" y="2514600"/>
            <a:chExt cx="3429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3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23891</TotalTime>
  <Words>349</Words>
  <Application>Microsoft Office PowerPoint</Application>
  <PresentationFormat>On-screen Show (4:3)</PresentationFormat>
  <Paragraphs>105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Office Theme</vt:lpstr>
      <vt:lpstr>Equation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1085</cp:revision>
  <cp:lastPrinted>2014-11-21T18:53:54Z</cp:lastPrinted>
  <dcterms:created xsi:type="dcterms:W3CDTF">2012-01-10T18:32:24Z</dcterms:created>
  <dcterms:modified xsi:type="dcterms:W3CDTF">2014-11-21T18:54:20Z</dcterms:modified>
</cp:coreProperties>
</file>