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96" r:id="rId2"/>
    <p:sldId id="354" r:id="rId3"/>
    <p:sldId id="368" r:id="rId4"/>
    <p:sldId id="387" r:id="rId5"/>
    <p:sldId id="388" r:id="rId6"/>
    <p:sldId id="389" r:id="rId7"/>
    <p:sldId id="390" r:id="rId8"/>
    <p:sldId id="391" r:id="rId9"/>
    <p:sldId id="392" r:id="rId10"/>
    <p:sldId id="393" r:id="rId11"/>
    <p:sldId id="394" r:id="rId12"/>
    <p:sldId id="396" r:id="rId13"/>
    <p:sldId id="395" r:id="rId14"/>
    <p:sldId id="397" r:id="rId15"/>
    <p:sldId id="398" r:id="rId16"/>
    <p:sldId id="399" r:id="rId17"/>
    <p:sldId id="400" r:id="rId18"/>
    <p:sldId id="401" r:id="rId19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 varScale="1">
        <p:scale>
          <a:sx n="66" d="100"/>
          <a:sy n="66" d="100"/>
        </p:scale>
        <p:origin x="652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3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11/23/2014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11/23/2014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0892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15001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11/24/2014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38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11/24/2014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38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11/24/2014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38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11/24/2014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38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11/24/2014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38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11/24/2014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38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11/24/2014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38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11/24/2014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38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11/24/2014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38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11/24/2014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38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11/24/2014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38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11/24/2014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711  Fall 2014 -- Lecture 38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0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3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4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16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19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20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23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24.w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7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9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11/24/2014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38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609600"/>
            <a:ext cx="8458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</a:t>
            </a:r>
            <a:r>
              <a:rPr lang="en-US" sz="3200" b="1" dirty="0"/>
              <a:t>7</a:t>
            </a:r>
            <a:r>
              <a:rPr lang="en-US" sz="3200" b="1" dirty="0" smtClean="0"/>
              <a:t>11 Classical Mechanics and Mathematical Methods</a:t>
            </a:r>
          </a:p>
          <a:p>
            <a:pPr algn="ctr"/>
            <a:r>
              <a:rPr lang="en-US" sz="3200" b="1" dirty="0" smtClean="0"/>
              <a:t>10-10:50 AM  MWF  Olin 103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 smtClean="0"/>
              <a:t>Plan for Lecture </a:t>
            </a:r>
            <a:r>
              <a:rPr lang="en-US" sz="3200" b="1" dirty="0" smtClean="0"/>
              <a:t>38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514350" lvl="1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</a:rPr>
              <a:t>Chapter 12:  Example of solution </a:t>
            </a:r>
            <a:r>
              <a:rPr lang="en-US" sz="3200" b="1" dirty="0">
                <a:solidFill>
                  <a:schemeClr val="folHlink"/>
                </a:solidFill>
              </a:rPr>
              <a:t>to </a:t>
            </a:r>
            <a:r>
              <a:rPr lang="en-US" sz="3200" b="1" dirty="0" err="1">
                <a:solidFill>
                  <a:schemeClr val="folHlink"/>
                </a:solidFill>
              </a:rPr>
              <a:t>Navier</a:t>
            </a:r>
            <a:r>
              <a:rPr lang="en-US" sz="3200" b="1" dirty="0">
                <a:solidFill>
                  <a:schemeClr val="folHlink"/>
                </a:solidFill>
              </a:rPr>
              <a:t>-Stokes </a:t>
            </a:r>
            <a:r>
              <a:rPr lang="en-US" sz="3200" b="1" dirty="0" smtClean="0">
                <a:solidFill>
                  <a:schemeClr val="folHlink"/>
                </a:solidFill>
              </a:rPr>
              <a:t>equation</a:t>
            </a:r>
          </a:p>
          <a:p>
            <a:pPr marL="514350" lvl="1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</a:rPr>
              <a:t>Chapter 13:  Physics of elastic continua</a:t>
            </a:r>
            <a:endParaRPr lang="en-US" sz="3200" b="1" dirty="0">
              <a:solidFill>
                <a:schemeClr val="fol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11/24/2014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38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38401" y="102136"/>
            <a:ext cx="853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Newton-Euler equations for viscous fluids – effects on sound</a:t>
            </a:r>
          </a:p>
          <a:p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  Without viscosity terms: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4567661"/>
              </p:ext>
            </p:extLst>
          </p:nvPr>
        </p:nvGraphicFramePr>
        <p:xfrm>
          <a:off x="838200" y="847357"/>
          <a:ext cx="6594475" cy="808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665" name="Equation" r:id="rId3" imgW="4965480" imgH="609480" progId="Equation.DSMT4">
                  <p:embed/>
                </p:oleObj>
              </mc:Choice>
              <mc:Fallback>
                <p:oleObj name="Equation" r:id="rId3" imgW="4965480" imgH="609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8200" y="847357"/>
                        <a:ext cx="6594475" cy="8080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6402957"/>
              </p:ext>
            </p:extLst>
          </p:nvPr>
        </p:nvGraphicFramePr>
        <p:xfrm>
          <a:off x="838200" y="1655394"/>
          <a:ext cx="7019926" cy="1392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666" name="Equation" r:id="rId5" imgW="4863960" imgH="965160" progId="Equation.DSMT4">
                  <p:embed/>
                </p:oleObj>
              </mc:Choice>
              <mc:Fallback>
                <p:oleObj name="Equation" r:id="rId5" imgW="4863960" imgH="965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38200" y="1655394"/>
                        <a:ext cx="7019926" cy="13922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9497870"/>
              </p:ext>
            </p:extLst>
          </p:nvPr>
        </p:nvGraphicFramePr>
        <p:xfrm>
          <a:off x="838200" y="2667000"/>
          <a:ext cx="7959725" cy="3297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667" name="Equation" r:id="rId7" imgW="5994360" imgH="2489040" progId="Equation.DSMT4">
                  <p:embed/>
                </p:oleObj>
              </mc:Choice>
              <mc:Fallback>
                <p:oleObj name="Equation" r:id="rId7" imgW="5994360" imgH="248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838200" y="2667000"/>
                        <a:ext cx="7959725" cy="32972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524000" y="5932669"/>
            <a:ext cx="647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  <a:sym typeface="Wingdings" panose="05000000000000000000" pitchFamily="2" charset="2"/>
              </a:rPr>
              <a:t></a:t>
            </a:r>
            <a:r>
              <a:rPr lang="en-US" sz="2400" dirty="0" smtClean="0">
                <a:latin typeface="+mj-lt"/>
              </a:rPr>
              <a:t>Pure longitudinal harmonic wave solutions</a:t>
            </a:r>
            <a:endParaRPr 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697985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11/24/2014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38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304800"/>
            <a:ext cx="853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Newton-Euler equations for viscous fluids – effects on sound</a:t>
            </a:r>
          </a:p>
          <a:p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  Recall full equations: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7652441"/>
              </p:ext>
            </p:extLst>
          </p:nvPr>
        </p:nvGraphicFramePr>
        <p:xfrm>
          <a:off x="1106487" y="1135797"/>
          <a:ext cx="6931025" cy="254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64" name="Equation" r:id="rId3" imgW="5219640" imgH="1917360" progId="Equation.DSMT4">
                  <p:embed/>
                </p:oleObj>
              </mc:Choice>
              <mc:Fallback>
                <p:oleObj name="Equation" r:id="rId3" imgW="5219640" imgH="1917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06487" y="1135797"/>
                        <a:ext cx="6931025" cy="254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6617610"/>
              </p:ext>
            </p:extLst>
          </p:nvPr>
        </p:nvGraphicFramePr>
        <p:xfrm>
          <a:off x="1057275" y="3832225"/>
          <a:ext cx="7019925" cy="294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65" name="Equation" r:id="rId5" imgW="4863960" imgH="2044440" progId="Equation.DSMT4">
                  <p:embed/>
                </p:oleObj>
              </mc:Choice>
              <mc:Fallback>
                <p:oleObj name="Equation" r:id="rId5" imgW="4863960" imgH="2044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57275" y="3832225"/>
                        <a:ext cx="7019925" cy="2949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334571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11/24/2014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38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304800"/>
            <a:ext cx="853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Newton-Euler equations for viscous fluids – effects on sound</a:t>
            </a:r>
          </a:p>
          <a:p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  Note that pressure now depends both on density and entropy so that entropy must be coupled into the equations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0361357"/>
              </p:ext>
            </p:extLst>
          </p:nvPr>
        </p:nvGraphicFramePr>
        <p:xfrm>
          <a:off x="914400" y="1505129"/>
          <a:ext cx="6931025" cy="166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708" name="Equation" r:id="rId3" imgW="5219640" imgH="1257120" progId="Equation.DSMT4">
                  <p:embed/>
                </p:oleObj>
              </mc:Choice>
              <mc:Fallback>
                <p:oleObj name="Equation" r:id="rId3" imgW="5219640" imgH="1257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14400" y="1505129"/>
                        <a:ext cx="6931025" cy="1666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4524704"/>
              </p:ext>
            </p:extLst>
          </p:nvPr>
        </p:nvGraphicFramePr>
        <p:xfrm>
          <a:off x="631324" y="3399039"/>
          <a:ext cx="8083550" cy="3478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709" name="Equation" r:id="rId5" imgW="5600520" imgH="2412720" progId="Equation.DSMT4">
                  <p:embed/>
                </p:oleObj>
              </mc:Choice>
              <mc:Fallback>
                <p:oleObj name="Equation" r:id="rId5" imgW="5600520" imgH="2412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31324" y="3399039"/>
                        <a:ext cx="8083550" cy="34782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295747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11/24/2014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38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80724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Newton-Euler equations for viscous fluids – effects on sound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2689845"/>
              </p:ext>
            </p:extLst>
          </p:nvPr>
        </p:nvGraphicFramePr>
        <p:xfrm>
          <a:off x="652178" y="1524000"/>
          <a:ext cx="8464550" cy="2693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704" name="Equation" r:id="rId3" imgW="6375240" imgH="2031840" progId="Equation.DSMT4">
                  <p:embed/>
                </p:oleObj>
              </mc:Choice>
              <mc:Fallback>
                <p:oleObj name="Equation" r:id="rId3" imgW="6375240" imgH="2031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52178" y="1524000"/>
                        <a:ext cx="8464550" cy="26939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62000" y="514617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Linearized equations (with the help of various thermodynamic relationships):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6981495"/>
              </p:ext>
            </p:extLst>
          </p:nvPr>
        </p:nvGraphicFramePr>
        <p:xfrm>
          <a:off x="838200" y="4396374"/>
          <a:ext cx="4244871" cy="8850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705" name="Equation" r:id="rId5" imgW="3288960" imgH="685800" progId="Equation.DSMT4">
                  <p:embed/>
                </p:oleObj>
              </mc:Choice>
              <mc:Fallback>
                <p:oleObj name="Equation" r:id="rId5" imgW="3288960" imgH="685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38200" y="4396374"/>
                        <a:ext cx="4244871" cy="8850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1924796"/>
              </p:ext>
            </p:extLst>
          </p:nvPr>
        </p:nvGraphicFramePr>
        <p:xfrm>
          <a:off x="801433" y="5459791"/>
          <a:ext cx="7723187" cy="455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706" name="Equation" r:id="rId7" imgW="5816520" imgH="342720" progId="Equation.DSMT4">
                  <p:embed/>
                </p:oleObj>
              </mc:Choice>
              <mc:Fallback>
                <p:oleObj name="Equation" r:id="rId7" imgW="5816520" imgH="342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801433" y="5459791"/>
                        <a:ext cx="7723187" cy="4556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425377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11/24/2014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38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80724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Newton-Euler equations for viscous fluids – effects on sound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6924113"/>
              </p:ext>
            </p:extLst>
          </p:nvPr>
        </p:nvGraphicFramePr>
        <p:xfrm>
          <a:off x="428625" y="1157288"/>
          <a:ext cx="8701088" cy="2693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722" name="Equation" r:id="rId3" imgW="6553080" imgH="2031840" progId="Equation.DSMT4">
                  <p:embed/>
                </p:oleObj>
              </mc:Choice>
              <mc:Fallback>
                <p:oleObj name="Equation" r:id="rId3" imgW="6553080" imgH="2031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28625" y="1157288"/>
                        <a:ext cx="8701088" cy="26939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62000" y="514617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Linearized  plane wave solutions: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4037070"/>
              </p:ext>
            </p:extLst>
          </p:nvPr>
        </p:nvGraphicFramePr>
        <p:xfrm>
          <a:off x="520566" y="3950951"/>
          <a:ext cx="6889750" cy="24053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723" name="Equation" r:id="rId5" imgW="5092560" imgH="1777680" progId="Equation.DSMT4">
                  <p:embed/>
                </p:oleObj>
              </mc:Choice>
              <mc:Fallback>
                <p:oleObj name="Equation" r:id="rId5" imgW="5092560" imgH="1777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20566" y="3950951"/>
                        <a:ext cx="6889750" cy="24053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082943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11/24/2014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38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80724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Newton-Euler equations for viscous fluids – effects on sound</a:t>
            </a:r>
            <a:endParaRPr lang="en-US" sz="2400" dirty="0" smtClean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000" y="514617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Linearized  plane wave longitudinal solutions: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7270152"/>
              </p:ext>
            </p:extLst>
          </p:nvPr>
        </p:nvGraphicFramePr>
        <p:xfrm>
          <a:off x="838200" y="1093970"/>
          <a:ext cx="6889750" cy="24053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755" name="Equation" r:id="rId3" imgW="5092560" imgH="1777680" progId="Equation.DSMT4">
                  <p:embed/>
                </p:oleObj>
              </mc:Choice>
              <mc:Fallback>
                <p:oleObj name="Equation" r:id="rId3" imgW="5092560" imgH="1777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8200" y="1093970"/>
                        <a:ext cx="6889750" cy="24053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1110319"/>
              </p:ext>
            </p:extLst>
          </p:nvPr>
        </p:nvGraphicFramePr>
        <p:xfrm>
          <a:off x="914400" y="3617057"/>
          <a:ext cx="5867400" cy="1804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756" name="Equation" r:id="rId5" imgW="4419360" imgH="1358640" progId="Equation.DSMT4">
                  <p:embed/>
                </p:oleObj>
              </mc:Choice>
              <mc:Fallback>
                <p:oleObj name="Equation" r:id="rId5" imgW="4419360" imgH="1358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14400" y="3617057"/>
                        <a:ext cx="5867400" cy="18049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5479459"/>
              </p:ext>
            </p:extLst>
          </p:nvPr>
        </p:nvGraphicFramePr>
        <p:xfrm>
          <a:off x="914400" y="5602013"/>
          <a:ext cx="3543632" cy="6401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757" name="Equation" r:id="rId7" imgW="1968480" imgH="355320" progId="Equation.DSMT4">
                  <p:embed/>
                </p:oleObj>
              </mc:Choice>
              <mc:Fallback>
                <p:oleObj name="Equation" r:id="rId7" imgW="1968480" imgH="355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914400" y="5602013"/>
                        <a:ext cx="3543632" cy="6401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455386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11/24/2014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38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38100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Brief introduction to elastic continua</a:t>
            </a:r>
            <a:endParaRPr lang="en-US" sz="2400" dirty="0" smtClean="0">
              <a:latin typeface="+mj-lt"/>
            </a:endParaRPr>
          </a:p>
        </p:txBody>
      </p:sp>
      <p:sp>
        <p:nvSpPr>
          <p:cNvPr id="6" name="Parallelogram 5"/>
          <p:cNvSpPr/>
          <p:nvPr/>
        </p:nvSpPr>
        <p:spPr>
          <a:xfrm>
            <a:off x="1447800" y="1600200"/>
            <a:ext cx="990600" cy="838200"/>
          </a:xfrm>
          <a:prstGeom prst="parallelogram">
            <a:avLst>
              <a:gd name="adj" fmla="val 0"/>
            </a:avLst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Parallelogram 7"/>
          <p:cNvSpPr/>
          <p:nvPr/>
        </p:nvSpPr>
        <p:spPr>
          <a:xfrm>
            <a:off x="1447800" y="2446421"/>
            <a:ext cx="990600" cy="838200"/>
          </a:xfrm>
          <a:prstGeom prst="parallelogram">
            <a:avLst>
              <a:gd name="adj" fmla="val 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arallelogram 8"/>
          <p:cNvSpPr/>
          <p:nvPr/>
        </p:nvSpPr>
        <p:spPr>
          <a:xfrm>
            <a:off x="2438400" y="2438400"/>
            <a:ext cx="990600" cy="838200"/>
          </a:xfrm>
          <a:prstGeom prst="parallelogram">
            <a:avLst>
              <a:gd name="adj" fmla="val 0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Parallelogram 9"/>
          <p:cNvSpPr/>
          <p:nvPr/>
        </p:nvSpPr>
        <p:spPr>
          <a:xfrm>
            <a:off x="2457450" y="1607419"/>
            <a:ext cx="990600" cy="838200"/>
          </a:xfrm>
          <a:prstGeom prst="parallelogram">
            <a:avLst>
              <a:gd name="adj" fmla="val 0"/>
            </a:avLst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Parallelogram 10"/>
          <p:cNvSpPr/>
          <p:nvPr/>
        </p:nvSpPr>
        <p:spPr>
          <a:xfrm>
            <a:off x="4876800" y="1614638"/>
            <a:ext cx="1219200" cy="830981"/>
          </a:xfrm>
          <a:prstGeom prst="parallelogram">
            <a:avLst>
              <a:gd name="adj" fmla="val 23166"/>
            </a:avLst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Parallelogram 11"/>
          <p:cNvSpPr/>
          <p:nvPr/>
        </p:nvSpPr>
        <p:spPr>
          <a:xfrm>
            <a:off x="4724400" y="2460859"/>
            <a:ext cx="1123950" cy="830981"/>
          </a:xfrm>
          <a:prstGeom prst="parallelogram">
            <a:avLst>
              <a:gd name="adj" fmla="val 17375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Parallelogram 12"/>
          <p:cNvSpPr/>
          <p:nvPr/>
        </p:nvSpPr>
        <p:spPr>
          <a:xfrm>
            <a:off x="5715000" y="2452838"/>
            <a:ext cx="1123950" cy="830981"/>
          </a:xfrm>
          <a:prstGeom prst="parallelogram">
            <a:avLst>
              <a:gd name="adj" fmla="val 2084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Parallelogram 13"/>
          <p:cNvSpPr/>
          <p:nvPr/>
        </p:nvSpPr>
        <p:spPr>
          <a:xfrm>
            <a:off x="5886450" y="1621857"/>
            <a:ext cx="1123950" cy="830981"/>
          </a:xfrm>
          <a:prstGeom prst="parallelogram">
            <a:avLst>
              <a:gd name="adj" fmla="val 26641"/>
            </a:avLst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1600200" y="36576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reference</a:t>
            </a:r>
            <a:endParaRPr lang="en-US" sz="2400" dirty="0" smtClean="0"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876800" y="3653135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deformation</a:t>
            </a:r>
            <a:endParaRPr lang="en-US" sz="2400" dirty="0" smtClean="0">
              <a:latin typeface="+mj-lt"/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1447800" y="1981200"/>
            <a:ext cx="685800" cy="1302619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600200" y="19812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r</a:t>
            </a:r>
            <a:r>
              <a:rPr lang="en-US" sz="2400" i="1" baseline="-25000" dirty="0" smtClean="0">
                <a:latin typeface="+mj-lt"/>
              </a:rPr>
              <a:t>1</a:t>
            </a:r>
            <a:endParaRPr lang="en-US" sz="2400" i="1" dirty="0" smtClean="0">
              <a:latin typeface="+mj-lt"/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4743450" y="1981200"/>
            <a:ext cx="990600" cy="131064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098983" y="1959891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r</a:t>
            </a:r>
            <a:r>
              <a:rPr lang="en-US" sz="2400" i="1" baseline="-25000" dirty="0" smtClean="0">
                <a:latin typeface="+mj-lt"/>
              </a:rPr>
              <a:t>1</a:t>
            </a:r>
            <a:r>
              <a:rPr lang="en-US" sz="2400" i="1" dirty="0" smtClean="0">
                <a:latin typeface="+mj-lt"/>
              </a:rPr>
              <a:t>’</a:t>
            </a:r>
            <a:endParaRPr lang="en-US" sz="2400" i="1" dirty="0" smtClean="0">
              <a:latin typeface="+mj-lt"/>
            </a:endParaRPr>
          </a:p>
        </p:txBody>
      </p:sp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7625533"/>
              </p:ext>
            </p:extLst>
          </p:nvPr>
        </p:nvGraphicFramePr>
        <p:xfrm>
          <a:off x="1397000" y="4548084"/>
          <a:ext cx="5713972" cy="12431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749" name="Equation" r:id="rId3" imgW="3327120" imgH="723600" progId="Equation.DSMT4">
                  <p:embed/>
                </p:oleObj>
              </mc:Choice>
              <mc:Fallback>
                <p:oleObj name="Equation" r:id="rId3" imgW="3327120" imgH="723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97000" y="4548084"/>
                        <a:ext cx="5713972" cy="12431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806024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11/24/2014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38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38100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Brief introduction to elastic continua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4875902"/>
              </p:ext>
            </p:extLst>
          </p:nvPr>
        </p:nvGraphicFramePr>
        <p:xfrm>
          <a:off x="1676400" y="1524000"/>
          <a:ext cx="5177043" cy="2205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771" name="Equation" r:id="rId3" imgW="3429000" imgH="1460160" progId="Equation.DSMT4">
                  <p:embed/>
                </p:oleObj>
              </mc:Choice>
              <mc:Fallback>
                <p:oleObj name="Equation" r:id="rId3" imgW="3429000" imgH="1460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76400" y="1524000"/>
                        <a:ext cx="5177043" cy="22050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458535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11/24/2014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38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95400" y="1066800"/>
            <a:ext cx="662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To be continued ….</a:t>
            </a:r>
          </a:p>
          <a:p>
            <a:endParaRPr lang="en-US" sz="2400" dirty="0">
              <a:latin typeface="+mj-lt"/>
            </a:endParaRPr>
          </a:p>
          <a:p>
            <a:endParaRPr lang="en-US" sz="2400" dirty="0" smtClean="0">
              <a:latin typeface="+mj-lt"/>
            </a:endParaRPr>
          </a:p>
          <a:p>
            <a:endParaRPr lang="en-US" sz="2400" dirty="0">
              <a:latin typeface="+mj-lt"/>
            </a:endParaRPr>
          </a:p>
          <a:p>
            <a:r>
              <a:rPr lang="en-US" sz="2400" dirty="0" smtClean="0">
                <a:latin typeface="+mj-lt"/>
              </a:rPr>
              <a:t>Have a great </a:t>
            </a:r>
            <a:r>
              <a:rPr lang="en-US" sz="2400" smtClean="0">
                <a:latin typeface="+mj-lt"/>
              </a:rPr>
              <a:t>Thanksgiving Holiday.</a:t>
            </a:r>
            <a:endParaRPr 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6252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11/24/2014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38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8" name="Date Placeholder 1"/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11/22/2013</a:t>
            </a:r>
            <a:endParaRPr lang="en-US" dirty="0"/>
          </a:p>
        </p:txBody>
      </p:sp>
      <p:sp>
        <p:nvSpPr>
          <p:cNvPr id="9" name="Footer Placeholder 2"/>
          <p:cNvSpPr txBox="1">
            <a:spLocks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PHY 711  Fall 2013 -- Lecture 34</a:t>
            </a:r>
            <a:endParaRPr lang="en-US" dirty="0"/>
          </a:p>
        </p:txBody>
      </p:sp>
      <p:sp>
        <p:nvSpPr>
          <p:cNvPr id="10" name="Slide Number Placeholder 3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E368B07-CEBF-4C80-90AF-53B34FA04CF3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381000" y="4343400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/>
          <a:srcRect l="4248" t="17823" r="5693" b="1403"/>
          <a:stretch/>
        </p:blipFill>
        <p:spPr>
          <a:xfrm>
            <a:off x="914400" y="135689"/>
            <a:ext cx="8077200" cy="621665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6172200" y="6048871"/>
            <a:ext cx="259080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  <a:latin typeface="+mj-lt"/>
              </a:rPr>
              <a:t>Final grades due 12/17/2014</a:t>
            </a:r>
          </a:p>
        </p:txBody>
      </p:sp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11/24/2014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38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l="13403" t="38500" r="14371" b="2735"/>
          <a:stretch/>
        </p:blipFill>
        <p:spPr>
          <a:xfrm>
            <a:off x="876300" y="838200"/>
            <a:ext cx="7391400" cy="44196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 rot="19134391">
            <a:off x="876300" y="3064844"/>
            <a:ext cx="6478472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0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Please sign up</a:t>
            </a:r>
            <a:endParaRPr lang="en-US" sz="60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154347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11/24/2014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38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304800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Newton-Euler equations for viscous fluids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3708520"/>
              </p:ext>
            </p:extLst>
          </p:nvPr>
        </p:nvGraphicFramePr>
        <p:xfrm>
          <a:off x="915987" y="1019820"/>
          <a:ext cx="6931025" cy="254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3498" name="Equation" r:id="rId3" imgW="5219640" imgH="1917360" progId="Equation.DSMT4">
                  <p:embed/>
                </p:oleObj>
              </mc:Choice>
              <mc:Fallback>
                <p:oleObj name="Equation" r:id="rId3" imgW="5219640" imgH="1917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15987" y="1019820"/>
                        <a:ext cx="6931025" cy="254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48173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11/24/2014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38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52124" y="110390"/>
            <a:ext cx="830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 – steady flow of an incompressible fluid in a long pipe with a circular cross section of radius </a:t>
            </a:r>
            <a:r>
              <a:rPr lang="en-US" sz="2400" i="1" dirty="0" smtClean="0">
                <a:latin typeface="+mj-lt"/>
              </a:rPr>
              <a:t>R</a:t>
            </a:r>
            <a:endParaRPr lang="en-US" sz="2400" i="1" dirty="0" smtClean="0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9506398"/>
              </p:ext>
            </p:extLst>
          </p:nvPr>
        </p:nvGraphicFramePr>
        <p:xfrm>
          <a:off x="457200" y="838200"/>
          <a:ext cx="6931025" cy="254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4548" name="Equation" r:id="rId3" imgW="5219640" imgH="1917360" progId="Equation.DSMT4">
                  <p:embed/>
                </p:oleObj>
              </mc:Choice>
              <mc:Fallback>
                <p:oleObj name="Equation" r:id="rId3" imgW="5219640" imgH="1917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7200" y="838200"/>
                        <a:ext cx="6931025" cy="254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1642010"/>
              </p:ext>
            </p:extLst>
          </p:nvPr>
        </p:nvGraphicFramePr>
        <p:xfrm>
          <a:off x="588018" y="3373438"/>
          <a:ext cx="5275263" cy="2982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4549" name="Equation" r:id="rId5" imgW="3593880" imgH="2031840" progId="Equation.DSMT4">
                  <p:embed/>
                </p:oleObj>
              </mc:Choice>
              <mc:Fallback>
                <p:oleObj name="Equation" r:id="rId5" imgW="3593880" imgH="2031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88018" y="3373438"/>
                        <a:ext cx="5275263" cy="29829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389008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11/24/2014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38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04800"/>
            <a:ext cx="830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 – steady flow of an incompressible fluid in a long pipe with a circular cross section of radius </a:t>
            </a:r>
            <a:r>
              <a:rPr lang="en-US" sz="2400" i="1" dirty="0" smtClean="0">
                <a:latin typeface="+mj-lt"/>
              </a:rPr>
              <a:t>R -- </a:t>
            </a:r>
            <a:r>
              <a:rPr lang="en-US" sz="2400" dirty="0" smtClean="0">
                <a:latin typeface="+mj-lt"/>
              </a:rPr>
              <a:t>continued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186323"/>
              </p:ext>
            </p:extLst>
          </p:nvPr>
        </p:nvGraphicFramePr>
        <p:xfrm>
          <a:off x="640079" y="1401336"/>
          <a:ext cx="5098579" cy="15704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5563" name="Equation" r:id="rId3" imgW="3085920" imgH="952200" progId="Equation.DSMT4">
                  <p:embed/>
                </p:oleObj>
              </mc:Choice>
              <mc:Fallback>
                <p:oleObj name="Equation" r:id="rId3" imgW="3085920" imgH="952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40079" y="1401336"/>
                        <a:ext cx="5098579" cy="157046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Can 7"/>
          <p:cNvSpPr/>
          <p:nvPr/>
        </p:nvSpPr>
        <p:spPr>
          <a:xfrm>
            <a:off x="6248400" y="2286000"/>
            <a:ext cx="1219200" cy="2362200"/>
          </a:xfrm>
          <a:prstGeom prst="can">
            <a:avLst>
              <a:gd name="adj" fmla="val 3921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6858000" y="2286000"/>
            <a:ext cx="304800" cy="2286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934200" y="22860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R</a:t>
            </a:r>
            <a:endParaRPr lang="en-US" sz="2400" i="1" dirty="0" smtClean="0">
              <a:latin typeface="+mj-lt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6629400" y="3200400"/>
            <a:ext cx="0" cy="9144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553200" y="335280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j-lt"/>
              </a:rPr>
              <a:t>v</a:t>
            </a:r>
            <a:r>
              <a:rPr lang="en-US" sz="2400" dirty="0" smtClean="0">
                <a:latin typeface="+mj-lt"/>
              </a:rPr>
              <a:t>(</a:t>
            </a:r>
            <a:r>
              <a:rPr lang="en-US" sz="2400" i="1" dirty="0" smtClean="0">
                <a:latin typeface="+mj-lt"/>
              </a:rPr>
              <a:t>r</a:t>
            </a:r>
            <a:r>
              <a:rPr lang="en-US" sz="2400" dirty="0" smtClean="0">
                <a:latin typeface="+mj-lt"/>
              </a:rPr>
              <a:t>)</a:t>
            </a:r>
            <a:endParaRPr lang="en-US" sz="2400" b="1" dirty="0" smtClean="0">
              <a:latin typeface="+mj-lt"/>
            </a:endParaRPr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8663601"/>
              </p:ext>
            </p:extLst>
          </p:nvPr>
        </p:nvGraphicFramePr>
        <p:xfrm>
          <a:off x="640079" y="3065780"/>
          <a:ext cx="4904748" cy="332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5564" name="Equation" r:id="rId5" imgW="3314520" imgH="2247840" progId="Equation.DSMT4">
                  <p:embed/>
                </p:oleObj>
              </mc:Choice>
              <mc:Fallback>
                <p:oleObj name="Equation" r:id="rId5" imgW="3314520" imgH="2247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40079" y="3065780"/>
                        <a:ext cx="4904748" cy="3321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ight Brace 17"/>
          <p:cNvSpPr/>
          <p:nvPr/>
        </p:nvSpPr>
        <p:spPr>
          <a:xfrm>
            <a:off x="7620000" y="2438400"/>
            <a:ext cx="381000" cy="1981200"/>
          </a:xfrm>
          <a:prstGeom prst="righ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7924800" y="32004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L</a:t>
            </a:r>
            <a:endParaRPr lang="en-US" sz="2400" i="1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602883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11/24/2014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38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04800"/>
            <a:ext cx="830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 – steady flow of an incompressible fluid in a long pipe with a circular cross section of radius </a:t>
            </a:r>
            <a:r>
              <a:rPr lang="en-US" sz="2400" i="1" dirty="0" smtClean="0">
                <a:latin typeface="+mj-lt"/>
              </a:rPr>
              <a:t>R -- </a:t>
            </a:r>
            <a:r>
              <a:rPr lang="en-US" sz="2400" dirty="0" smtClean="0">
                <a:latin typeface="+mj-lt"/>
              </a:rPr>
              <a:t>continued</a:t>
            </a:r>
            <a:endParaRPr lang="en-US" sz="2400" dirty="0" smtClean="0">
              <a:latin typeface="+mj-lt"/>
            </a:endParaRPr>
          </a:p>
        </p:txBody>
      </p:sp>
      <p:sp>
        <p:nvSpPr>
          <p:cNvPr id="8" name="Can 7"/>
          <p:cNvSpPr/>
          <p:nvPr/>
        </p:nvSpPr>
        <p:spPr>
          <a:xfrm>
            <a:off x="6248400" y="2286000"/>
            <a:ext cx="1219200" cy="2362200"/>
          </a:xfrm>
          <a:prstGeom prst="can">
            <a:avLst>
              <a:gd name="adj" fmla="val 3921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6858000" y="2286000"/>
            <a:ext cx="304800" cy="2286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934200" y="22860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R</a:t>
            </a:r>
            <a:endParaRPr lang="en-US" sz="2400" i="1" dirty="0" smtClean="0">
              <a:latin typeface="+mj-lt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6629400" y="3200400"/>
            <a:ext cx="0" cy="9144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553200" y="335280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j-lt"/>
              </a:rPr>
              <a:t>v</a:t>
            </a:r>
            <a:r>
              <a:rPr lang="en-US" sz="2400" dirty="0" smtClean="0">
                <a:latin typeface="+mj-lt"/>
              </a:rPr>
              <a:t>(</a:t>
            </a:r>
            <a:r>
              <a:rPr lang="en-US" sz="2400" i="1" dirty="0" smtClean="0">
                <a:latin typeface="+mj-lt"/>
              </a:rPr>
              <a:t>r</a:t>
            </a:r>
            <a:r>
              <a:rPr lang="en-US" sz="2400" dirty="0" smtClean="0">
                <a:latin typeface="+mj-lt"/>
              </a:rPr>
              <a:t>)</a:t>
            </a:r>
            <a:endParaRPr lang="en-US" sz="2400" b="1" dirty="0" smtClean="0">
              <a:latin typeface="+mj-lt"/>
            </a:endParaRPr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7963617"/>
              </p:ext>
            </p:extLst>
          </p:nvPr>
        </p:nvGraphicFramePr>
        <p:xfrm>
          <a:off x="531813" y="1371600"/>
          <a:ext cx="5411787" cy="3921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6580" name="Equation" r:id="rId3" imgW="3657600" imgH="2654280" progId="Equation.DSMT4">
                  <p:embed/>
                </p:oleObj>
              </mc:Choice>
              <mc:Fallback>
                <p:oleObj name="Equation" r:id="rId3" imgW="3657600" imgH="2654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1813" y="1371600"/>
                        <a:ext cx="5411787" cy="3921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3519852"/>
              </p:ext>
            </p:extLst>
          </p:nvPr>
        </p:nvGraphicFramePr>
        <p:xfrm>
          <a:off x="762000" y="5374481"/>
          <a:ext cx="2970213" cy="900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6581" name="Equation" r:id="rId5" imgW="2006280" imgH="609480" progId="Equation.DSMT4">
                  <p:embed/>
                </p:oleObj>
              </mc:Choice>
              <mc:Fallback>
                <p:oleObj name="Equation" r:id="rId5" imgW="2006280" imgH="609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62000" y="5374481"/>
                        <a:ext cx="2970213" cy="900112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ight Brace 17"/>
          <p:cNvSpPr/>
          <p:nvPr/>
        </p:nvSpPr>
        <p:spPr>
          <a:xfrm>
            <a:off x="7620000" y="2438400"/>
            <a:ext cx="381000" cy="1981200"/>
          </a:xfrm>
          <a:prstGeom prst="righ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7924800" y="32004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L</a:t>
            </a:r>
            <a:endParaRPr lang="en-US" sz="2400" i="1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340666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11/24/2014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38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04800"/>
            <a:ext cx="830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 – steady flow of an incompressible fluid in a long pipe with a circular cross section of radius </a:t>
            </a:r>
            <a:r>
              <a:rPr lang="en-US" sz="2400" i="1" dirty="0" smtClean="0">
                <a:latin typeface="+mj-lt"/>
              </a:rPr>
              <a:t>R -- </a:t>
            </a:r>
            <a:r>
              <a:rPr lang="en-US" sz="2400" dirty="0" smtClean="0">
                <a:latin typeface="+mj-lt"/>
              </a:rPr>
              <a:t>continued</a:t>
            </a:r>
            <a:endParaRPr lang="en-US" sz="2400" dirty="0" smtClean="0">
              <a:latin typeface="+mj-lt"/>
            </a:endParaRPr>
          </a:p>
        </p:txBody>
      </p:sp>
      <p:sp>
        <p:nvSpPr>
          <p:cNvPr id="8" name="Can 7"/>
          <p:cNvSpPr/>
          <p:nvPr/>
        </p:nvSpPr>
        <p:spPr>
          <a:xfrm>
            <a:off x="6248400" y="2286000"/>
            <a:ext cx="1219200" cy="2362200"/>
          </a:xfrm>
          <a:prstGeom prst="can">
            <a:avLst>
              <a:gd name="adj" fmla="val 3921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6858000" y="2286000"/>
            <a:ext cx="304800" cy="2286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934200" y="22860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R</a:t>
            </a:r>
            <a:endParaRPr lang="en-US" sz="2400" i="1" dirty="0" smtClean="0">
              <a:latin typeface="+mj-lt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6629400" y="3200400"/>
            <a:ext cx="0" cy="9144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553200" y="335280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j-lt"/>
              </a:rPr>
              <a:t>v</a:t>
            </a:r>
            <a:r>
              <a:rPr lang="en-US" sz="2400" dirty="0" smtClean="0">
                <a:latin typeface="+mj-lt"/>
              </a:rPr>
              <a:t>(</a:t>
            </a:r>
            <a:r>
              <a:rPr lang="en-US" sz="2400" i="1" dirty="0" smtClean="0">
                <a:latin typeface="+mj-lt"/>
              </a:rPr>
              <a:t>r</a:t>
            </a:r>
            <a:r>
              <a:rPr lang="en-US" sz="2400" dirty="0" smtClean="0">
                <a:latin typeface="+mj-lt"/>
              </a:rPr>
              <a:t>)</a:t>
            </a:r>
            <a:endParaRPr lang="en-US" sz="2400" b="1" dirty="0" smtClean="0">
              <a:latin typeface="+mj-lt"/>
            </a:endParaRP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6536315"/>
              </p:ext>
            </p:extLst>
          </p:nvPr>
        </p:nvGraphicFramePr>
        <p:xfrm>
          <a:off x="568325" y="1538288"/>
          <a:ext cx="4548188" cy="2417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7577" name="Equation" r:id="rId3" imgW="3073320" imgH="1638000" progId="Equation.DSMT4">
                  <p:embed/>
                </p:oleObj>
              </mc:Choice>
              <mc:Fallback>
                <p:oleObj name="Equation" r:id="rId3" imgW="3073320" imgH="1638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68325" y="1538288"/>
                        <a:ext cx="4548188" cy="24177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ight Brace 17"/>
          <p:cNvSpPr/>
          <p:nvPr/>
        </p:nvSpPr>
        <p:spPr>
          <a:xfrm>
            <a:off x="7620000" y="2438400"/>
            <a:ext cx="381000" cy="1981200"/>
          </a:xfrm>
          <a:prstGeom prst="righ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7924800" y="32004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L</a:t>
            </a:r>
            <a:endParaRPr lang="en-US" sz="2400" i="1" dirty="0" smtClean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4400" y="4419600"/>
            <a:ext cx="5105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Poiseuille</a:t>
            </a:r>
            <a:r>
              <a:rPr lang="en-US" sz="2400" dirty="0" smtClean="0">
                <a:latin typeface="+mj-lt"/>
              </a:rPr>
              <a:t> formula;</a:t>
            </a:r>
          </a:p>
          <a:p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   </a:t>
            </a:r>
            <a:r>
              <a:rPr lang="en-US" sz="2400" dirty="0" smtClean="0">
                <a:latin typeface="+mj-lt"/>
                <a:sym typeface="Wingdings" panose="05000000000000000000" pitchFamily="2" charset="2"/>
              </a:rPr>
              <a:t>Method for measuring </a:t>
            </a:r>
            <a:r>
              <a:rPr lang="en-US" sz="2400" dirty="0">
                <a:latin typeface="Symbol" panose="05050102010706020507" pitchFamily="18" charset="2"/>
                <a:sym typeface="Wingdings" panose="05000000000000000000" pitchFamily="2" charset="2"/>
              </a:rPr>
              <a:t>h</a:t>
            </a:r>
            <a:endParaRPr lang="en-US" sz="2400" dirty="0" smtClean="0">
              <a:latin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6123210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11/24/2014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38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304800"/>
            <a:ext cx="853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Newton-Euler equations for viscous fluids – effects on sound</a:t>
            </a:r>
          </a:p>
          <a:p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  Recall full equations: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7652441"/>
              </p:ext>
            </p:extLst>
          </p:nvPr>
        </p:nvGraphicFramePr>
        <p:xfrm>
          <a:off x="1106487" y="1135797"/>
          <a:ext cx="6931025" cy="254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8600" name="Equation" r:id="rId3" imgW="5219640" imgH="1917360" progId="Equation.DSMT4">
                  <p:embed/>
                </p:oleObj>
              </mc:Choice>
              <mc:Fallback>
                <p:oleObj name="Equation" r:id="rId3" imgW="5219640" imgH="1917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06487" y="1135797"/>
                        <a:ext cx="6931025" cy="254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297172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24213</TotalTime>
  <Words>476</Words>
  <Application>Microsoft Office PowerPoint</Application>
  <PresentationFormat>On-screen Show (4:3)</PresentationFormat>
  <Paragraphs>110</Paragraphs>
  <Slides>18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Symbol</vt:lpstr>
      <vt:lpstr>Wingdings</vt:lpstr>
      <vt:lpstr>Office Theme</vt:lpstr>
      <vt:lpstr>MathType 6.0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1119</cp:revision>
  <cp:lastPrinted>2014-11-21T18:53:54Z</cp:lastPrinted>
  <dcterms:created xsi:type="dcterms:W3CDTF">2012-01-10T18:32:24Z</dcterms:created>
  <dcterms:modified xsi:type="dcterms:W3CDTF">2014-11-24T06:35:29Z</dcterms:modified>
</cp:coreProperties>
</file>