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68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6" r:id="rId13"/>
    <p:sldId id="395" r:id="rId14"/>
    <p:sldId id="397" r:id="rId15"/>
    <p:sldId id="398" r:id="rId16"/>
    <p:sldId id="399" r:id="rId17"/>
    <p:sldId id="400" r:id="rId18"/>
    <p:sldId id="40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6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0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38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Chapter 12:  Example of solution </a:t>
            </a:r>
            <a:r>
              <a:rPr lang="en-US" sz="3200" b="1" dirty="0">
                <a:solidFill>
                  <a:schemeClr val="folHlink"/>
                </a:solidFill>
              </a:rPr>
              <a:t>to </a:t>
            </a:r>
            <a:r>
              <a:rPr lang="en-US" sz="3200" b="1" dirty="0" err="1">
                <a:solidFill>
                  <a:schemeClr val="folHlink"/>
                </a:solidFill>
              </a:rPr>
              <a:t>Navier</a:t>
            </a:r>
            <a:r>
              <a:rPr lang="en-US" sz="3200" b="1" dirty="0">
                <a:solidFill>
                  <a:schemeClr val="folHlink"/>
                </a:solidFill>
              </a:rPr>
              <a:t>-Stokes </a:t>
            </a:r>
            <a:r>
              <a:rPr lang="en-US" sz="3200" b="1" dirty="0" smtClean="0">
                <a:solidFill>
                  <a:schemeClr val="folHlink"/>
                </a:solidFill>
              </a:rPr>
              <a:t>equation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Chapter 13:  Physics of elastic continua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8401" y="102136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Without viscosity terms: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67661"/>
              </p:ext>
            </p:extLst>
          </p:nvPr>
        </p:nvGraphicFramePr>
        <p:xfrm>
          <a:off x="838200" y="847357"/>
          <a:ext cx="65944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5" name="Equation" r:id="rId3" imgW="4965480" imgH="609480" progId="Equation.DSMT4">
                  <p:embed/>
                </p:oleObj>
              </mc:Choice>
              <mc:Fallback>
                <p:oleObj name="Equation" r:id="rId3" imgW="49654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847357"/>
                        <a:ext cx="6594475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402957"/>
              </p:ext>
            </p:extLst>
          </p:nvPr>
        </p:nvGraphicFramePr>
        <p:xfrm>
          <a:off x="838200" y="1655394"/>
          <a:ext cx="7019926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6" name="Equation" r:id="rId5" imgW="4863960" imgH="965160" progId="Equation.DSMT4">
                  <p:embed/>
                </p:oleObj>
              </mc:Choice>
              <mc:Fallback>
                <p:oleObj name="Equation" r:id="rId5" imgW="48639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1655394"/>
                        <a:ext cx="7019926" cy="1392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497870"/>
              </p:ext>
            </p:extLst>
          </p:nvPr>
        </p:nvGraphicFramePr>
        <p:xfrm>
          <a:off x="838200" y="2667000"/>
          <a:ext cx="7959725" cy="329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7" name="Equation" r:id="rId7" imgW="5994360" imgH="2489040" progId="Equation.DSMT4">
                  <p:embed/>
                </p:oleObj>
              </mc:Choice>
              <mc:Fallback>
                <p:oleObj name="Equation" r:id="rId7" imgW="5994360" imgH="248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667000"/>
                        <a:ext cx="7959725" cy="329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0" y="5932669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latin typeface="+mj-lt"/>
              </a:rPr>
              <a:t>Pure longitudinal harmonic wave solutions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979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Recall full equations: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652441"/>
              </p:ext>
            </p:extLst>
          </p:nvPr>
        </p:nvGraphicFramePr>
        <p:xfrm>
          <a:off x="1106487" y="1135797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64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487" y="1135797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617610"/>
              </p:ext>
            </p:extLst>
          </p:nvPr>
        </p:nvGraphicFramePr>
        <p:xfrm>
          <a:off x="1057275" y="3832225"/>
          <a:ext cx="7019925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65" name="Equation" r:id="rId5" imgW="4863960" imgH="2044440" progId="Equation.DSMT4">
                  <p:embed/>
                </p:oleObj>
              </mc:Choice>
              <mc:Fallback>
                <p:oleObj name="Equation" r:id="rId5" imgW="486396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7275" y="3832225"/>
                        <a:ext cx="7019925" cy="294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345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Note that pressure now depends both on density and entropy so that entropy must be coupled into the equations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361357"/>
              </p:ext>
            </p:extLst>
          </p:nvPr>
        </p:nvGraphicFramePr>
        <p:xfrm>
          <a:off x="914400" y="1505129"/>
          <a:ext cx="6931025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08" name="Equation" r:id="rId3" imgW="5219640" imgH="1257120" progId="Equation.DSMT4">
                  <p:embed/>
                </p:oleObj>
              </mc:Choice>
              <mc:Fallback>
                <p:oleObj name="Equation" r:id="rId3" imgW="521964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505129"/>
                        <a:ext cx="6931025" cy="166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524704"/>
              </p:ext>
            </p:extLst>
          </p:nvPr>
        </p:nvGraphicFramePr>
        <p:xfrm>
          <a:off x="631324" y="3399039"/>
          <a:ext cx="8083550" cy="347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09" name="Equation" r:id="rId5" imgW="5600520" imgH="2412720" progId="Equation.DSMT4">
                  <p:embed/>
                </p:oleObj>
              </mc:Choice>
              <mc:Fallback>
                <p:oleObj name="Equation" r:id="rId5" imgW="560052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324" y="3399039"/>
                        <a:ext cx="8083550" cy="347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57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072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689845"/>
              </p:ext>
            </p:extLst>
          </p:nvPr>
        </p:nvGraphicFramePr>
        <p:xfrm>
          <a:off x="652178" y="1524000"/>
          <a:ext cx="8464550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04" name="Equation" r:id="rId3" imgW="6375240" imgH="2031840" progId="Equation.DSMT4">
                  <p:embed/>
                </p:oleObj>
              </mc:Choice>
              <mc:Fallback>
                <p:oleObj name="Equation" r:id="rId3" imgW="637524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178" y="1524000"/>
                        <a:ext cx="8464550" cy="2693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1461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equations (with the help of various thermodynamic relationships):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81495"/>
              </p:ext>
            </p:extLst>
          </p:nvPr>
        </p:nvGraphicFramePr>
        <p:xfrm>
          <a:off x="838200" y="4396374"/>
          <a:ext cx="4244871" cy="88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05" name="Equation" r:id="rId5" imgW="3288960" imgH="685800" progId="Equation.DSMT4">
                  <p:embed/>
                </p:oleObj>
              </mc:Choice>
              <mc:Fallback>
                <p:oleObj name="Equation" r:id="rId5" imgW="32889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4396374"/>
                        <a:ext cx="4244871" cy="885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924796"/>
              </p:ext>
            </p:extLst>
          </p:nvPr>
        </p:nvGraphicFramePr>
        <p:xfrm>
          <a:off x="801433" y="5459791"/>
          <a:ext cx="772318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06" name="Equation" r:id="rId7" imgW="5816520" imgH="342720" progId="Equation.DSMT4">
                  <p:embed/>
                </p:oleObj>
              </mc:Choice>
              <mc:Fallback>
                <p:oleObj name="Equation" r:id="rId7" imgW="58165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1433" y="5459791"/>
                        <a:ext cx="7723187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53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072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924113"/>
              </p:ext>
            </p:extLst>
          </p:nvPr>
        </p:nvGraphicFramePr>
        <p:xfrm>
          <a:off x="428625" y="1157288"/>
          <a:ext cx="8701088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2" name="Equation" r:id="rId3" imgW="6553080" imgH="2031840" progId="Equation.DSMT4">
                  <p:embed/>
                </p:oleObj>
              </mc:Choice>
              <mc:Fallback>
                <p:oleObj name="Equation" r:id="rId3" imgW="655308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625" y="1157288"/>
                        <a:ext cx="8701088" cy="269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1461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 plane wave solutions: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037070"/>
              </p:ext>
            </p:extLst>
          </p:nvPr>
        </p:nvGraphicFramePr>
        <p:xfrm>
          <a:off x="520566" y="3950951"/>
          <a:ext cx="6889750" cy="2405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3" name="Equation" r:id="rId5" imgW="5092560" imgH="1777680" progId="Equation.DSMT4">
                  <p:embed/>
                </p:oleObj>
              </mc:Choice>
              <mc:Fallback>
                <p:oleObj name="Equation" r:id="rId5" imgW="509256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566" y="3950951"/>
                        <a:ext cx="6889750" cy="2405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294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072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1461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Linearized  plane wave longitudinal solutions: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270152"/>
              </p:ext>
            </p:extLst>
          </p:nvPr>
        </p:nvGraphicFramePr>
        <p:xfrm>
          <a:off x="838200" y="1093970"/>
          <a:ext cx="6889750" cy="2405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55" name="Equation" r:id="rId3" imgW="5092560" imgH="1777680" progId="Equation.DSMT4">
                  <p:embed/>
                </p:oleObj>
              </mc:Choice>
              <mc:Fallback>
                <p:oleObj name="Equation" r:id="rId3" imgW="509256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93970"/>
                        <a:ext cx="6889750" cy="2405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110319"/>
              </p:ext>
            </p:extLst>
          </p:nvPr>
        </p:nvGraphicFramePr>
        <p:xfrm>
          <a:off x="914400" y="3617057"/>
          <a:ext cx="5867400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56" name="Equation" r:id="rId5" imgW="4419360" imgH="1358640" progId="Equation.DSMT4">
                  <p:embed/>
                </p:oleObj>
              </mc:Choice>
              <mc:Fallback>
                <p:oleObj name="Equation" r:id="rId5" imgW="441936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617057"/>
                        <a:ext cx="5867400" cy="180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479459"/>
              </p:ext>
            </p:extLst>
          </p:nvPr>
        </p:nvGraphicFramePr>
        <p:xfrm>
          <a:off x="914400" y="5602013"/>
          <a:ext cx="3543632" cy="64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57" name="Equation" r:id="rId7" imgW="1968480" imgH="355320" progId="Equation.DSMT4">
                  <p:embed/>
                </p:oleObj>
              </mc:Choice>
              <mc:Fallback>
                <p:oleObj name="Equation" r:id="rId7" imgW="1968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5602013"/>
                        <a:ext cx="3543632" cy="640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538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elastic continua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1447800" y="1600200"/>
            <a:ext cx="990600" cy="838200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1447800" y="2446421"/>
            <a:ext cx="990600" cy="838200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438400" y="2438400"/>
            <a:ext cx="990600" cy="838200"/>
          </a:xfrm>
          <a:prstGeom prst="parallelogram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2457450" y="1607419"/>
            <a:ext cx="990600" cy="838200"/>
          </a:xfrm>
          <a:prstGeom prst="parallelogram">
            <a:avLst>
              <a:gd name="adj" fmla="val 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4876800" y="1614638"/>
            <a:ext cx="1219200" cy="830981"/>
          </a:xfrm>
          <a:prstGeom prst="parallelogram">
            <a:avLst>
              <a:gd name="adj" fmla="val 2316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4724400" y="2460859"/>
            <a:ext cx="1123950" cy="830981"/>
          </a:xfrm>
          <a:prstGeom prst="parallelogram">
            <a:avLst>
              <a:gd name="adj" fmla="val 173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5715000" y="2452838"/>
            <a:ext cx="1123950" cy="830981"/>
          </a:xfrm>
          <a:prstGeom prst="parallelogram">
            <a:avLst>
              <a:gd name="adj" fmla="val 208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5886450" y="1621857"/>
            <a:ext cx="1123950" cy="830981"/>
          </a:xfrm>
          <a:prstGeom prst="parallelogram">
            <a:avLst>
              <a:gd name="adj" fmla="val 2664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0" y="3657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reference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36531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deformation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447800" y="1981200"/>
            <a:ext cx="685800" cy="13026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00200" y="1981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743450" y="1981200"/>
            <a:ext cx="990600" cy="13106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98983" y="195989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’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625533"/>
              </p:ext>
            </p:extLst>
          </p:nvPr>
        </p:nvGraphicFramePr>
        <p:xfrm>
          <a:off x="1397000" y="4548084"/>
          <a:ext cx="5713972" cy="124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49" name="Equation" r:id="rId3" imgW="3327120" imgH="723600" progId="Equation.DSMT4">
                  <p:embed/>
                </p:oleObj>
              </mc:Choice>
              <mc:Fallback>
                <p:oleObj name="Equation" r:id="rId3" imgW="33271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000" y="4548084"/>
                        <a:ext cx="5713972" cy="1243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602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elastic continua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875902"/>
              </p:ext>
            </p:extLst>
          </p:nvPr>
        </p:nvGraphicFramePr>
        <p:xfrm>
          <a:off x="1676400" y="1524000"/>
          <a:ext cx="5177043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71" name="Equation" r:id="rId3" imgW="3429000" imgH="1460160" progId="Equation.DSMT4">
                  <p:embed/>
                </p:oleObj>
              </mc:Choice>
              <mc:Fallback>
                <p:oleObj name="Equation" r:id="rId3" imgW="34290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524000"/>
                        <a:ext cx="5177043" cy="220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853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0668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 be continued ….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Have a great </a:t>
            </a:r>
            <a:r>
              <a:rPr lang="en-US" sz="2400" smtClean="0">
                <a:latin typeface="+mj-lt"/>
              </a:rPr>
              <a:t>Thanksgiving Holiday.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25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4343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248" t="17823" r="5693" b="1403"/>
          <a:stretch/>
        </p:blipFill>
        <p:spPr>
          <a:xfrm>
            <a:off x="914400" y="135689"/>
            <a:ext cx="8077200" cy="62166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72200" y="6048871"/>
            <a:ext cx="25908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Final grades due 12/17/2014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3403" t="38500" r="14371" b="2735"/>
          <a:stretch/>
        </p:blipFill>
        <p:spPr>
          <a:xfrm>
            <a:off x="876300" y="838200"/>
            <a:ext cx="73914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9134391">
            <a:off x="876300" y="3064844"/>
            <a:ext cx="64784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Please sign up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4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708520"/>
              </p:ext>
            </p:extLst>
          </p:nvPr>
        </p:nvGraphicFramePr>
        <p:xfrm>
          <a:off x="915987" y="1019820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8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5987" y="1019820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81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2124" y="11039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506398"/>
              </p:ext>
            </p:extLst>
          </p:nvPr>
        </p:nvGraphicFramePr>
        <p:xfrm>
          <a:off x="457200" y="838200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48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38200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642010"/>
              </p:ext>
            </p:extLst>
          </p:nvPr>
        </p:nvGraphicFramePr>
        <p:xfrm>
          <a:off x="588018" y="3373438"/>
          <a:ext cx="5275263" cy="298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49" name="Equation" r:id="rId5" imgW="3593880" imgH="2031840" progId="Equation.DSMT4">
                  <p:embed/>
                </p:oleObj>
              </mc:Choice>
              <mc:Fallback>
                <p:oleObj name="Equation" r:id="rId5" imgW="359388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8018" y="3373438"/>
                        <a:ext cx="5275263" cy="298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90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 -- </a:t>
            </a:r>
            <a:r>
              <a:rPr lang="en-US" sz="2400" dirty="0" smtClean="0">
                <a:latin typeface="+mj-lt"/>
              </a:rPr>
              <a:t>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86323"/>
              </p:ext>
            </p:extLst>
          </p:nvPr>
        </p:nvGraphicFramePr>
        <p:xfrm>
          <a:off x="640079" y="1401336"/>
          <a:ext cx="5098579" cy="1570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3" name="Equation" r:id="rId3" imgW="3085920" imgH="952200" progId="Equation.DSMT4">
                  <p:embed/>
                </p:oleObj>
              </mc:Choice>
              <mc:Fallback>
                <p:oleObj name="Equation" r:id="rId3" imgW="3085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079" y="1401336"/>
                        <a:ext cx="5098579" cy="1570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6248400" y="2286000"/>
            <a:ext cx="1219200" cy="2362200"/>
          </a:xfrm>
          <a:prstGeom prst="can">
            <a:avLst>
              <a:gd name="adj" fmla="val 3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58000" y="2286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342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2004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663601"/>
              </p:ext>
            </p:extLst>
          </p:nvPr>
        </p:nvGraphicFramePr>
        <p:xfrm>
          <a:off x="640079" y="3065780"/>
          <a:ext cx="4904748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4" name="Equation" r:id="rId5" imgW="3314520" imgH="2247840" progId="Equation.DSMT4">
                  <p:embed/>
                </p:oleObj>
              </mc:Choice>
              <mc:Fallback>
                <p:oleObj name="Equation" r:id="rId5" imgW="331452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079" y="3065780"/>
                        <a:ext cx="4904748" cy="332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7620000" y="2438400"/>
            <a:ext cx="381000" cy="1981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248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028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 -- </a:t>
            </a:r>
            <a:r>
              <a:rPr lang="en-US" sz="2400" dirty="0" smtClean="0">
                <a:latin typeface="+mj-lt"/>
              </a:rPr>
              <a:t>continued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Can 7"/>
          <p:cNvSpPr/>
          <p:nvPr/>
        </p:nvSpPr>
        <p:spPr>
          <a:xfrm>
            <a:off x="6248400" y="2286000"/>
            <a:ext cx="1219200" cy="2362200"/>
          </a:xfrm>
          <a:prstGeom prst="can">
            <a:avLst>
              <a:gd name="adj" fmla="val 3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58000" y="2286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342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2004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963617"/>
              </p:ext>
            </p:extLst>
          </p:nvPr>
        </p:nvGraphicFramePr>
        <p:xfrm>
          <a:off x="531813" y="1371600"/>
          <a:ext cx="5411787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80" name="Equation" r:id="rId3" imgW="3657600" imgH="2654280" progId="Equation.DSMT4">
                  <p:embed/>
                </p:oleObj>
              </mc:Choice>
              <mc:Fallback>
                <p:oleObj name="Equation" r:id="rId3" imgW="3657600" imgH="265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813" y="1371600"/>
                        <a:ext cx="5411787" cy="392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519852"/>
              </p:ext>
            </p:extLst>
          </p:nvPr>
        </p:nvGraphicFramePr>
        <p:xfrm>
          <a:off x="762000" y="5374481"/>
          <a:ext cx="29702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81" name="Equation" r:id="rId5" imgW="2006280" imgH="609480" progId="Equation.DSMT4">
                  <p:embed/>
                </p:oleObj>
              </mc:Choice>
              <mc:Fallback>
                <p:oleObj name="Equation" r:id="rId5" imgW="2006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5374481"/>
                        <a:ext cx="2970213" cy="900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7620000" y="2438400"/>
            <a:ext cx="381000" cy="1981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248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406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 -- </a:t>
            </a:r>
            <a:r>
              <a:rPr lang="en-US" sz="2400" dirty="0" smtClean="0">
                <a:latin typeface="+mj-lt"/>
              </a:rPr>
              <a:t>continued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Can 7"/>
          <p:cNvSpPr/>
          <p:nvPr/>
        </p:nvSpPr>
        <p:spPr>
          <a:xfrm>
            <a:off x="6248400" y="2286000"/>
            <a:ext cx="1219200" cy="2362200"/>
          </a:xfrm>
          <a:prstGeom prst="can">
            <a:avLst>
              <a:gd name="adj" fmla="val 3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58000" y="2286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342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2004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536315"/>
              </p:ext>
            </p:extLst>
          </p:nvPr>
        </p:nvGraphicFramePr>
        <p:xfrm>
          <a:off x="568325" y="1538288"/>
          <a:ext cx="4548188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77" name="Equation" r:id="rId3" imgW="3073320" imgH="1638000" progId="Equation.DSMT4">
                  <p:embed/>
                </p:oleObj>
              </mc:Choice>
              <mc:Fallback>
                <p:oleObj name="Equation" r:id="rId3" imgW="30733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8325" y="1538288"/>
                        <a:ext cx="4548188" cy="2417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7620000" y="2438400"/>
            <a:ext cx="381000" cy="1981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248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419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Poiseuille</a:t>
            </a:r>
            <a:r>
              <a:rPr lang="en-US" sz="2400" dirty="0" smtClean="0">
                <a:latin typeface="+mj-lt"/>
              </a:rPr>
              <a:t> formula;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Method for measuring </a:t>
            </a:r>
            <a:r>
              <a:rPr lang="en-US" sz="2400" dirty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1232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 – effects on sound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Recall full equations: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652441"/>
              </p:ext>
            </p:extLst>
          </p:nvPr>
        </p:nvGraphicFramePr>
        <p:xfrm>
          <a:off x="1106487" y="1135797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0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487" y="1135797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71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24213</TotalTime>
  <Words>476</Words>
  <Application>Microsoft Office PowerPoint</Application>
  <PresentationFormat>On-screen Show (4:3)</PresentationFormat>
  <Paragraphs>110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1119</cp:revision>
  <cp:lastPrinted>2014-11-21T18:53:54Z</cp:lastPrinted>
  <dcterms:created xsi:type="dcterms:W3CDTF">2012-01-10T18:32:24Z</dcterms:created>
  <dcterms:modified xsi:type="dcterms:W3CDTF">2014-11-24T06:35:29Z</dcterms:modified>
</cp:coreProperties>
</file>