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54" r:id="rId3"/>
    <p:sldId id="368" r:id="rId4"/>
    <p:sldId id="399" r:id="rId5"/>
    <p:sldId id="400" r:id="rId6"/>
    <p:sldId id="401" r:id="rId7"/>
    <p:sldId id="426" r:id="rId8"/>
    <p:sldId id="427"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4660"/>
  </p:normalViewPr>
  <p:slideViewPr>
    <p:cSldViewPr>
      <p:cViewPr varScale="1">
        <p:scale>
          <a:sx n="60" d="100"/>
          <a:sy n="60" d="100"/>
        </p:scale>
        <p:origin x="936" y="5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12/1/2014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12/1/2014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07150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35828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12/01/2014</a:t>
            </a:r>
            <a:endParaRPr lang="en-US" dirty="0"/>
          </a:p>
        </p:txBody>
      </p:sp>
      <p:sp>
        <p:nvSpPr>
          <p:cNvPr id="5" name="Footer Placeholder 4"/>
          <p:cNvSpPr>
            <a:spLocks noGrp="1"/>
          </p:cNvSpPr>
          <p:nvPr>
            <p:ph type="ftr" sz="quarter" idx="11"/>
          </p:nvPr>
        </p:nvSpPr>
        <p:spPr/>
        <p:txBody>
          <a:bodyPr/>
          <a:lstStyle/>
          <a:p>
            <a:r>
              <a:rPr lang="en-US" smtClean="0"/>
              <a:t>PHY 711  Fall 2014 --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12/01/2014</a:t>
            </a:r>
            <a:endParaRPr lang="en-US" dirty="0"/>
          </a:p>
        </p:txBody>
      </p:sp>
      <p:sp>
        <p:nvSpPr>
          <p:cNvPr id="5" name="Footer Placeholder 4"/>
          <p:cNvSpPr>
            <a:spLocks noGrp="1"/>
          </p:cNvSpPr>
          <p:nvPr>
            <p:ph type="ftr" sz="quarter" idx="11"/>
          </p:nvPr>
        </p:nvSpPr>
        <p:spPr/>
        <p:txBody>
          <a:bodyPr/>
          <a:lstStyle/>
          <a:p>
            <a:r>
              <a:rPr lang="en-US" smtClean="0"/>
              <a:t>PHY 711  Fall 2014 --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12/01/2014</a:t>
            </a:r>
            <a:endParaRPr lang="en-US" dirty="0"/>
          </a:p>
        </p:txBody>
      </p:sp>
      <p:sp>
        <p:nvSpPr>
          <p:cNvPr id="5" name="Footer Placeholder 4"/>
          <p:cNvSpPr>
            <a:spLocks noGrp="1"/>
          </p:cNvSpPr>
          <p:nvPr>
            <p:ph type="ftr" sz="quarter" idx="11"/>
          </p:nvPr>
        </p:nvSpPr>
        <p:spPr/>
        <p:txBody>
          <a:bodyPr/>
          <a:lstStyle/>
          <a:p>
            <a:r>
              <a:rPr lang="en-US" smtClean="0"/>
              <a:t>PHY 711  Fall 2014 --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12/01/2014</a:t>
            </a:r>
            <a:endParaRPr lang="en-US" dirty="0"/>
          </a:p>
        </p:txBody>
      </p:sp>
      <p:sp>
        <p:nvSpPr>
          <p:cNvPr id="5" name="Footer Placeholder 4"/>
          <p:cNvSpPr>
            <a:spLocks noGrp="1"/>
          </p:cNvSpPr>
          <p:nvPr>
            <p:ph type="ftr" sz="quarter" idx="11"/>
          </p:nvPr>
        </p:nvSpPr>
        <p:spPr/>
        <p:txBody>
          <a:bodyPr/>
          <a:lstStyle/>
          <a:p>
            <a:r>
              <a:rPr lang="en-US" smtClean="0"/>
              <a:t>PHY 711  Fall 2014 --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12/01/2014</a:t>
            </a:r>
            <a:endParaRPr lang="en-US" dirty="0"/>
          </a:p>
        </p:txBody>
      </p:sp>
      <p:sp>
        <p:nvSpPr>
          <p:cNvPr id="5" name="Footer Placeholder 4"/>
          <p:cNvSpPr>
            <a:spLocks noGrp="1"/>
          </p:cNvSpPr>
          <p:nvPr>
            <p:ph type="ftr" sz="quarter" idx="11"/>
          </p:nvPr>
        </p:nvSpPr>
        <p:spPr/>
        <p:txBody>
          <a:bodyPr/>
          <a:lstStyle/>
          <a:p>
            <a:r>
              <a:rPr lang="en-US" smtClean="0"/>
              <a:t>PHY 711  Fall 2014 --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12/01/2014</a:t>
            </a:r>
            <a:endParaRPr lang="en-US" dirty="0"/>
          </a:p>
        </p:txBody>
      </p:sp>
      <p:sp>
        <p:nvSpPr>
          <p:cNvPr id="6" name="Footer Placeholder 5"/>
          <p:cNvSpPr>
            <a:spLocks noGrp="1"/>
          </p:cNvSpPr>
          <p:nvPr>
            <p:ph type="ftr" sz="quarter" idx="11"/>
          </p:nvPr>
        </p:nvSpPr>
        <p:spPr/>
        <p:txBody>
          <a:bodyPr/>
          <a:lstStyle/>
          <a:p>
            <a:r>
              <a:rPr lang="en-US" smtClean="0"/>
              <a:t>PHY 711  Fall 2014 --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12/01/2014</a:t>
            </a:r>
            <a:endParaRPr lang="en-US" dirty="0"/>
          </a:p>
        </p:txBody>
      </p:sp>
      <p:sp>
        <p:nvSpPr>
          <p:cNvPr id="8" name="Footer Placeholder 7"/>
          <p:cNvSpPr>
            <a:spLocks noGrp="1"/>
          </p:cNvSpPr>
          <p:nvPr>
            <p:ph type="ftr" sz="quarter" idx="11"/>
          </p:nvPr>
        </p:nvSpPr>
        <p:spPr/>
        <p:txBody>
          <a:bodyPr/>
          <a:lstStyle/>
          <a:p>
            <a:r>
              <a:rPr lang="en-US" smtClean="0"/>
              <a:t>PHY 711  Fall 2014 -- Lecture 39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12/01/2014</a:t>
            </a:r>
            <a:endParaRPr lang="en-US" dirty="0"/>
          </a:p>
        </p:txBody>
      </p:sp>
      <p:sp>
        <p:nvSpPr>
          <p:cNvPr id="4" name="Footer Placeholder 3"/>
          <p:cNvSpPr>
            <a:spLocks noGrp="1"/>
          </p:cNvSpPr>
          <p:nvPr>
            <p:ph type="ftr" sz="quarter" idx="11"/>
          </p:nvPr>
        </p:nvSpPr>
        <p:spPr/>
        <p:txBody>
          <a:bodyPr/>
          <a:lstStyle/>
          <a:p>
            <a:r>
              <a:rPr lang="en-US" smtClean="0"/>
              <a:t>PHY 711  Fall 2014 -- Lecture 39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12/01/2014</a:t>
            </a:r>
            <a:endParaRPr lang="en-US" dirty="0"/>
          </a:p>
        </p:txBody>
      </p:sp>
      <p:sp>
        <p:nvSpPr>
          <p:cNvPr id="6" name="Footer Placeholder 5"/>
          <p:cNvSpPr>
            <a:spLocks noGrp="1"/>
          </p:cNvSpPr>
          <p:nvPr>
            <p:ph type="ftr" sz="quarter" idx="11"/>
          </p:nvPr>
        </p:nvSpPr>
        <p:spPr/>
        <p:txBody>
          <a:bodyPr/>
          <a:lstStyle/>
          <a:p>
            <a:r>
              <a:rPr lang="en-US" smtClean="0"/>
              <a:t>PHY 711  Fall 2014 --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12/01/2014</a:t>
            </a:r>
            <a:endParaRPr lang="en-US" dirty="0"/>
          </a:p>
        </p:txBody>
      </p:sp>
      <p:sp>
        <p:nvSpPr>
          <p:cNvPr id="6" name="Footer Placeholder 5"/>
          <p:cNvSpPr>
            <a:spLocks noGrp="1"/>
          </p:cNvSpPr>
          <p:nvPr>
            <p:ph type="ftr" sz="quarter" idx="11"/>
          </p:nvPr>
        </p:nvSpPr>
        <p:spPr/>
        <p:txBody>
          <a:bodyPr/>
          <a:lstStyle/>
          <a:p>
            <a:r>
              <a:rPr lang="en-US" smtClean="0"/>
              <a:t>PHY 711  Fall 2014 --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12/01/2014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2014 --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9.wmf"/><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18.wmf"/><Relationship Id="rId10" Type="http://schemas.openxmlformats.org/officeDocument/2006/relationships/image" Target="../media/image20.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4.bin"/><Relationship Id="rId18" Type="http://schemas.openxmlformats.org/officeDocument/2006/relationships/image" Target="../media/image29.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6.w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28.wmf"/><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 Id="rId1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image" Target="../media/image30.wmf"/><Relationship Id="rId4" Type="http://schemas.openxmlformats.org/officeDocument/2006/relationships/oleObject" Target="../embeddings/oleObject27.bin"/><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0.w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image" Target="../media/image48.png"/><Relationship Id="rId10" Type="http://schemas.openxmlformats.org/officeDocument/2006/relationships/oleObject" Target="../embeddings/oleObject42.bin"/><Relationship Id="rId4" Type="http://schemas.openxmlformats.org/officeDocument/2006/relationships/image" Target="../media/image44.wmf"/><Relationship Id="rId9" Type="http://schemas.openxmlformats.org/officeDocument/2006/relationships/image" Target="../media/image4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8.png"/><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image" Target="../media/image49.wmf"/><Relationship Id="rId4" Type="http://schemas.openxmlformats.org/officeDocument/2006/relationships/oleObject" Target="../embeddings/oleObject43.bin"/><Relationship Id="rId9"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oleObject" Target="../embeddings/oleObject50.bin"/><Relationship Id="rId17" Type="http://schemas.openxmlformats.org/officeDocument/2006/relationships/image" Target="../media/image58.wmf"/><Relationship Id="rId2" Type="http://schemas.openxmlformats.org/officeDocument/2006/relationships/slideLayout" Target="../slideLayouts/slideLayout7.xml"/><Relationship Id="rId16" Type="http://schemas.openxmlformats.org/officeDocument/2006/relationships/oleObject" Target="../embeddings/oleObject52.bin"/><Relationship Id="rId1" Type="http://schemas.openxmlformats.org/officeDocument/2006/relationships/vmlDrawing" Target="../drawings/vmlDrawing17.vml"/><Relationship Id="rId6" Type="http://schemas.openxmlformats.org/officeDocument/2006/relationships/image" Target="../media/image53.wmf"/><Relationship Id="rId11" Type="http://schemas.openxmlformats.org/officeDocument/2006/relationships/image" Target="../media/image55.wmf"/><Relationship Id="rId5" Type="http://schemas.openxmlformats.org/officeDocument/2006/relationships/oleObject" Target="../embeddings/oleObject47.bin"/><Relationship Id="rId15" Type="http://schemas.openxmlformats.org/officeDocument/2006/relationships/image" Target="../media/image57.wmf"/><Relationship Id="rId10" Type="http://schemas.openxmlformats.org/officeDocument/2006/relationships/oleObject" Target="../embeddings/oleObject49.bin"/><Relationship Id="rId4" Type="http://schemas.openxmlformats.org/officeDocument/2006/relationships/image" Target="../media/image52.wmf"/><Relationship Id="rId9" Type="http://schemas.openxmlformats.org/officeDocument/2006/relationships/image" Target="../media/image48.png"/><Relationship Id="rId14"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0.wmf"/><Relationship Id="rId5" Type="http://schemas.openxmlformats.org/officeDocument/2006/relationships/oleObject" Target="../embeddings/oleObject54.bin"/><Relationship Id="rId4" Type="http://schemas.openxmlformats.org/officeDocument/2006/relationships/image" Target="../media/image5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2.wmf"/><Relationship Id="rId5" Type="http://schemas.openxmlformats.org/officeDocument/2006/relationships/oleObject" Target="../embeddings/oleObject56.bin"/><Relationship Id="rId4"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64.wmf"/><Relationship Id="rId5" Type="http://schemas.openxmlformats.org/officeDocument/2006/relationships/oleObject" Target="../embeddings/oleObject58.bin"/><Relationship Id="rId4" Type="http://schemas.openxmlformats.org/officeDocument/2006/relationships/image" Target="../media/image63.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9.wmf"/><Relationship Id="rId3" Type="http://schemas.openxmlformats.org/officeDocument/2006/relationships/oleObject" Target="../embeddings/oleObject59.bin"/><Relationship Id="rId7" Type="http://schemas.openxmlformats.org/officeDocument/2006/relationships/image" Target="../media/image66.wmf"/><Relationship Id="rId12"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60.bin"/><Relationship Id="rId11" Type="http://schemas.openxmlformats.org/officeDocument/2006/relationships/image" Target="../media/image68.wmf"/><Relationship Id="rId5" Type="http://schemas.openxmlformats.org/officeDocument/2006/relationships/image" Target="../media/image70.png"/><Relationship Id="rId10" Type="http://schemas.openxmlformats.org/officeDocument/2006/relationships/oleObject" Target="../embeddings/oleObject62.bin"/><Relationship Id="rId4" Type="http://schemas.openxmlformats.org/officeDocument/2006/relationships/image" Target="../media/image65.wmf"/><Relationship Id="rId9" Type="http://schemas.openxmlformats.org/officeDocument/2006/relationships/image" Target="../media/image6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73.wmf"/><Relationship Id="rId5" Type="http://schemas.openxmlformats.org/officeDocument/2006/relationships/oleObject" Target="../embeddings/oleObject66.bin"/><Relationship Id="rId4" Type="http://schemas.openxmlformats.org/officeDocument/2006/relationships/image" Target="../media/image7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7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76.wmf"/></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533400" y="609600"/>
            <a:ext cx="8458200" cy="5755422"/>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39</a:t>
            </a:r>
            <a:endParaRPr lang="en-US" sz="3200" b="1" dirty="0">
              <a:solidFill>
                <a:schemeClr val="folHlink"/>
              </a:solidFill>
            </a:endParaRPr>
          </a:p>
          <a:p>
            <a:pPr marL="514350" lvl="1" indent="-514350">
              <a:spcBef>
                <a:spcPct val="50000"/>
              </a:spcBef>
              <a:buFont typeface="+mj-lt"/>
              <a:buAutoNum type="arabicPeriod"/>
            </a:pPr>
            <a:r>
              <a:rPr lang="en-US" sz="3200" b="1" dirty="0" smtClean="0">
                <a:solidFill>
                  <a:schemeClr val="folHlink"/>
                </a:solidFill>
              </a:rPr>
              <a:t>Brief introduction to the physics of elastic continua (Chap. 13 of F &amp; W)</a:t>
            </a:r>
          </a:p>
          <a:p>
            <a:pPr marL="514350" lvl="1" indent="-514350">
              <a:spcBef>
                <a:spcPct val="50000"/>
              </a:spcBef>
              <a:buFont typeface="+mj-lt"/>
              <a:buAutoNum type="arabicPeriod"/>
            </a:pPr>
            <a:r>
              <a:rPr lang="en-US" sz="3200" b="1" dirty="0" smtClean="0">
                <a:solidFill>
                  <a:schemeClr val="folHlink"/>
                </a:solidFill>
              </a:rPr>
              <a:t>Brief review of topics covered this semester</a:t>
            </a:r>
          </a:p>
          <a:p>
            <a:pPr marL="514350" lvl="1" indent="-514350">
              <a:spcBef>
                <a:spcPct val="50000"/>
              </a:spcBef>
              <a:buFont typeface="+mj-lt"/>
              <a:buAutoNum type="arabicPeriod"/>
            </a:pPr>
            <a:r>
              <a:rPr lang="en-US" sz="3200" b="1" dirty="0" smtClean="0">
                <a:solidFill>
                  <a:schemeClr val="folHlink"/>
                </a:solidFill>
              </a:rPr>
              <a:t>Course evaluation forms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69565328"/>
              </p:ext>
            </p:extLst>
          </p:nvPr>
        </p:nvGraphicFramePr>
        <p:xfrm>
          <a:off x="457200" y="76200"/>
          <a:ext cx="7416800" cy="2235200"/>
        </p:xfrm>
        <a:graphic>
          <a:graphicData uri="http://schemas.openxmlformats.org/presentationml/2006/ole">
            <mc:AlternateContent xmlns:mc="http://schemas.openxmlformats.org/markup-compatibility/2006">
              <mc:Choice xmlns:v="urn:schemas-microsoft-com:vml" Requires="v">
                <p:oleObj spid="_x0000_s419094"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457200" y="76200"/>
                        <a:ext cx="7416800" cy="2235200"/>
                      </a:xfrm>
                      <a:prstGeom prst="rect">
                        <a:avLst/>
                      </a:prstGeom>
                    </p:spPr>
                  </p:pic>
                </p:oleObj>
              </mc:Fallback>
            </mc:AlternateContent>
          </a:graphicData>
        </a:graphic>
      </p:graphicFrame>
      <p:grpSp>
        <p:nvGrpSpPr>
          <p:cNvPr id="18" name="Group 17"/>
          <p:cNvGrpSpPr/>
          <p:nvPr/>
        </p:nvGrpSpPr>
        <p:grpSpPr>
          <a:xfrm>
            <a:off x="5228750" y="3124200"/>
            <a:ext cx="2507428" cy="1067736"/>
            <a:chOff x="69084" y="2438400"/>
            <a:chExt cx="2507428" cy="1067736"/>
          </a:xfrm>
        </p:grpSpPr>
        <p:sp>
          <p:nvSpPr>
            <p:cNvPr id="11" name="Donut 10"/>
            <p:cNvSpPr/>
            <p:nvPr/>
          </p:nvSpPr>
          <p:spPr>
            <a:xfrm>
              <a:off x="69084" y="2591736"/>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400752" y="25827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1"/>
            </p:cNvCxnSpPr>
            <p:nvPr/>
          </p:nvCxnSpPr>
          <p:spPr>
            <a:xfrm flipH="1">
              <a:off x="605489" y="26629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2167600272"/>
                </p:ext>
              </p:extLst>
            </p:nvPr>
          </p:nvGraphicFramePr>
          <p:xfrm>
            <a:off x="1524000" y="2438400"/>
            <a:ext cx="1052512" cy="492125"/>
          </p:xfrm>
          <a:graphic>
            <a:graphicData uri="http://schemas.openxmlformats.org/presentationml/2006/ole">
              <mc:AlternateContent xmlns:mc="http://schemas.openxmlformats.org/markup-compatibility/2006">
                <mc:Choice xmlns:v="urn:schemas-microsoft-com:vml" Requires="v">
                  <p:oleObj spid="_x0000_s419095"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524000" y="24384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a:stCxn id="12" idx="2"/>
            </p:cNvCxnSpPr>
            <p:nvPr/>
          </p:nvCxnSpPr>
          <p:spPr>
            <a:xfrm>
              <a:off x="513147" y="25827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2667000"/>
              <a:ext cx="172152" cy="461665"/>
            </a:xfrm>
            <a:prstGeom prst="rect">
              <a:avLst/>
            </a:prstGeom>
            <a:noFill/>
          </p:spPr>
          <p:txBody>
            <a:bodyPr wrap="square" rtlCol="0">
              <a:spAutoFit/>
            </a:bodyPr>
            <a:lstStyle/>
            <a:p>
              <a:r>
                <a:rPr lang="en-US" sz="2400" i="1" dirty="0" smtClean="0">
                  <a:latin typeface="+mj-lt"/>
                </a:rPr>
                <a:t>b</a:t>
              </a:r>
            </a:p>
          </p:txBody>
        </p:sp>
      </p:grpSp>
      <p:pic>
        <p:nvPicPr>
          <p:cNvPr id="1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2459" t="57953" r="39332" b="12279"/>
          <a:stretch/>
        </p:blipFill>
        <p:spPr bwMode="auto">
          <a:xfrm>
            <a:off x="442913" y="2642664"/>
            <a:ext cx="3711156" cy="292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829873681"/>
              </p:ext>
            </p:extLst>
          </p:nvPr>
        </p:nvGraphicFramePr>
        <p:xfrm>
          <a:off x="4613422" y="4335155"/>
          <a:ext cx="4219575" cy="2165350"/>
        </p:xfrm>
        <a:graphic>
          <a:graphicData uri="http://schemas.openxmlformats.org/presentationml/2006/ole">
            <mc:AlternateContent xmlns:mc="http://schemas.openxmlformats.org/markup-compatibility/2006">
              <mc:Choice xmlns:v="urn:schemas-microsoft-com:vml" Requires="v">
                <p:oleObj spid="_x0000_s419096" name="Equation" r:id="rId9" imgW="3657600" imgH="1942920" progId="Equation.DSMT4">
                  <p:embed/>
                </p:oleObj>
              </mc:Choice>
              <mc:Fallback>
                <p:oleObj name="Equation" r:id="rId9" imgW="3657600" imgH="1942920" progId="Equation.DSMT4">
                  <p:embed/>
                  <p:pic>
                    <p:nvPicPr>
                      <p:cNvPr id="0" name=""/>
                      <p:cNvPicPr>
                        <a:picLocks noChangeAspect="1" noChangeArrowheads="1"/>
                      </p:cNvPicPr>
                      <p:nvPr/>
                    </p:nvPicPr>
                    <p:blipFill>
                      <a:blip r:embed="rId10"/>
                      <a:srcRect/>
                      <a:stretch>
                        <a:fillRect/>
                      </a:stretch>
                    </p:blipFill>
                    <p:spPr bwMode="auto">
                      <a:xfrm>
                        <a:off x="4613422" y="4335155"/>
                        <a:ext cx="4219575" cy="2165350"/>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16157236"/>
              </p:ext>
            </p:extLst>
          </p:nvPr>
        </p:nvGraphicFramePr>
        <p:xfrm>
          <a:off x="4038600" y="1962150"/>
          <a:ext cx="4837112" cy="1005186"/>
        </p:xfrm>
        <a:graphic>
          <a:graphicData uri="http://schemas.openxmlformats.org/presentationml/2006/ole">
            <mc:AlternateContent xmlns:mc="http://schemas.openxmlformats.org/markup-compatibility/2006">
              <mc:Choice xmlns:v="urn:schemas-microsoft-com:vml" Requires="v">
                <p:oleObj spid="_x0000_s419097" name="Equation" r:id="rId11" imgW="3136680" imgH="622080" progId="Equation.DSMT4">
                  <p:embed/>
                </p:oleObj>
              </mc:Choice>
              <mc:Fallback>
                <p:oleObj name="Equation" r:id="rId11" imgW="3136680" imgH="622080" progId="Equation.DSMT4">
                  <p:embed/>
                  <p:pic>
                    <p:nvPicPr>
                      <p:cNvPr id="0" name=""/>
                      <p:cNvPicPr>
                        <a:picLocks noChangeAspect="1" noChangeArrowheads="1"/>
                      </p:cNvPicPr>
                      <p:nvPr/>
                    </p:nvPicPr>
                    <p:blipFill>
                      <a:blip r:embed="rId12"/>
                      <a:srcRect/>
                      <a:stretch>
                        <a:fillRect/>
                      </a:stretch>
                    </p:blipFill>
                    <p:spPr bwMode="auto">
                      <a:xfrm>
                        <a:off x="4038600" y="1962150"/>
                        <a:ext cx="4837112" cy="100518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776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19435018">
            <a:off x="4690740" y="5045871"/>
            <a:ext cx="2000250" cy="278457"/>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76200" y="0"/>
            <a:ext cx="8610600" cy="461665"/>
          </a:xfrm>
          <a:prstGeom prst="rect">
            <a:avLst/>
          </a:prstGeom>
          <a:noFill/>
        </p:spPr>
        <p:txBody>
          <a:bodyPr wrap="square" rtlCol="0">
            <a:spAutoFit/>
          </a:bodyPr>
          <a:lstStyle/>
          <a:p>
            <a:r>
              <a:rPr lang="en-US" sz="2400" dirty="0" smtClean="0">
                <a:latin typeface="+mj-lt"/>
              </a:rPr>
              <a:t>Rotating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5017266"/>
              </p:ext>
            </p:extLst>
          </p:nvPr>
        </p:nvGraphicFramePr>
        <p:xfrm>
          <a:off x="685800" y="381000"/>
          <a:ext cx="8293100" cy="2173288"/>
        </p:xfrm>
        <a:graphic>
          <a:graphicData uri="http://schemas.openxmlformats.org/presentationml/2006/ole">
            <mc:AlternateContent xmlns:mc="http://schemas.openxmlformats.org/markup-compatibility/2006">
              <mc:Choice xmlns:v="urn:schemas-microsoft-com:vml" Requires="v">
                <p:oleObj spid="_x0000_s420377" name="数式" r:id="rId3" imgW="3848040" imgH="1041120" progId="Equation.3">
                  <p:embed/>
                </p:oleObj>
              </mc:Choice>
              <mc:Fallback>
                <p:oleObj name="数式" r:id="rId3" imgW="3848040" imgH="1041120" progId="Equation.3">
                  <p:embed/>
                  <p:pic>
                    <p:nvPicPr>
                      <p:cNvPr id="0" name=""/>
                      <p:cNvPicPr>
                        <a:picLocks noChangeAspect="1" noChangeArrowheads="1"/>
                      </p:cNvPicPr>
                      <p:nvPr/>
                    </p:nvPicPr>
                    <p:blipFill>
                      <a:blip r:embed="rId4"/>
                      <a:srcRect/>
                      <a:stretch>
                        <a:fillRect/>
                      </a:stretch>
                    </p:blipFill>
                    <p:spPr bwMode="auto">
                      <a:xfrm>
                        <a:off x="685800" y="381000"/>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p:cNvGrpSpPr/>
          <p:nvPr/>
        </p:nvGrpSpPr>
        <p:grpSpPr>
          <a:xfrm>
            <a:off x="838200" y="3644900"/>
            <a:ext cx="1879600" cy="2203450"/>
            <a:chOff x="838200" y="3644900"/>
            <a:chExt cx="1879600" cy="2203450"/>
          </a:xfrm>
        </p:grpSpPr>
        <p:cxnSp>
          <p:nvCxnSpPr>
            <p:cNvPr id="8" name="Straight Arrow Connector 7"/>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2090765707"/>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spid="_x0000_s420378" name="数式" r:id="rId5" imgW="164880" imgH="228600" progId="Equation.3">
                    <p:embed/>
                  </p:oleObj>
                </mc:Choice>
                <mc:Fallback>
                  <p:oleObj name="数式" r:id="rId5" imgW="164880" imgH="228600" progId="Equation.3">
                    <p:embed/>
                    <p:pic>
                      <p:nvPicPr>
                        <p:cNvPr id="0" name=""/>
                        <p:cNvPicPr>
                          <a:picLocks noChangeAspect="1" noChangeArrowheads="1"/>
                        </p:cNvPicPr>
                        <p:nvPr/>
                      </p:nvPicPr>
                      <p:blipFill>
                        <a:blip r:embed="rId6"/>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5861771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420379"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68345519"/>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420380"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 name="TextBox 20"/>
          <p:cNvSpPr txBox="1"/>
          <p:nvPr/>
        </p:nvSpPr>
        <p:spPr>
          <a:xfrm>
            <a:off x="838200" y="3220244"/>
            <a:ext cx="1981200" cy="461665"/>
          </a:xfrm>
          <a:prstGeom prst="rect">
            <a:avLst/>
          </a:prstGeom>
          <a:noFill/>
        </p:spPr>
        <p:txBody>
          <a:bodyPr wrap="square" rtlCol="0">
            <a:spAutoFit/>
          </a:bodyPr>
          <a:lstStyle/>
          <a:p>
            <a:r>
              <a:rPr lang="en-US" sz="2400" dirty="0" smtClean="0">
                <a:latin typeface="+mj-lt"/>
              </a:rPr>
              <a:t>Inertial frame</a:t>
            </a:r>
          </a:p>
        </p:txBody>
      </p:sp>
      <p:sp>
        <p:nvSpPr>
          <p:cNvPr id="22" name="TextBox 21"/>
          <p:cNvSpPr txBox="1"/>
          <p:nvPr/>
        </p:nvSpPr>
        <p:spPr>
          <a:xfrm>
            <a:off x="4876800" y="3276600"/>
            <a:ext cx="1981200" cy="461665"/>
          </a:xfrm>
          <a:prstGeom prst="rect">
            <a:avLst/>
          </a:prstGeom>
          <a:noFill/>
        </p:spPr>
        <p:txBody>
          <a:bodyPr wrap="square" rtlCol="0">
            <a:spAutoFit/>
          </a:bodyPr>
          <a:lstStyle/>
          <a:p>
            <a:r>
              <a:rPr lang="en-US" sz="2400" dirty="0" smtClean="0">
                <a:latin typeface="+mj-lt"/>
              </a:rPr>
              <a:t>Body frame</a:t>
            </a:r>
          </a:p>
        </p:txBody>
      </p:sp>
      <p:grpSp>
        <p:nvGrpSpPr>
          <p:cNvPr id="14" name="Group 13"/>
          <p:cNvGrpSpPr/>
          <p:nvPr/>
        </p:nvGrpSpPr>
        <p:grpSpPr>
          <a:xfrm>
            <a:off x="4953000" y="3663950"/>
            <a:ext cx="1879600" cy="2451100"/>
            <a:chOff x="838200" y="3644900"/>
            <a:chExt cx="1879600" cy="2451100"/>
          </a:xfrm>
        </p:grpSpPr>
        <p:cxnSp>
          <p:nvCxnSpPr>
            <p:cNvPr id="15" name="Straight Arrow Connector 14"/>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9"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96057881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spid="_x0000_s420381" name="数式" r:id="rId11" imgW="164880" imgH="228600" progId="Equation.3">
                    <p:embed/>
                  </p:oleObj>
                </mc:Choice>
                <mc:Fallback>
                  <p:oleObj name="数式" r:id="rId11" imgW="164880" imgH="228600" progId="Equation.3">
                    <p:embed/>
                    <p:pic>
                      <p:nvPicPr>
                        <p:cNvPr id="0" name=""/>
                        <p:cNvPicPr>
                          <a:picLocks noChangeAspect="1" noChangeArrowheads="1"/>
                        </p:cNvPicPr>
                        <p:nvPr/>
                      </p:nvPicPr>
                      <p:blipFill>
                        <a:blip r:embed="rId12"/>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06421305"/>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420382" name="数式" r:id="rId13" imgW="164880" imgH="228600" progId="Equation.3">
                    <p:embed/>
                  </p:oleObj>
                </mc:Choice>
                <mc:Fallback>
                  <p:oleObj name="数式" r:id="rId13" imgW="164880" imgH="228600" progId="Equation.3">
                    <p:embed/>
                    <p:pic>
                      <p:nvPicPr>
                        <p:cNvPr id="0" name=""/>
                        <p:cNvPicPr>
                          <a:picLocks noChangeAspect="1" noChangeArrowheads="1"/>
                        </p:cNvPicPr>
                        <p:nvPr/>
                      </p:nvPicPr>
                      <p:blipFill>
                        <a:blip r:embed="rId14"/>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48552570"/>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420383" name="数式" r:id="rId15" imgW="164880" imgH="241200" progId="Equation.3">
                    <p:embed/>
                  </p:oleObj>
                </mc:Choice>
                <mc:Fallback>
                  <p:oleObj name="数式" r:id="rId15" imgW="164880" imgH="241200" progId="Equation.3">
                    <p:embed/>
                    <p:pic>
                      <p:nvPicPr>
                        <p:cNvPr id="0" name=""/>
                        <p:cNvPicPr>
                          <a:picLocks noChangeAspect="1" noChangeArrowheads="1"/>
                        </p:cNvPicPr>
                        <p:nvPr/>
                      </p:nvPicPr>
                      <p:blipFill>
                        <a:blip r:embed="rId16"/>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4" name="Curved Right Arrow 23"/>
          <p:cNvSpPr/>
          <p:nvPr/>
        </p:nvSpPr>
        <p:spPr>
          <a:xfrm rot="7551271">
            <a:off x="6087963" y="4514690"/>
            <a:ext cx="232220" cy="5214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884273725"/>
              </p:ext>
            </p:extLst>
          </p:nvPr>
        </p:nvGraphicFramePr>
        <p:xfrm>
          <a:off x="6477000" y="4267200"/>
          <a:ext cx="431800" cy="377825"/>
        </p:xfrm>
        <a:graphic>
          <a:graphicData uri="http://schemas.openxmlformats.org/presentationml/2006/ole">
            <mc:AlternateContent xmlns:mc="http://schemas.openxmlformats.org/markup-compatibility/2006">
              <mc:Choice xmlns:v="urn:schemas-microsoft-com:vml" Requires="v">
                <p:oleObj spid="_x0000_s420384" name="Equation" r:id="rId17" imgW="203040" imgH="177480" progId="Equation.DSMT4">
                  <p:embed/>
                </p:oleObj>
              </mc:Choice>
              <mc:Fallback>
                <p:oleObj name="Equation" r:id="rId17" imgW="203040" imgH="177480" progId="Equation.DSMT4">
                  <p:embed/>
                  <p:pic>
                    <p:nvPicPr>
                      <p:cNvPr id="0" name=""/>
                      <p:cNvPicPr/>
                      <p:nvPr/>
                    </p:nvPicPr>
                    <p:blipFill>
                      <a:blip r:embed="rId18"/>
                      <a:stretch>
                        <a:fillRect/>
                      </a:stretch>
                    </p:blipFill>
                    <p:spPr>
                      <a:xfrm>
                        <a:off x="6477000" y="4267200"/>
                        <a:ext cx="431800" cy="377825"/>
                      </a:xfrm>
                      <a:prstGeom prst="rect">
                        <a:avLst/>
                      </a:prstGeom>
                    </p:spPr>
                  </p:pic>
                </p:oleObj>
              </mc:Fallback>
            </mc:AlternateContent>
          </a:graphicData>
        </a:graphic>
      </p:graphicFrame>
    </p:spTree>
    <p:extLst>
      <p:ext uri="{BB962C8B-B14F-4D97-AF65-F5344CB8AC3E}">
        <p14:creationId xmlns:p14="http://schemas.microsoft.com/office/powerpoint/2010/main" val="409347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5827223" y="3791073"/>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913098" y="838200"/>
            <a:ext cx="1849902" cy="830997"/>
          </a:xfrm>
          <a:prstGeom prst="rect">
            <a:avLst/>
          </a:prstGeom>
          <a:noFill/>
        </p:spPr>
        <p:txBody>
          <a:bodyPr wrap="square" rtlCol="0">
            <a:spAutoFit/>
          </a:bodyPr>
          <a:lstStyle/>
          <a:p>
            <a:r>
              <a:rPr lang="en-US" sz="2400" dirty="0" smtClean="0">
                <a:latin typeface="+mj-lt"/>
              </a:rPr>
              <a:t>Centrifugal</a:t>
            </a:r>
          </a:p>
          <a:p>
            <a:r>
              <a:rPr lang="en-US" sz="2400" dirty="0" smtClean="0">
                <a:latin typeface="+mj-lt"/>
              </a:rPr>
              <a:t> force</a:t>
            </a:r>
          </a:p>
        </p:txBody>
      </p:sp>
      <p:sp>
        <p:nvSpPr>
          <p:cNvPr id="2" name="Date Placeholder 1"/>
          <p:cNvSpPr>
            <a:spLocks noGrp="1"/>
          </p:cNvSpPr>
          <p:nvPr>
            <p:ph type="dt" sz="half" idx="10"/>
          </p:nvPr>
        </p:nvSpPr>
        <p:spPr>
          <a:xfrm>
            <a:off x="358140" y="6366172"/>
            <a:ext cx="2133600" cy="365125"/>
          </a:xfrm>
        </p:spPr>
        <p:txBody>
          <a:bodyPr/>
          <a:lstStyle/>
          <a:p>
            <a:r>
              <a:rPr lang="en-US" smtClean="0"/>
              <a:t>12/01/2014</a:t>
            </a:r>
            <a:endParaRPr lang="en-US" dirty="0"/>
          </a:p>
        </p:txBody>
      </p:sp>
      <p:sp>
        <p:nvSpPr>
          <p:cNvPr id="3" name="Footer Placeholder 2"/>
          <p:cNvSpPr>
            <a:spLocks noGrp="1"/>
          </p:cNvSpPr>
          <p:nvPr>
            <p:ph type="ftr" sz="quarter" idx="11"/>
          </p:nvPr>
        </p:nvSpPr>
        <p:spPr>
          <a:xfrm>
            <a:off x="3071261" y="6401796"/>
            <a:ext cx="2895600" cy="365125"/>
          </a:xfrm>
        </p:spPr>
        <p:txBody>
          <a:bodyPr/>
          <a:lstStyle/>
          <a:p>
            <a:r>
              <a:rPr lang="en-US" dirty="0" smtClean="0"/>
              <a:t>PHY 711  Fall 2014 -- Lecture 39</a:t>
            </a:r>
            <a:endParaRPr lang="en-US" dirty="0"/>
          </a:p>
        </p:txBody>
      </p:sp>
      <p:sp>
        <p:nvSpPr>
          <p:cNvPr id="4" name="Slide Number Placeholder 3"/>
          <p:cNvSpPr>
            <a:spLocks noGrp="1"/>
          </p:cNvSpPr>
          <p:nvPr>
            <p:ph type="sldNum" sz="quarter" idx="12"/>
          </p:nvPr>
        </p:nvSpPr>
        <p:spPr>
          <a:xfrm>
            <a:off x="6847987" y="6366171"/>
            <a:ext cx="2133600" cy="365125"/>
          </a:xfrm>
        </p:spPr>
        <p:txBody>
          <a:bodyPr/>
          <a:lstStyle/>
          <a:p>
            <a:fld id="{CE368B07-CEBF-4C80-90AF-53B34FA04CF3}" type="slidenum">
              <a:rPr lang="en-US" smtClean="0"/>
              <a:t>12</a:t>
            </a:fld>
            <a:endParaRPr lang="en-US" dirty="0"/>
          </a:p>
        </p:txBody>
      </p:sp>
      <p:sp>
        <p:nvSpPr>
          <p:cNvPr id="5" name="TextBox 4"/>
          <p:cNvSpPr txBox="1"/>
          <p:nvPr/>
        </p:nvSpPr>
        <p:spPr>
          <a:xfrm>
            <a:off x="76200" y="152400"/>
            <a:ext cx="8991600" cy="461665"/>
          </a:xfrm>
          <a:prstGeom prst="rect">
            <a:avLst/>
          </a:prstGeom>
          <a:noFill/>
        </p:spPr>
        <p:txBody>
          <a:bodyPr wrap="square" rtlCol="0">
            <a:spAutoFit/>
          </a:bodyPr>
          <a:lstStyle/>
          <a:p>
            <a:r>
              <a:rPr lang="en-US" sz="2400" dirty="0" smtClean="0">
                <a:latin typeface="+mj-lt"/>
              </a:rPr>
              <a:t>Newton’s laws;     Let  </a:t>
            </a:r>
            <a:r>
              <a:rPr lang="en-US" sz="2400" b="1" dirty="0" smtClean="0">
                <a:latin typeface="+mj-lt"/>
              </a:rPr>
              <a:t>r</a:t>
            </a:r>
            <a:r>
              <a:rPr lang="en-US" sz="2400" dirty="0">
                <a:latin typeface="+mj-lt"/>
              </a:rPr>
              <a:t> </a:t>
            </a:r>
            <a:r>
              <a:rPr lang="en-US" sz="2400" dirty="0" smtClean="0">
                <a:latin typeface="+mj-lt"/>
              </a:rPr>
              <a:t>denote the position of particle of mass </a:t>
            </a:r>
            <a:r>
              <a:rPr lang="en-US" sz="2400" i="1" dirty="0" smtClean="0">
                <a:latin typeface="+mj-lt"/>
              </a:rPr>
              <a:t>m</a:t>
            </a:r>
            <a:r>
              <a:rPr lang="en-US" sz="2400" dirty="0" smtClean="0">
                <a:latin typeface="+mj-lt"/>
              </a:rPr>
              <a:t>:</a:t>
            </a:r>
            <a:endParaRPr lang="en-US" sz="2400" b="1"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38272732"/>
              </p:ext>
            </p:extLst>
          </p:nvPr>
        </p:nvGraphicFramePr>
        <p:xfrm>
          <a:off x="304800" y="596372"/>
          <a:ext cx="7980363" cy="1730375"/>
        </p:xfrm>
        <a:graphic>
          <a:graphicData uri="http://schemas.openxmlformats.org/presentationml/2006/ole">
            <mc:AlternateContent xmlns:mc="http://schemas.openxmlformats.org/markup-compatibility/2006">
              <mc:Choice xmlns:v="urn:schemas-microsoft-com:vml" Requires="v">
                <p:oleObj spid="_x0000_s421056" name="数式" r:id="rId4" imgW="4546440" imgH="990360" progId="Equation.3">
                  <p:embed/>
                </p:oleObj>
              </mc:Choice>
              <mc:Fallback>
                <p:oleObj name="数式" r:id="rId4" imgW="4546440" imgH="990360" progId="Equation.3">
                  <p:embed/>
                  <p:pic>
                    <p:nvPicPr>
                      <p:cNvPr id="0" name=""/>
                      <p:cNvPicPr>
                        <a:picLocks noChangeAspect="1" noChangeArrowheads="1"/>
                      </p:cNvPicPr>
                      <p:nvPr/>
                    </p:nvPicPr>
                    <p:blipFill>
                      <a:blip r:embed="rId5"/>
                      <a:srcRect/>
                      <a:stretch>
                        <a:fillRect/>
                      </a:stretch>
                    </p:blipFill>
                    <p:spPr bwMode="auto">
                      <a:xfrm>
                        <a:off x="304800" y="596372"/>
                        <a:ext cx="79803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a:off x="5181600" y="1066800"/>
            <a:ext cx="76200" cy="54161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848600" y="1295400"/>
            <a:ext cx="762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21463" y="777418"/>
            <a:ext cx="1312537" cy="830997"/>
          </a:xfrm>
          <a:prstGeom prst="rect">
            <a:avLst/>
          </a:prstGeom>
          <a:noFill/>
        </p:spPr>
        <p:txBody>
          <a:bodyPr wrap="square" rtlCol="0">
            <a:spAutoFit/>
          </a:bodyPr>
          <a:lstStyle/>
          <a:p>
            <a:r>
              <a:rPr lang="en-US" sz="2400" dirty="0" err="1" smtClean="0">
                <a:latin typeface="+mj-lt"/>
              </a:rPr>
              <a:t>Coriolis</a:t>
            </a:r>
            <a:endParaRPr lang="en-US" sz="2400" dirty="0" smtClean="0">
              <a:latin typeface="+mj-lt"/>
            </a:endParaRPr>
          </a:p>
          <a:p>
            <a:r>
              <a:rPr lang="en-US" sz="2400" dirty="0" smtClean="0">
                <a:latin typeface="+mj-lt"/>
              </a:rPr>
              <a:t> force</a:t>
            </a:r>
          </a:p>
        </p:txBody>
      </p:sp>
      <p:sp>
        <p:nvSpPr>
          <p:cNvPr id="11" name="Oval 10"/>
          <p:cNvSpPr/>
          <p:nvPr/>
        </p:nvSpPr>
        <p:spPr>
          <a:xfrm>
            <a:off x="1676400" y="43434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40005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488635082"/>
              </p:ext>
            </p:extLst>
          </p:nvPr>
        </p:nvGraphicFramePr>
        <p:xfrm>
          <a:off x="693737" y="3041650"/>
          <a:ext cx="7604125" cy="842962"/>
        </p:xfrm>
        <a:graphic>
          <a:graphicData uri="http://schemas.openxmlformats.org/presentationml/2006/ole">
            <mc:AlternateContent xmlns:mc="http://schemas.openxmlformats.org/markup-compatibility/2006">
              <mc:Choice xmlns:v="urn:schemas-microsoft-com:vml" Requires="v">
                <p:oleObj spid="_x0000_s421057" name="数式" r:id="rId6" imgW="4330440" imgH="482400" progId="Equation.3">
                  <p:embed/>
                </p:oleObj>
              </mc:Choice>
              <mc:Fallback>
                <p:oleObj name="数式" r:id="rId6" imgW="4330440" imgH="482400" progId="Equation.3">
                  <p:embed/>
                  <p:pic>
                    <p:nvPicPr>
                      <p:cNvPr id="0" name=""/>
                      <p:cNvPicPr>
                        <a:picLocks noChangeAspect="1" noChangeArrowheads="1"/>
                      </p:cNvPicPr>
                      <p:nvPr/>
                    </p:nvPicPr>
                    <p:blipFill>
                      <a:blip r:embed="rId7"/>
                      <a:srcRect/>
                      <a:stretch>
                        <a:fillRect/>
                      </a:stretch>
                    </p:blipFill>
                    <p:spPr bwMode="auto">
                      <a:xfrm>
                        <a:off x="693737" y="304165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152400" y="2393943"/>
            <a:ext cx="7772400" cy="461665"/>
          </a:xfrm>
          <a:prstGeom prst="rect">
            <a:avLst/>
          </a:prstGeom>
          <a:noFill/>
        </p:spPr>
        <p:txBody>
          <a:bodyPr wrap="square" rtlCol="0">
            <a:spAutoFit/>
          </a:bodyPr>
          <a:lstStyle/>
          <a:p>
            <a:r>
              <a:rPr lang="en-US" sz="2400" dirty="0" smtClean="0">
                <a:latin typeface="+mj-lt"/>
              </a:rPr>
              <a:t>Equation of motion on Earth’s surface</a:t>
            </a:r>
          </a:p>
        </p:txBody>
      </p:sp>
      <p:sp>
        <p:nvSpPr>
          <p:cNvPr id="15" name="Curved Left Arrow 14"/>
          <p:cNvSpPr/>
          <p:nvPr/>
        </p:nvSpPr>
        <p:spPr>
          <a:xfrm>
            <a:off x="2514600" y="40083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p:cNvCxnSpPr/>
          <p:nvPr/>
        </p:nvCxnSpPr>
        <p:spPr>
          <a:xfrm flipV="1">
            <a:off x="2769870" y="38290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5600" y="3810000"/>
            <a:ext cx="457200" cy="461665"/>
          </a:xfrm>
          <a:prstGeom prst="rect">
            <a:avLst/>
          </a:prstGeom>
          <a:noFill/>
        </p:spPr>
        <p:txBody>
          <a:bodyPr wrap="square" rtlCol="0">
            <a:spAutoFit/>
          </a:bodyPr>
          <a:lstStyle/>
          <a:p>
            <a:r>
              <a:rPr lang="en-US" sz="2400" b="1" dirty="0" smtClean="0">
                <a:latin typeface="Symbol" pitchFamily="18" charset="2"/>
              </a:rPr>
              <a:t>w</a:t>
            </a:r>
          </a:p>
        </p:txBody>
      </p:sp>
      <p:cxnSp>
        <p:nvCxnSpPr>
          <p:cNvPr id="18" name="Straight Arrow Connector 17"/>
          <p:cNvCxnSpPr/>
          <p:nvPr/>
        </p:nvCxnSpPr>
        <p:spPr>
          <a:xfrm flipV="1">
            <a:off x="2743200" y="43434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04260" y="47929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81400" y="44196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4271665"/>
            <a:ext cx="1219200" cy="461665"/>
          </a:xfrm>
          <a:prstGeom prst="rect">
            <a:avLst/>
          </a:prstGeom>
          <a:noFill/>
        </p:spPr>
        <p:txBody>
          <a:bodyPr wrap="square" rtlCol="0">
            <a:spAutoFit/>
          </a:bodyPr>
          <a:lstStyle/>
          <a:p>
            <a:r>
              <a:rPr lang="en-US" sz="2400" b="1" dirty="0" smtClean="0">
                <a:latin typeface="+mj-lt"/>
              </a:rPr>
              <a:t>z </a:t>
            </a:r>
            <a:r>
              <a:rPr lang="en-US" sz="2400" dirty="0" smtClean="0">
                <a:latin typeface="+mj-lt"/>
              </a:rPr>
              <a:t>(up)</a:t>
            </a:r>
            <a:endParaRPr lang="en-US" sz="2400" b="1" dirty="0" smtClean="0">
              <a:latin typeface="+mj-lt"/>
            </a:endParaRPr>
          </a:p>
        </p:txBody>
      </p:sp>
      <p:sp>
        <p:nvSpPr>
          <p:cNvPr id="22" name="TextBox 21"/>
          <p:cNvSpPr txBox="1"/>
          <p:nvPr/>
        </p:nvSpPr>
        <p:spPr>
          <a:xfrm>
            <a:off x="4038600" y="5177135"/>
            <a:ext cx="1676400" cy="461665"/>
          </a:xfrm>
          <a:prstGeom prst="rect">
            <a:avLst/>
          </a:prstGeom>
          <a:noFill/>
        </p:spPr>
        <p:txBody>
          <a:bodyPr wrap="square" rtlCol="0">
            <a:spAutoFit/>
          </a:bodyPr>
          <a:lstStyle/>
          <a:p>
            <a:r>
              <a:rPr lang="en-US" sz="2400" b="1" dirty="0" smtClean="0">
                <a:latin typeface="+mj-lt"/>
              </a:rPr>
              <a:t>x </a:t>
            </a:r>
            <a:r>
              <a:rPr lang="en-US" sz="2400" dirty="0" smtClean="0">
                <a:latin typeface="+mj-lt"/>
              </a:rPr>
              <a:t>(south)</a:t>
            </a:r>
            <a:endParaRPr lang="en-US" sz="2400" b="1" dirty="0" smtClean="0">
              <a:latin typeface="+mj-lt"/>
            </a:endParaRPr>
          </a:p>
        </p:txBody>
      </p:sp>
      <p:sp>
        <p:nvSpPr>
          <p:cNvPr id="23" name="TextBox 22"/>
          <p:cNvSpPr txBox="1"/>
          <p:nvPr/>
        </p:nvSpPr>
        <p:spPr>
          <a:xfrm>
            <a:off x="3657600" y="3881735"/>
            <a:ext cx="1676400" cy="461665"/>
          </a:xfrm>
          <a:prstGeom prst="rect">
            <a:avLst/>
          </a:prstGeom>
          <a:noFill/>
        </p:spPr>
        <p:txBody>
          <a:bodyPr wrap="square" rtlCol="0">
            <a:spAutoFit/>
          </a:bodyPr>
          <a:lstStyle/>
          <a:p>
            <a:r>
              <a:rPr lang="en-US" sz="2400" b="1" dirty="0" smtClean="0">
                <a:latin typeface="+mj-lt"/>
              </a:rPr>
              <a:t>y </a:t>
            </a:r>
            <a:r>
              <a:rPr lang="en-US" sz="2400" dirty="0" smtClean="0">
                <a:latin typeface="+mj-lt"/>
              </a:rPr>
              <a:t>(east)</a:t>
            </a:r>
            <a:endParaRPr lang="en-US" sz="2400" b="1" dirty="0" smtClean="0">
              <a:latin typeface="+mj-lt"/>
            </a:endParaRPr>
          </a:p>
        </p:txBody>
      </p:sp>
      <p:cxnSp>
        <p:nvCxnSpPr>
          <p:cNvPr id="24" name="Straight Arrow Connector 23"/>
          <p:cNvCxnSpPr>
            <a:endCxn id="11" idx="0"/>
          </p:cNvCxnSpPr>
          <p:nvPr/>
        </p:nvCxnSpPr>
        <p:spPr>
          <a:xfrm flipV="1">
            <a:off x="2743200" y="43434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43200" y="4643735"/>
            <a:ext cx="457200" cy="461665"/>
          </a:xfrm>
          <a:prstGeom prst="rect">
            <a:avLst/>
          </a:prstGeom>
          <a:noFill/>
        </p:spPr>
        <p:txBody>
          <a:bodyPr wrap="square" rtlCol="0">
            <a:spAutoFit/>
          </a:bodyPr>
          <a:lstStyle/>
          <a:p>
            <a:r>
              <a:rPr lang="en-US" sz="2400" b="1" dirty="0" smtClean="0">
                <a:latin typeface="Symbol" pitchFamily="18" charset="2"/>
              </a:rPr>
              <a:t>q</a:t>
            </a:r>
          </a:p>
        </p:txBody>
      </p:sp>
      <p:graphicFrame>
        <p:nvGraphicFramePr>
          <p:cNvPr id="27" name="Object 26"/>
          <p:cNvGraphicFramePr>
            <a:graphicFrameLocks noChangeAspect="1"/>
          </p:cNvGraphicFramePr>
          <p:nvPr>
            <p:extLst>
              <p:ext uri="{D42A27DB-BD31-4B8C-83A1-F6EECF244321}">
                <p14:modId xmlns:p14="http://schemas.microsoft.com/office/powerpoint/2010/main" val="1833213161"/>
              </p:ext>
            </p:extLst>
          </p:nvPr>
        </p:nvGraphicFramePr>
        <p:xfrm>
          <a:off x="2438400" y="6927850"/>
          <a:ext cx="2608262" cy="311150"/>
        </p:xfrm>
        <a:graphic>
          <a:graphicData uri="http://schemas.openxmlformats.org/presentationml/2006/ole">
            <mc:AlternateContent xmlns:mc="http://schemas.openxmlformats.org/markup-compatibility/2006">
              <mc:Choice xmlns:v="urn:schemas-microsoft-com:vml" Requires="v">
                <p:oleObj spid="_x0000_s421058" name="数式" r:id="rId8" imgW="1485720" imgH="177480" progId="Equation.3">
                  <p:embed/>
                </p:oleObj>
              </mc:Choice>
              <mc:Fallback>
                <p:oleObj name="数式" r:id="rId8" imgW="1485720" imgH="177480" progId="Equation.3">
                  <p:embed/>
                  <p:pic>
                    <p:nvPicPr>
                      <p:cNvPr id="0" name=""/>
                      <p:cNvPicPr>
                        <a:picLocks noChangeAspect="1" noChangeArrowheads="1"/>
                      </p:cNvPicPr>
                      <p:nvPr/>
                    </p:nvPicPr>
                    <p:blipFill>
                      <a:blip r:embed="rId9"/>
                      <a:srcRect/>
                      <a:stretch>
                        <a:fillRect/>
                      </a:stretch>
                    </p:blipFill>
                    <p:spPr bwMode="auto">
                      <a:xfrm>
                        <a:off x="2438400" y="69278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931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93017"/>
            <a:ext cx="8686800" cy="461665"/>
          </a:xfrm>
          <a:prstGeom prst="rect">
            <a:avLst/>
          </a:prstGeom>
          <a:noFill/>
        </p:spPr>
        <p:txBody>
          <a:bodyPr wrap="square" rtlCol="0">
            <a:spAutoFit/>
          </a:bodyPr>
          <a:lstStyle/>
          <a:p>
            <a:pPr algn="ctr"/>
            <a:r>
              <a:rPr lang="en-US" sz="2400" b="1" dirty="0" smtClean="0">
                <a:latin typeface="+mj-lt"/>
              </a:rPr>
              <a:t>Calculus of variation example for a pure integral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3929614999"/>
              </p:ext>
            </p:extLst>
          </p:nvPr>
        </p:nvGraphicFramePr>
        <p:xfrm>
          <a:off x="550357" y="554682"/>
          <a:ext cx="8147076" cy="2754313"/>
        </p:xfrm>
        <a:graphic>
          <a:graphicData uri="http://schemas.openxmlformats.org/presentationml/2006/ole">
            <mc:AlternateContent xmlns:mc="http://schemas.openxmlformats.org/markup-compatibility/2006">
              <mc:Choice xmlns:v="urn:schemas-microsoft-com:vml" Requires="v">
                <p:oleObj spid="_x0000_s422008" name="Equation" r:id="rId3" imgW="5333760" imgH="1803240" progId="Equation.DSMT4">
                  <p:embed/>
                </p:oleObj>
              </mc:Choice>
              <mc:Fallback>
                <p:oleObj name="Equation" r:id="rId3" imgW="5333760" imgH="1803240" progId="Equation.DSMT4">
                  <p:embed/>
                  <p:pic>
                    <p:nvPicPr>
                      <p:cNvPr id="0" name=""/>
                      <p:cNvPicPr>
                        <a:picLocks noChangeAspect="1" noChangeArrowheads="1"/>
                      </p:cNvPicPr>
                      <p:nvPr/>
                    </p:nvPicPr>
                    <p:blipFill>
                      <a:blip r:embed="rId4"/>
                      <a:srcRect/>
                      <a:stretch>
                        <a:fillRect/>
                      </a:stretch>
                    </p:blipFill>
                    <p:spPr bwMode="auto">
                      <a:xfrm>
                        <a:off x="550357" y="554682"/>
                        <a:ext cx="8147076" cy="2754313"/>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13207083"/>
              </p:ext>
            </p:extLst>
          </p:nvPr>
        </p:nvGraphicFramePr>
        <p:xfrm>
          <a:off x="911225" y="3429000"/>
          <a:ext cx="5641975" cy="2032000"/>
        </p:xfrm>
        <a:graphic>
          <a:graphicData uri="http://schemas.openxmlformats.org/presentationml/2006/ole">
            <mc:AlternateContent xmlns:mc="http://schemas.openxmlformats.org/markup-compatibility/2006">
              <mc:Choice xmlns:v="urn:schemas-microsoft-com:vml" Requires="v">
                <p:oleObj spid="_x0000_s422009" name="Equation" r:id="rId5" imgW="3352680" imgH="1206360" progId="Equation.DSMT4">
                  <p:embed/>
                </p:oleObj>
              </mc:Choice>
              <mc:Fallback>
                <p:oleObj name="Equation" r:id="rId5" imgW="3352680" imgH="1206360" progId="Equation.DSMT4">
                  <p:embed/>
                  <p:pic>
                    <p:nvPicPr>
                      <p:cNvPr id="0" name=""/>
                      <p:cNvPicPr>
                        <a:picLocks noChangeAspect="1" noChangeArrowheads="1"/>
                      </p:cNvPicPr>
                      <p:nvPr/>
                    </p:nvPicPr>
                    <p:blipFill>
                      <a:blip r:embed="rId6"/>
                      <a:srcRect/>
                      <a:stretch>
                        <a:fillRect/>
                      </a:stretch>
                    </p:blipFill>
                    <p:spPr bwMode="auto">
                      <a:xfrm>
                        <a:off x="911225" y="3429000"/>
                        <a:ext cx="5641975" cy="2032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3564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37214"/>
            <a:ext cx="8077200" cy="461665"/>
          </a:xfrm>
          <a:prstGeom prst="rect">
            <a:avLst/>
          </a:prstGeom>
          <a:noFill/>
        </p:spPr>
        <p:txBody>
          <a:bodyPr wrap="square" rtlCol="0">
            <a:spAutoFit/>
          </a:bodyPr>
          <a:lstStyle/>
          <a:p>
            <a:r>
              <a:rPr lang="en-US" sz="2400" dirty="0" smtClean="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2438286883"/>
              </p:ext>
            </p:extLst>
          </p:nvPr>
        </p:nvGraphicFramePr>
        <p:xfrm>
          <a:off x="1175391" y="475842"/>
          <a:ext cx="4810739" cy="4157663"/>
        </p:xfrm>
        <a:graphic>
          <a:graphicData uri="http://schemas.openxmlformats.org/presentationml/2006/ole">
            <mc:AlternateContent xmlns:mc="http://schemas.openxmlformats.org/markup-compatibility/2006">
              <mc:Choice xmlns:v="urn:schemas-microsoft-com:vml" Requires="v">
                <p:oleObj spid="_x0000_s423026" name="Equation" r:id="rId3" imgW="3124080" imgH="2705040" progId="Equation.DSMT4">
                  <p:embed/>
                </p:oleObj>
              </mc:Choice>
              <mc:Fallback>
                <p:oleObj name="Equation" r:id="rId3" imgW="3124080" imgH="2705040" progId="Equation.DSMT4">
                  <p:embed/>
                  <p:pic>
                    <p:nvPicPr>
                      <p:cNvPr id="0" name=""/>
                      <p:cNvPicPr>
                        <a:picLocks noChangeAspect="1" noChangeArrowheads="1"/>
                      </p:cNvPicPr>
                      <p:nvPr/>
                    </p:nvPicPr>
                    <p:blipFill>
                      <a:blip r:embed="rId4"/>
                      <a:srcRect/>
                      <a:stretch>
                        <a:fillRect/>
                      </a:stretch>
                    </p:blipFill>
                    <p:spPr bwMode="auto">
                      <a:xfrm>
                        <a:off x="1175391" y="475842"/>
                        <a:ext cx="4810739" cy="4157663"/>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8931512"/>
              </p:ext>
            </p:extLst>
          </p:nvPr>
        </p:nvGraphicFramePr>
        <p:xfrm>
          <a:off x="1141413" y="4487698"/>
          <a:ext cx="5106987" cy="1889290"/>
        </p:xfrm>
        <a:graphic>
          <a:graphicData uri="http://schemas.openxmlformats.org/presentationml/2006/ole">
            <mc:AlternateContent xmlns:mc="http://schemas.openxmlformats.org/markup-compatibility/2006">
              <mc:Choice xmlns:v="urn:schemas-microsoft-com:vml" Requires="v">
                <p:oleObj spid="_x0000_s423027" name="Equation" r:id="rId5" imgW="3263760" imgH="1206360" progId="Equation.DSMT4">
                  <p:embed/>
                </p:oleObj>
              </mc:Choice>
              <mc:Fallback>
                <p:oleObj name="Equation" r:id="rId5" imgW="3263760" imgH="1206360" progId="Equation.DSMT4">
                  <p:embed/>
                  <p:pic>
                    <p:nvPicPr>
                      <p:cNvPr id="0" name=""/>
                      <p:cNvPicPr>
                        <a:picLocks noChangeAspect="1" noChangeArrowheads="1"/>
                      </p:cNvPicPr>
                      <p:nvPr/>
                    </p:nvPicPr>
                    <p:blipFill>
                      <a:blip r:embed="rId6"/>
                      <a:srcRect/>
                      <a:stretch>
                        <a:fillRect/>
                      </a:stretch>
                    </p:blipFill>
                    <p:spPr bwMode="auto">
                      <a:xfrm>
                        <a:off x="1141413" y="4487698"/>
                        <a:ext cx="5106987" cy="188929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3050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3078754"/>
              </p:ext>
            </p:extLst>
          </p:nvPr>
        </p:nvGraphicFramePr>
        <p:xfrm>
          <a:off x="700881" y="350837"/>
          <a:ext cx="3627438" cy="1401763"/>
        </p:xfrm>
        <a:graphic>
          <a:graphicData uri="http://schemas.openxmlformats.org/presentationml/2006/ole">
            <mc:AlternateContent xmlns:mc="http://schemas.openxmlformats.org/markup-compatibility/2006">
              <mc:Choice xmlns:v="urn:schemas-microsoft-com:vml" Requires="v">
                <p:oleObj spid="_x0000_s424044" name="Equation" r:id="rId3" imgW="2590560" imgH="1002960" progId="Equation.DSMT4">
                  <p:embed/>
                </p:oleObj>
              </mc:Choice>
              <mc:Fallback>
                <p:oleObj name="Equation" r:id="rId3" imgW="2590560" imgH="1002960" progId="Equation.DSMT4">
                  <p:embed/>
                  <p:pic>
                    <p:nvPicPr>
                      <p:cNvPr id="0" name=""/>
                      <p:cNvPicPr>
                        <a:picLocks noChangeAspect="1" noChangeArrowheads="1"/>
                      </p:cNvPicPr>
                      <p:nvPr/>
                    </p:nvPicPr>
                    <p:blipFill>
                      <a:blip r:embed="rId4"/>
                      <a:srcRect/>
                      <a:stretch>
                        <a:fillRect/>
                      </a:stretch>
                    </p:blipFill>
                    <p:spPr bwMode="auto">
                      <a:xfrm>
                        <a:off x="700881" y="350837"/>
                        <a:ext cx="3627438" cy="1401763"/>
                      </a:xfrm>
                      <a:prstGeom prst="rect">
                        <a:avLst/>
                      </a:prstGeom>
                      <a:noFill/>
                      <a:ln>
                        <a:noFill/>
                      </a:ln>
                      <a:extLst/>
                    </p:spPr>
                  </p:pic>
                </p:oleObj>
              </mc:Fallback>
            </mc:AlternateContent>
          </a:graphicData>
        </a:graphic>
      </p:graphicFrame>
      <p:cxnSp>
        <p:nvCxnSpPr>
          <p:cNvPr id="6" name="Straight Arrow Connector 5"/>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2362200"/>
            <a:ext cx="1295400" cy="830997"/>
          </a:xfrm>
          <a:prstGeom prst="rect">
            <a:avLst/>
          </a:prstGeom>
          <a:noFill/>
        </p:spPr>
        <p:txBody>
          <a:bodyPr wrap="square" rtlCol="0">
            <a:spAutoFit/>
          </a:bodyPr>
          <a:lstStyle/>
          <a:p>
            <a:r>
              <a:rPr lang="en-US" sz="2400" dirty="0" smtClean="0">
                <a:latin typeface="+mj-lt"/>
              </a:rPr>
              <a:t>Kinetic energy</a:t>
            </a:r>
          </a:p>
        </p:txBody>
      </p:sp>
      <p:cxnSp>
        <p:nvCxnSpPr>
          <p:cNvPr id="8" name="Straight Arrow Connector 7"/>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209800"/>
            <a:ext cx="1600200" cy="830997"/>
          </a:xfrm>
          <a:prstGeom prst="rect">
            <a:avLst/>
          </a:prstGeom>
          <a:noFill/>
        </p:spPr>
        <p:txBody>
          <a:bodyPr wrap="square" rtlCol="0">
            <a:spAutoFit/>
          </a:bodyPr>
          <a:lstStyle/>
          <a:p>
            <a:r>
              <a:rPr lang="en-US" sz="2400" dirty="0" smtClean="0">
                <a:latin typeface="+mj-lt"/>
              </a:rPr>
              <a:t>Potential energy</a:t>
            </a:r>
          </a:p>
        </p:txBody>
      </p:sp>
      <p:graphicFrame>
        <p:nvGraphicFramePr>
          <p:cNvPr id="10" name="Object 9"/>
          <p:cNvGraphicFramePr>
            <a:graphicFrameLocks noChangeAspect="1"/>
          </p:cNvGraphicFramePr>
          <p:nvPr>
            <p:extLst>
              <p:ext uri="{D42A27DB-BD31-4B8C-83A1-F6EECF244321}">
                <p14:modId xmlns:p14="http://schemas.microsoft.com/office/powerpoint/2010/main" val="3112395912"/>
              </p:ext>
            </p:extLst>
          </p:nvPr>
        </p:nvGraphicFramePr>
        <p:xfrm>
          <a:off x="61653" y="3385284"/>
          <a:ext cx="9020694" cy="2513866"/>
        </p:xfrm>
        <a:graphic>
          <a:graphicData uri="http://schemas.openxmlformats.org/presentationml/2006/ole">
            <mc:AlternateContent xmlns:mc="http://schemas.openxmlformats.org/markup-compatibility/2006">
              <mc:Choice xmlns:v="urn:schemas-microsoft-com:vml" Requires="v">
                <p:oleObj spid="_x0000_s424045" name="Equation" r:id="rId5" imgW="6921360" imgH="1942920" progId="Equation.DSMT4">
                  <p:embed/>
                </p:oleObj>
              </mc:Choice>
              <mc:Fallback>
                <p:oleObj name="Equation" r:id="rId5" imgW="6921360" imgH="1942920" progId="Equation.DSMT4">
                  <p:embed/>
                  <p:pic>
                    <p:nvPicPr>
                      <p:cNvPr id="0" name=""/>
                      <p:cNvPicPr>
                        <a:picLocks noChangeAspect="1" noChangeArrowheads="1"/>
                      </p:cNvPicPr>
                      <p:nvPr/>
                    </p:nvPicPr>
                    <p:blipFill>
                      <a:blip r:embed="rId6"/>
                      <a:srcRect/>
                      <a:stretch>
                        <a:fillRect/>
                      </a:stretch>
                    </p:blipFill>
                    <p:spPr bwMode="auto">
                      <a:xfrm>
                        <a:off x="61653" y="3385284"/>
                        <a:ext cx="9020694" cy="251386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5936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smtClean="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1482281984"/>
              </p:ext>
            </p:extLst>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spid="_x0000_s425011" name="数式" r:id="rId3" imgW="3581280" imgH="1930320" progId="Equation.3">
                  <p:embed/>
                </p:oleObj>
              </mc:Choice>
              <mc:Fallback>
                <p:oleObj name="数式" r:id="rId3" imgW="3581280" imgH="1930320" progId="Equation.3">
                  <p:embed/>
                  <p:pic>
                    <p:nvPicPr>
                      <p:cNvPr id="0" name=""/>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525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10200" y="4419600"/>
            <a:ext cx="1143000" cy="461665"/>
          </a:xfrm>
          <a:prstGeom prst="rect">
            <a:avLst/>
          </a:prstGeom>
          <a:noFill/>
        </p:spPr>
        <p:txBody>
          <a:bodyPr wrap="square" rtlCol="0">
            <a:spAutoFit/>
          </a:bodyPr>
          <a:lstStyle/>
          <a:p>
            <a:r>
              <a:rPr lang="en-US" sz="2400" b="1" i="1" dirty="0" smtClean="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smtClean="0">
                <a:latin typeface="+mj-lt"/>
              </a:rPr>
              <a:t>p</a:t>
            </a:r>
          </a:p>
        </p:txBody>
      </p:sp>
      <p:sp>
        <p:nvSpPr>
          <p:cNvPr id="10" name="TextBox 9"/>
          <p:cNvSpPr txBox="1"/>
          <p:nvPr/>
        </p:nvSpPr>
        <p:spPr>
          <a:xfrm>
            <a:off x="152400" y="107215"/>
            <a:ext cx="8077200" cy="830997"/>
          </a:xfrm>
          <a:prstGeom prst="rect">
            <a:avLst/>
          </a:prstGeom>
          <a:noFill/>
        </p:spPr>
        <p:txBody>
          <a:bodyPr wrap="square" rtlCol="0">
            <a:spAutoFit/>
          </a:bodyPr>
          <a:lstStyle/>
          <a:p>
            <a:r>
              <a:rPr lang="en-US" sz="2400" dirty="0" smtClean="0">
                <a:latin typeface="+mj-lt"/>
              </a:rPr>
              <a:t>Notion of phase space – example for one-dimensional motion due to constant force</a:t>
            </a:r>
          </a:p>
        </p:txBody>
      </p:sp>
      <p:graphicFrame>
        <p:nvGraphicFramePr>
          <p:cNvPr id="11" name="Object 10"/>
          <p:cNvGraphicFramePr>
            <a:graphicFrameLocks noChangeAspect="1"/>
          </p:cNvGraphicFramePr>
          <p:nvPr>
            <p:extLst>
              <p:ext uri="{D42A27DB-BD31-4B8C-83A1-F6EECF244321}">
                <p14:modId xmlns:p14="http://schemas.microsoft.com/office/powerpoint/2010/main" val="3678259720"/>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426034"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46717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248093"/>
            <a:ext cx="7086600" cy="1569660"/>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(1838)</a:t>
            </a:r>
          </a:p>
          <a:p>
            <a:r>
              <a:rPr lang="en-US" sz="2400" dirty="0" smtClean="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691758309"/>
              </p:ext>
            </p:extLst>
          </p:nvPr>
        </p:nvGraphicFramePr>
        <p:xfrm>
          <a:off x="437707" y="1817753"/>
          <a:ext cx="8526462" cy="2146300"/>
        </p:xfrm>
        <a:graphic>
          <a:graphicData uri="http://schemas.openxmlformats.org/presentationml/2006/ole">
            <mc:AlternateContent xmlns:mc="http://schemas.openxmlformats.org/markup-compatibility/2006">
              <mc:Choice xmlns:v="urn:schemas-microsoft-com:vml" Requires="v">
                <p:oleObj spid="_x0000_s427058"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437707" y="1817753"/>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381000" y="4109581"/>
            <a:ext cx="8382000" cy="2246769"/>
          </a:xfrm>
          <a:prstGeom prst="rect">
            <a:avLst/>
          </a:prstGeom>
          <a:noFill/>
        </p:spPr>
        <p:txBody>
          <a:bodyPr wrap="square" rtlCol="0">
            <a:spAutoFit/>
          </a:bodyPr>
          <a:lstStyle/>
          <a:p>
            <a:r>
              <a:rPr lang="en-US" sz="2000" dirty="0" smtClean="0">
                <a:latin typeface="+mj-lt"/>
              </a:rPr>
              <a:t>Importance of </a:t>
            </a:r>
            <a:r>
              <a:rPr lang="en-US" sz="2000" dirty="0" err="1" smtClean="0">
                <a:latin typeface="+mj-lt"/>
              </a:rPr>
              <a:t>Liouville’s</a:t>
            </a:r>
            <a:r>
              <a:rPr lang="en-US" sz="2000" dirty="0" smtClean="0">
                <a:latin typeface="+mj-lt"/>
              </a:rPr>
              <a:t> theorem to statistical mechanical analysis:   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spTree>
    <p:extLst>
      <p:ext uri="{BB962C8B-B14F-4D97-AF65-F5344CB8AC3E}">
        <p14:creationId xmlns:p14="http://schemas.microsoft.com/office/powerpoint/2010/main" val="75934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24124046"/>
              </p:ext>
            </p:extLst>
          </p:nvPr>
        </p:nvGraphicFramePr>
        <p:xfrm>
          <a:off x="1010774" y="4256088"/>
          <a:ext cx="7188200" cy="1839912"/>
        </p:xfrm>
        <a:graphic>
          <a:graphicData uri="http://schemas.openxmlformats.org/presentationml/2006/ole">
            <mc:AlternateContent xmlns:mc="http://schemas.openxmlformats.org/markup-compatibility/2006">
              <mc:Choice xmlns:v="urn:schemas-microsoft-com:vml" Requires="v">
                <p:oleObj spid="_x0000_s428214" name="数式" r:id="rId3" imgW="3174840" imgH="812520" progId="Equation.3">
                  <p:embed/>
                </p:oleObj>
              </mc:Choice>
              <mc:Fallback>
                <p:oleObj name="数式" r:id="rId3" imgW="3174840" imgH="812520" progId="Equation.3">
                  <p:embed/>
                  <p:pic>
                    <p:nvPicPr>
                      <p:cNvPr id="0" name=""/>
                      <p:cNvPicPr>
                        <a:picLocks noChangeAspect="1" noChangeArrowheads="1"/>
                      </p:cNvPicPr>
                      <p:nvPr/>
                    </p:nvPicPr>
                    <p:blipFill>
                      <a:blip r:embed="rId4"/>
                      <a:srcRect/>
                      <a:stretch>
                        <a:fillRect/>
                      </a:stretch>
                    </p:blipFill>
                    <p:spPr bwMode="auto">
                      <a:xfrm>
                        <a:off x="1010774" y="4256088"/>
                        <a:ext cx="71882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533400" y="1131888"/>
            <a:ext cx="6096000" cy="2833688"/>
            <a:chOff x="533400" y="457200"/>
            <a:chExt cx="6096000" cy="2833688"/>
          </a:xfrm>
        </p:grpSpPr>
        <p:grpSp>
          <p:nvGrpSpPr>
            <p:cNvPr id="7" name="Group 6"/>
            <p:cNvGrpSpPr/>
            <p:nvPr/>
          </p:nvGrpSpPr>
          <p:grpSpPr>
            <a:xfrm>
              <a:off x="533400" y="457200"/>
              <a:ext cx="6096000" cy="2833688"/>
              <a:chOff x="533400" y="457200"/>
              <a:chExt cx="6096000" cy="2833688"/>
            </a:xfrm>
          </p:grpSpPr>
          <p:sp>
            <p:nvSpPr>
              <p:cNvPr id="11" name="TextBox 10"/>
              <p:cNvSpPr txBox="1"/>
              <p:nvPr/>
            </p:nvSpPr>
            <p:spPr>
              <a:xfrm>
                <a:off x="533400" y="457200"/>
                <a:ext cx="5334000" cy="461665"/>
              </a:xfrm>
              <a:prstGeom prst="rect">
                <a:avLst/>
              </a:prstGeom>
              <a:noFill/>
            </p:spPr>
            <p:txBody>
              <a:bodyPr wrap="square" rtlCol="0">
                <a:spAutoFit/>
              </a:bodyPr>
              <a:lstStyle/>
              <a:p>
                <a:r>
                  <a:rPr lang="en-US" sz="2400" dirty="0" smtClean="0">
                    <a:latin typeface="+mj-lt"/>
                  </a:rPr>
                  <a:t>Example – linear molecule</a:t>
                </a:r>
              </a:p>
            </p:txBody>
          </p:sp>
          <p:grpSp>
            <p:nvGrpSpPr>
              <p:cNvPr id="12" name="Group 11"/>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p:cNvCxnSpPr/>
              <p:nvPr/>
            </p:nvCxnSpPr>
            <p:spPr>
              <a:xfrm>
                <a:off x="533400" y="1143096"/>
                <a:ext cx="0" cy="2133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 y="2590800"/>
                <a:ext cx="9547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2819400"/>
                <a:ext cx="320402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3048000"/>
                <a:ext cx="55126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149233119"/>
                  </p:ext>
                </p:extLst>
              </p:nvPr>
            </p:nvGraphicFramePr>
            <p:xfrm>
              <a:off x="1579562" y="2292350"/>
              <a:ext cx="401638" cy="517525"/>
            </p:xfrm>
            <a:graphic>
              <a:graphicData uri="http://schemas.openxmlformats.org/presentationml/2006/ole">
                <mc:AlternateContent xmlns:mc="http://schemas.openxmlformats.org/markup-compatibility/2006">
                  <mc:Choice xmlns:v="urn:schemas-microsoft-com:vml" Requires="v">
                    <p:oleObj spid="_x0000_s428215" name="数式" r:id="rId6" imgW="177480" imgH="228600" progId="Equation.3">
                      <p:embed/>
                    </p:oleObj>
                  </mc:Choice>
                  <mc:Fallback>
                    <p:oleObj name="数式" r:id="rId6" imgW="177480" imgH="228600" progId="Equation.3">
                      <p:embed/>
                      <p:pic>
                        <p:nvPicPr>
                          <p:cNvPr id="0" name=""/>
                          <p:cNvPicPr>
                            <a:picLocks noChangeAspect="1" noChangeArrowheads="1"/>
                          </p:cNvPicPr>
                          <p:nvPr/>
                        </p:nvPicPr>
                        <p:blipFill>
                          <a:blip r:embed="rId7"/>
                          <a:srcRect/>
                          <a:stretch>
                            <a:fillRect/>
                          </a:stretch>
                        </p:blipFill>
                        <p:spPr bwMode="auto">
                          <a:xfrm>
                            <a:off x="1579562" y="2292350"/>
                            <a:ext cx="401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99863171"/>
                  </p:ext>
                </p:extLst>
              </p:nvPr>
            </p:nvGraphicFramePr>
            <p:xfrm>
              <a:off x="3865563" y="2444750"/>
              <a:ext cx="401637" cy="517525"/>
            </p:xfrm>
            <a:graphic>
              <a:graphicData uri="http://schemas.openxmlformats.org/presentationml/2006/ole">
                <mc:AlternateContent xmlns:mc="http://schemas.openxmlformats.org/markup-compatibility/2006">
                  <mc:Choice xmlns:v="urn:schemas-microsoft-com:vml" Requires="v">
                    <p:oleObj spid="_x0000_s428216" name="数式" r:id="rId8" imgW="177480" imgH="228600" progId="Equation.3">
                      <p:embed/>
                    </p:oleObj>
                  </mc:Choice>
                  <mc:Fallback>
                    <p:oleObj name="数式" r:id="rId8" imgW="177480" imgH="228600" progId="Equation.3">
                      <p:embed/>
                      <p:pic>
                        <p:nvPicPr>
                          <p:cNvPr id="0" name=""/>
                          <p:cNvPicPr>
                            <a:picLocks noChangeAspect="1" noChangeArrowheads="1"/>
                          </p:cNvPicPr>
                          <p:nvPr/>
                        </p:nvPicPr>
                        <p:blipFill>
                          <a:blip r:embed="rId9"/>
                          <a:srcRect/>
                          <a:stretch>
                            <a:fillRect/>
                          </a:stretch>
                        </p:blipFill>
                        <p:spPr bwMode="auto">
                          <a:xfrm>
                            <a:off x="3865563" y="2444750"/>
                            <a:ext cx="401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66851610"/>
                  </p:ext>
                </p:extLst>
              </p:nvPr>
            </p:nvGraphicFramePr>
            <p:xfrm>
              <a:off x="6227763" y="2744788"/>
              <a:ext cx="401637" cy="546100"/>
            </p:xfrm>
            <a:graphic>
              <a:graphicData uri="http://schemas.openxmlformats.org/presentationml/2006/ole">
                <mc:AlternateContent xmlns:mc="http://schemas.openxmlformats.org/markup-compatibility/2006">
                  <mc:Choice xmlns:v="urn:schemas-microsoft-com:vml" Requires="v">
                    <p:oleObj spid="_x0000_s428217" name="数式" r:id="rId10" imgW="177480" imgH="241200" progId="Equation.3">
                      <p:embed/>
                    </p:oleObj>
                  </mc:Choice>
                  <mc:Fallback>
                    <p:oleObj name="数式" r:id="rId10" imgW="177480" imgH="241200" progId="Equation.3">
                      <p:embed/>
                      <p:pic>
                        <p:nvPicPr>
                          <p:cNvPr id="0" name=""/>
                          <p:cNvPicPr>
                            <a:picLocks noChangeAspect="1" noChangeArrowheads="1"/>
                          </p:cNvPicPr>
                          <p:nvPr/>
                        </p:nvPicPr>
                        <p:blipFill>
                          <a:blip r:embed="rId11"/>
                          <a:srcRect/>
                          <a:stretch>
                            <a:fillRect/>
                          </a:stretch>
                        </p:blipFill>
                        <p:spPr bwMode="auto">
                          <a:xfrm>
                            <a:off x="6227763" y="274478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9" name="TextBox 8"/>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10" name="TextBox 9"/>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sp>
        <p:nvSpPr>
          <p:cNvPr id="25" name="TextBox 24"/>
          <p:cNvSpPr txBox="1"/>
          <p:nvPr/>
        </p:nvSpPr>
        <p:spPr>
          <a:xfrm>
            <a:off x="152400" y="228600"/>
            <a:ext cx="7848600" cy="461665"/>
          </a:xfrm>
          <a:prstGeom prst="rect">
            <a:avLst/>
          </a:prstGeom>
          <a:noFill/>
        </p:spPr>
        <p:txBody>
          <a:bodyPr wrap="square" rtlCol="0">
            <a:spAutoFit/>
          </a:bodyPr>
          <a:lstStyle/>
          <a:p>
            <a:r>
              <a:rPr lang="en-US" sz="2400" dirty="0" smtClean="0">
                <a:latin typeface="+mj-lt"/>
              </a:rPr>
              <a:t>Analysis of small oscillations near equilibrium</a:t>
            </a:r>
          </a:p>
        </p:txBody>
      </p:sp>
    </p:spTree>
    <p:extLst>
      <p:ext uri="{BB962C8B-B14F-4D97-AF65-F5344CB8AC3E}">
        <p14:creationId xmlns:p14="http://schemas.microsoft.com/office/powerpoint/2010/main" val="282481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sp>
        <p:nvSpPr>
          <p:cNvPr id="5" name="Right Arrow 4"/>
          <p:cNvSpPr/>
          <p:nvPr/>
        </p:nvSpPr>
        <p:spPr>
          <a:xfrm>
            <a:off x="457200" y="5181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4248" t="17823" r="5693" b="1403"/>
          <a:stretch/>
        </p:blipFill>
        <p:spPr>
          <a:xfrm>
            <a:off x="914400" y="135689"/>
            <a:ext cx="8077200" cy="6216650"/>
          </a:xfrm>
          <a:prstGeom prst="rect">
            <a:avLst/>
          </a:prstGeom>
        </p:spPr>
      </p:pic>
      <p:sp>
        <p:nvSpPr>
          <p:cNvPr id="11" name="TextBox 10"/>
          <p:cNvSpPr txBox="1"/>
          <p:nvPr/>
        </p:nvSpPr>
        <p:spPr>
          <a:xfrm>
            <a:off x="6172200" y="6048871"/>
            <a:ext cx="2590800" cy="307777"/>
          </a:xfrm>
          <a:prstGeom prst="rect">
            <a:avLst/>
          </a:prstGeom>
          <a:solidFill>
            <a:schemeClr val="bg1"/>
          </a:solidFill>
        </p:spPr>
        <p:txBody>
          <a:bodyPr wrap="square" rtlCol="0">
            <a:spAutoFit/>
          </a:bodyPr>
          <a:lstStyle/>
          <a:p>
            <a:r>
              <a:rPr lang="en-US" sz="1400" b="1" dirty="0" smtClean="0">
                <a:solidFill>
                  <a:srgbClr val="FF0000"/>
                </a:solidFill>
                <a:latin typeface="+mj-lt"/>
              </a:rPr>
              <a:t>Final grades due 12/17/2014</a:t>
            </a:r>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pSp>
        <p:nvGrpSpPr>
          <p:cNvPr id="5" name="Group 4"/>
          <p:cNvGrpSpPr/>
          <p:nvPr/>
        </p:nvGrpSpPr>
        <p:grpSpPr>
          <a:xfrm>
            <a:off x="755184" y="1054863"/>
            <a:ext cx="5655200" cy="1189028"/>
            <a:chOff x="939508" y="1054863"/>
            <a:chExt cx="5655200" cy="1189028"/>
          </a:xfrm>
        </p:grpSpPr>
        <p:grpSp>
          <p:nvGrpSpPr>
            <p:cNvPr id="6" name="Group 5"/>
            <p:cNvGrpSpPr/>
            <p:nvPr/>
          </p:nvGrpSpPr>
          <p:grpSpPr>
            <a:xfrm>
              <a:off x="939508" y="1054863"/>
              <a:ext cx="5655200" cy="1189028"/>
              <a:chOff x="939508" y="1054863"/>
              <a:chExt cx="5655200" cy="1189028"/>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8" name="TextBox 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9" name="TextBox 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pSp>
        <p:nvGrpSpPr>
          <p:cNvPr id="15" name="Group 14"/>
          <p:cNvGrpSpPr/>
          <p:nvPr/>
        </p:nvGrpSpPr>
        <p:grpSpPr>
          <a:xfrm>
            <a:off x="839584" y="2743200"/>
            <a:ext cx="5655200" cy="1189028"/>
            <a:chOff x="939508" y="1054863"/>
            <a:chExt cx="5655200" cy="1189028"/>
          </a:xfrm>
        </p:grpSpPr>
        <p:grpSp>
          <p:nvGrpSpPr>
            <p:cNvPr id="16" name="Group 15"/>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18" name="TextBox 1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19" name="TextBox 1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pSp>
        <p:nvGrpSpPr>
          <p:cNvPr id="25" name="Group 24"/>
          <p:cNvGrpSpPr/>
          <p:nvPr/>
        </p:nvGrpSpPr>
        <p:grpSpPr>
          <a:xfrm>
            <a:off x="796692" y="4570549"/>
            <a:ext cx="5655200" cy="1189028"/>
            <a:chOff x="939508" y="1054863"/>
            <a:chExt cx="5655200" cy="1189028"/>
          </a:xfrm>
        </p:grpSpPr>
        <p:grpSp>
          <p:nvGrpSpPr>
            <p:cNvPr id="26" name="Group 25"/>
            <p:cNvGrpSpPr/>
            <p:nvPr/>
          </p:nvGrpSpPr>
          <p:grpSpPr>
            <a:xfrm>
              <a:off x="939508" y="1054863"/>
              <a:ext cx="5655200" cy="1189028"/>
              <a:chOff x="939508" y="1054863"/>
              <a:chExt cx="5655200" cy="1189028"/>
            </a:xfrm>
          </p:grpSpPr>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28" name="TextBox 2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29" name="TextBox 2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aphicFrame>
        <p:nvGraphicFramePr>
          <p:cNvPr id="35" name="Object 34"/>
          <p:cNvGraphicFramePr>
            <a:graphicFrameLocks noChangeAspect="1"/>
          </p:cNvGraphicFramePr>
          <p:nvPr>
            <p:extLst>
              <p:ext uri="{D42A27DB-BD31-4B8C-83A1-F6EECF244321}">
                <p14:modId xmlns:p14="http://schemas.microsoft.com/office/powerpoint/2010/main" val="2674619375"/>
              </p:ext>
            </p:extLst>
          </p:nvPr>
        </p:nvGraphicFramePr>
        <p:xfrm>
          <a:off x="7121525" y="1447800"/>
          <a:ext cx="1031875" cy="506413"/>
        </p:xfrm>
        <a:graphic>
          <a:graphicData uri="http://schemas.openxmlformats.org/presentationml/2006/ole">
            <mc:AlternateContent xmlns:mc="http://schemas.openxmlformats.org/markup-compatibility/2006">
              <mc:Choice xmlns:v="urn:schemas-microsoft-com:vml" Requires="v">
                <p:oleObj spid="_x0000_s429190" name="数式" r:id="rId4" imgW="419040" imgH="215640" progId="Equation.3">
                  <p:embed/>
                </p:oleObj>
              </mc:Choice>
              <mc:Fallback>
                <p:oleObj name="数式" r:id="rId4" imgW="419040" imgH="215640" progId="Equation.3">
                  <p:embed/>
                  <p:pic>
                    <p:nvPicPr>
                      <p:cNvPr id="0" name=""/>
                      <p:cNvPicPr>
                        <a:picLocks noChangeAspect="1" noChangeArrowheads="1"/>
                      </p:cNvPicPr>
                      <p:nvPr/>
                    </p:nvPicPr>
                    <p:blipFill>
                      <a:blip r:embed="rId5"/>
                      <a:srcRect/>
                      <a:stretch>
                        <a:fillRect/>
                      </a:stretch>
                    </p:blipFill>
                    <p:spPr bwMode="auto">
                      <a:xfrm>
                        <a:off x="7121525" y="1447800"/>
                        <a:ext cx="1031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6" name="Straight Arrow Connector 35"/>
          <p:cNvCxnSpPr/>
          <p:nvPr/>
        </p:nvCxnSpPr>
        <p:spPr>
          <a:xfrm>
            <a:off x="1345332" y="2514600"/>
            <a:ext cx="40521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1276357239"/>
              </p:ext>
            </p:extLst>
          </p:nvPr>
        </p:nvGraphicFramePr>
        <p:xfrm>
          <a:off x="6759575" y="2686050"/>
          <a:ext cx="1687513" cy="1133475"/>
        </p:xfrm>
        <a:graphic>
          <a:graphicData uri="http://schemas.openxmlformats.org/presentationml/2006/ole">
            <mc:AlternateContent xmlns:mc="http://schemas.openxmlformats.org/markup-compatibility/2006">
              <mc:Choice xmlns:v="urn:schemas-microsoft-com:vml" Requires="v">
                <p:oleObj spid="_x0000_s429191" name="数式" r:id="rId6" imgW="685800" imgH="482400" progId="Equation.3">
                  <p:embed/>
                </p:oleObj>
              </mc:Choice>
              <mc:Fallback>
                <p:oleObj name="数式" r:id="rId6" imgW="685800" imgH="482400" progId="Equation.3">
                  <p:embed/>
                  <p:pic>
                    <p:nvPicPr>
                      <p:cNvPr id="0" name=""/>
                      <p:cNvPicPr>
                        <a:picLocks noChangeAspect="1" noChangeArrowheads="1"/>
                      </p:cNvPicPr>
                      <p:nvPr/>
                    </p:nvPicPr>
                    <p:blipFill>
                      <a:blip r:embed="rId7"/>
                      <a:srcRect/>
                      <a:stretch>
                        <a:fillRect/>
                      </a:stretch>
                    </p:blipFill>
                    <p:spPr bwMode="auto">
                      <a:xfrm>
                        <a:off x="6759575" y="2686050"/>
                        <a:ext cx="1687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073248171"/>
              </p:ext>
            </p:extLst>
          </p:nvPr>
        </p:nvGraphicFramePr>
        <p:xfrm>
          <a:off x="6421438" y="4657725"/>
          <a:ext cx="2562225" cy="1133475"/>
        </p:xfrm>
        <a:graphic>
          <a:graphicData uri="http://schemas.openxmlformats.org/presentationml/2006/ole">
            <mc:AlternateContent xmlns:mc="http://schemas.openxmlformats.org/markup-compatibility/2006">
              <mc:Choice xmlns:v="urn:schemas-microsoft-com:vml" Requires="v">
                <p:oleObj spid="_x0000_s429192" name="数式" r:id="rId8" imgW="1041120" imgH="482400" progId="Equation.3">
                  <p:embed/>
                </p:oleObj>
              </mc:Choice>
              <mc:Fallback>
                <p:oleObj name="数式" r:id="rId8" imgW="1041120" imgH="482400" progId="Equation.3">
                  <p:embed/>
                  <p:pic>
                    <p:nvPicPr>
                      <p:cNvPr id="0" name=""/>
                      <p:cNvPicPr>
                        <a:picLocks noChangeAspect="1" noChangeArrowheads="1"/>
                      </p:cNvPicPr>
                      <p:nvPr/>
                    </p:nvPicPr>
                    <p:blipFill>
                      <a:blip r:embed="rId9"/>
                      <a:srcRect/>
                      <a:stretch>
                        <a:fillRect/>
                      </a:stretch>
                    </p:blipFill>
                    <p:spPr bwMode="auto">
                      <a:xfrm>
                        <a:off x="6421438" y="4657725"/>
                        <a:ext cx="2562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a:xfrm>
            <a:off x="1388224" y="41910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294961" y="4191000"/>
            <a:ext cx="65118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544646" y="5943600"/>
            <a:ext cx="9259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358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840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8599" y="228600"/>
            <a:ext cx="8755063" cy="461665"/>
          </a:xfrm>
          <a:prstGeom prst="rect">
            <a:avLst/>
          </a:prstGeom>
          <a:noFill/>
        </p:spPr>
        <p:txBody>
          <a:bodyPr wrap="square" rtlCol="0">
            <a:spAutoFit/>
          </a:bodyPr>
          <a:lstStyle/>
          <a:p>
            <a:r>
              <a:rPr lang="en-US" sz="2400" dirty="0" smtClean="0">
                <a:latin typeface="+mj-lt"/>
              </a:rPr>
              <a:t>Normal modes of oscillation for linear molecule example--</a:t>
            </a:r>
          </a:p>
        </p:txBody>
      </p:sp>
    </p:spTree>
    <p:extLst>
      <p:ext uri="{BB962C8B-B14F-4D97-AF65-F5344CB8AC3E}">
        <p14:creationId xmlns:p14="http://schemas.microsoft.com/office/powerpoint/2010/main" val="335526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161260" y="49425"/>
            <a:ext cx="8830340" cy="830997"/>
          </a:xfrm>
          <a:prstGeom prst="rect">
            <a:avLst/>
          </a:prstGeom>
          <a:noFill/>
        </p:spPr>
        <p:txBody>
          <a:bodyPr wrap="square" rtlCol="0">
            <a:spAutoFit/>
          </a:bodyPr>
          <a:lstStyle/>
          <a:p>
            <a:r>
              <a:rPr lang="en-US" sz="2400" dirty="0" smtClean="0">
                <a:latin typeface="+mj-lt"/>
              </a:rPr>
              <a:t>Longitudinal waves as the continuum limit of a linear mass-spring system -- </a:t>
            </a:r>
          </a:p>
        </p:txBody>
      </p:sp>
      <p:grpSp>
        <p:nvGrpSpPr>
          <p:cNvPr id="45" name="Group 44"/>
          <p:cNvGrpSpPr/>
          <p:nvPr/>
        </p:nvGrpSpPr>
        <p:grpSpPr>
          <a:xfrm>
            <a:off x="161260" y="838200"/>
            <a:ext cx="8645576" cy="1944333"/>
            <a:chOff x="228600" y="1032805"/>
            <a:chExt cx="8645576" cy="1944333"/>
          </a:xfrm>
        </p:grpSpPr>
        <p:graphicFrame>
          <p:nvGraphicFramePr>
            <p:cNvPr id="46" name="Object 45"/>
            <p:cNvGraphicFramePr>
              <a:graphicFrameLocks noChangeAspect="1"/>
            </p:cNvGraphicFramePr>
            <p:nvPr>
              <p:extLst>
                <p:ext uri="{D42A27DB-BD31-4B8C-83A1-F6EECF244321}">
                  <p14:modId xmlns:p14="http://schemas.microsoft.com/office/powerpoint/2010/main" val="17753748"/>
                </p:ext>
              </p:extLst>
            </p:nvPr>
          </p:nvGraphicFramePr>
          <p:xfrm>
            <a:off x="1889125" y="2363788"/>
            <a:ext cx="544513" cy="546100"/>
          </p:xfrm>
          <a:graphic>
            <a:graphicData uri="http://schemas.openxmlformats.org/presentationml/2006/ole">
              <mc:AlternateContent xmlns:mc="http://schemas.openxmlformats.org/markup-compatibility/2006">
                <mc:Choice xmlns:v="urn:schemas-microsoft-com:vml" Requires="v">
                  <p:oleObj spid="_x0000_s430376" name="数式" r:id="rId3" imgW="241200" imgH="241200" progId="Equation.3">
                    <p:embed/>
                  </p:oleObj>
                </mc:Choice>
                <mc:Fallback>
                  <p:oleObj name="数式" r:id="rId3" imgW="241200" imgH="241200" progId="Equation.3">
                    <p:embed/>
                    <p:pic>
                      <p:nvPicPr>
                        <p:cNvPr id="0" name=""/>
                        <p:cNvPicPr>
                          <a:picLocks noChangeAspect="1" noChangeArrowheads="1"/>
                        </p:cNvPicPr>
                        <p:nvPr/>
                      </p:nvPicPr>
                      <p:blipFill>
                        <a:blip r:embed="rId4"/>
                        <a:srcRect/>
                        <a:stretch>
                          <a:fillRect/>
                        </a:stretch>
                      </p:blipFill>
                      <p:spPr bwMode="auto">
                        <a:xfrm>
                          <a:off x="1889125" y="2363788"/>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4195174716"/>
                </p:ext>
              </p:extLst>
            </p:nvPr>
          </p:nvGraphicFramePr>
          <p:xfrm>
            <a:off x="4358350" y="2431038"/>
            <a:ext cx="401638" cy="546100"/>
          </p:xfrm>
          <a:graphic>
            <a:graphicData uri="http://schemas.openxmlformats.org/presentationml/2006/ole">
              <mc:AlternateContent xmlns:mc="http://schemas.openxmlformats.org/markup-compatibility/2006">
                <mc:Choice xmlns:v="urn:schemas-microsoft-com:vml" Requires="v">
                  <p:oleObj spid="_x0000_s430377" name="数式" r:id="rId5" imgW="177480" imgH="241200" progId="Equation.3">
                    <p:embed/>
                  </p:oleObj>
                </mc:Choice>
                <mc:Fallback>
                  <p:oleObj name="数式" r:id="rId5" imgW="177480" imgH="241200" progId="Equation.3">
                    <p:embed/>
                    <p:pic>
                      <p:nvPicPr>
                        <p:cNvPr id="0" name=""/>
                        <p:cNvPicPr>
                          <a:picLocks noChangeAspect="1" noChangeArrowheads="1"/>
                        </p:cNvPicPr>
                        <p:nvPr/>
                      </p:nvPicPr>
                      <p:blipFill>
                        <a:blip r:embed="rId6"/>
                        <a:srcRect/>
                        <a:stretch>
                          <a:fillRect/>
                        </a:stretch>
                      </p:blipFill>
                      <p:spPr bwMode="auto">
                        <a:xfrm>
                          <a:off x="4358350" y="2431038"/>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754490431"/>
                </p:ext>
              </p:extLst>
            </p:nvPr>
          </p:nvGraphicFramePr>
          <p:xfrm>
            <a:off x="6689725" y="2298700"/>
            <a:ext cx="544513" cy="546100"/>
          </p:xfrm>
          <a:graphic>
            <a:graphicData uri="http://schemas.openxmlformats.org/presentationml/2006/ole">
              <mc:AlternateContent xmlns:mc="http://schemas.openxmlformats.org/markup-compatibility/2006">
                <mc:Choice xmlns:v="urn:schemas-microsoft-com:vml" Requires="v">
                  <p:oleObj spid="_x0000_s430378" name="数式" r:id="rId7" imgW="241200" imgH="241200" progId="Equation.3">
                    <p:embed/>
                  </p:oleObj>
                </mc:Choice>
                <mc:Fallback>
                  <p:oleObj name="数式" r:id="rId7" imgW="241200" imgH="241200" progId="Equation.3">
                    <p:embed/>
                    <p:pic>
                      <p:nvPicPr>
                        <p:cNvPr id="0" name=""/>
                        <p:cNvPicPr>
                          <a:picLocks noChangeAspect="1" noChangeArrowheads="1"/>
                        </p:cNvPicPr>
                        <p:nvPr/>
                      </p:nvPicPr>
                      <p:blipFill>
                        <a:blip r:embed="rId8"/>
                        <a:srcRect/>
                        <a:stretch>
                          <a:fillRect/>
                        </a:stretch>
                      </p:blipFill>
                      <p:spPr bwMode="auto">
                        <a:xfrm>
                          <a:off x="6689725" y="22987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9" name="Group 48"/>
            <p:cNvGrpSpPr/>
            <p:nvPr/>
          </p:nvGrpSpPr>
          <p:grpSpPr>
            <a:xfrm>
              <a:off x="228600" y="1032805"/>
              <a:ext cx="8645576" cy="1329269"/>
              <a:chOff x="-381000" y="1032805"/>
              <a:chExt cx="8645576" cy="1329269"/>
            </a:xfrm>
          </p:grpSpPr>
          <p:pic>
            <p:nvPicPr>
              <p:cNvPr id="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2057400" y="1125877"/>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Oval 50"/>
              <p:cNvSpPr/>
              <p:nvPr/>
            </p:nvSpPr>
            <p:spPr>
              <a:xfrm>
                <a:off x="965054" y="112587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351495" y="1264794"/>
                <a:ext cx="1097280" cy="1097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249534" y="1426152"/>
                <a:ext cx="762000" cy="461665"/>
              </a:xfrm>
              <a:prstGeom prst="rect">
                <a:avLst/>
              </a:prstGeom>
              <a:noFill/>
            </p:spPr>
            <p:txBody>
              <a:bodyPr wrap="square" rtlCol="0">
                <a:spAutoFit/>
              </a:bodyPr>
              <a:lstStyle/>
              <a:p>
                <a:r>
                  <a:rPr lang="en-US" sz="2400" b="1" i="1" dirty="0" smtClean="0">
                    <a:solidFill>
                      <a:srgbClr val="FFFF00"/>
                    </a:solidFill>
                    <a:latin typeface="+mj-lt"/>
                  </a:rPr>
                  <a:t>m</a:t>
                </a:r>
              </a:p>
            </p:txBody>
          </p:sp>
          <p:sp>
            <p:nvSpPr>
              <p:cNvPr id="54" name="TextBox 53"/>
              <p:cNvSpPr txBox="1"/>
              <p:nvPr/>
            </p:nvSpPr>
            <p:spPr>
              <a:xfrm>
                <a:off x="3657600" y="1519535"/>
                <a:ext cx="762000" cy="461665"/>
              </a:xfrm>
              <a:prstGeom prst="rect">
                <a:avLst/>
              </a:prstGeom>
              <a:noFill/>
            </p:spPr>
            <p:txBody>
              <a:bodyPr wrap="square" rtlCol="0">
                <a:spAutoFit/>
              </a:bodyPr>
              <a:lstStyle/>
              <a:p>
                <a:r>
                  <a:rPr lang="en-US" sz="2400" b="1" i="1" dirty="0" smtClean="0">
                    <a:solidFill>
                      <a:srgbClr val="FFFF00"/>
                    </a:solidFill>
                    <a:latin typeface="+mj-lt"/>
                  </a:rPr>
                  <a:t>m</a:t>
                </a:r>
              </a:p>
            </p:txBody>
          </p:sp>
          <p:grpSp>
            <p:nvGrpSpPr>
              <p:cNvPr id="55" name="Group 54"/>
              <p:cNvGrpSpPr/>
              <p:nvPr/>
            </p:nvGrpSpPr>
            <p:grpSpPr>
              <a:xfrm>
                <a:off x="4455151" y="1037645"/>
                <a:ext cx="2445799" cy="1169738"/>
                <a:chOff x="4174455" y="1037645"/>
                <a:chExt cx="2445799" cy="1169738"/>
              </a:xfrm>
            </p:grpSpPr>
            <p:pic>
              <p:nvPicPr>
                <p:cNvPr id="5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5522974" y="1106588"/>
                  <a:ext cx="1097280" cy="1100795"/>
                  <a:chOff x="5522974" y="1106588"/>
                  <a:chExt cx="1097280" cy="1100795"/>
                </a:xfrm>
              </p:grpSpPr>
              <p:sp>
                <p:nvSpPr>
                  <p:cNvPr id="60" name="Oval 59"/>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816746" y="1445441"/>
                    <a:ext cx="762000" cy="461665"/>
                  </a:xfrm>
                  <a:prstGeom prst="rect">
                    <a:avLst/>
                  </a:prstGeom>
                  <a:noFill/>
                </p:spPr>
                <p:txBody>
                  <a:bodyPr wrap="square" rtlCol="0">
                    <a:spAutoFit/>
                  </a:bodyPr>
                  <a:lstStyle/>
                  <a:p>
                    <a:r>
                      <a:rPr lang="en-US" sz="2400" b="1" i="1" dirty="0" smtClean="0">
                        <a:solidFill>
                          <a:srgbClr val="FFFF00"/>
                        </a:solidFill>
                        <a:latin typeface="+mj-lt"/>
                      </a:rPr>
                      <a:t>m</a:t>
                    </a:r>
                  </a:p>
                </p:txBody>
              </p:sp>
            </p:grpSp>
          </p:grpSp>
          <p:pic>
            <p:nvPicPr>
              <p:cNvPr id="5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6934200" y="10328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6968" t="48570" r="24303" b="37991"/>
              <a:stretch/>
            </p:blipFill>
            <p:spPr bwMode="auto">
              <a:xfrm>
                <a:off x="-381000" y="11852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aphicFrame>
        <p:nvGraphicFramePr>
          <p:cNvPr id="63" name="Object 62"/>
          <p:cNvGraphicFramePr>
            <a:graphicFrameLocks noChangeAspect="1"/>
          </p:cNvGraphicFramePr>
          <p:nvPr>
            <p:extLst>
              <p:ext uri="{D42A27DB-BD31-4B8C-83A1-F6EECF244321}">
                <p14:modId xmlns:p14="http://schemas.microsoft.com/office/powerpoint/2010/main" val="3019874535"/>
              </p:ext>
            </p:extLst>
          </p:nvPr>
        </p:nvGraphicFramePr>
        <p:xfrm>
          <a:off x="3927475" y="4189412"/>
          <a:ext cx="258763" cy="488950"/>
        </p:xfrm>
        <a:graphic>
          <a:graphicData uri="http://schemas.openxmlformats.org/presentationml/2006/ole">
            <mc:AlternateContent xmlns:mc="http://schemas.openxmlformats.org/markup-compatibility/2006">
              <mc:Choice xmlns:v="urn:schemas-microsoft-com:vml" Requires="v">
                <p:oleObj spid="_x0000_s430379" name="数式" r:id="rId10" imgW="114120" imgH="215640" progId="Equation.3">
                  <p:embed/>
                </p:oleObj>
              </mc:Choice>
              <mc:Fallback>
                <p:oleObj name="数式" r:id="rId10" imgW="114120" imgH="215640" progId="Equation.3">
                  <p:embed/>
                  <p:pic>
                    <p:nvPicPr>
                      <p:cNvPr id="0" name=""/>
                      <p:cNvPicPr>
                        <a:picLocks noChangeAspect="1" noChangeArrowheads="1"/>
                      </p:cNvPicPr>
                      <p:nvPr/>
                    </p:nvPicPr>
                    <p:blipFill>
                      <a:blip r:embed="rId11"/>
                      <a:srcRect/>
                      <a:stretch>
                        <a:fillRect/>
                      </a:stretch>
                    </p:blipFill>
                    <p:spPr bwMode="auto">
                      <a:xfrm>
                        <a:off x="3927475" y="4189412"/>
                        <a:ext cx="258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4188271837"/>
              </p:ext>
            </p:extLst>
          </p:nvPr>
        </p:nvGraphicFramePr>
        <p:xfrm>
          <a:off x="161260" y="2645894"/>
          <a:ext cx="5618163" cy="976312"/>
        </p:xfrm>
        <a:graphic>
          <a:graphicData uri="http://schemas.openxmlformats.org/presentationml/2006/ole">
            <mc:AlternateContent xmlns:mc="http://schemas.openxmlformats.org/markup-compatibility/2006">
              <mc:Choice xmlns:v="urn:schemas-microsoft-com:vml" Requires="v">
                <p:oleObj spid="_x0000_s430380" name="数式" r:id="rId12" imgW="2489040" imgH="431640" progId="Equation.3">
                  <p:embed/>
                </p:oleObj>
              </mc:Choice>
              <mc:Fallback>
                <p:oleObj name="数式" r:id="rId12" imgW="2489040" imgH="431640" progId="Equation.3">
                  <p:embed/>
                  <p:pic>
                    <p:nvPicPr>
                      <p:cNvPr id="0" name=""/>
                      <p:cNvPicPr>
                        <a:picLocks noChangeAspect="1" noChangeArrowheads="1"/>
                      </p:cNvPicPr>
                      <p:nvPr/>
                    </p:nvPicPr>
                    <p:blipFill>
                      <a:blip r:embed="rId13"/>
                      <a:srcRect/>
                      <a:stretch>
                        <a:fillRect/>
                      </a:stretch>
                    </p:blipFill>
                    <p:spPr bwMode="auto">
                      <a:xfrm>
                        <a:off x="161260" y="2645894"/>
                        <a:ext cx="56181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585129896"/>
              </p:ext>
            </p:extLst>
          </p:nvPr>
        </p:nvGraphicFramePr>
        <p:xfrm>
          <a:off x="565147" y="3610804"/>
          <a:ext cx="3725863" cy="917575"/>
        </p:xfrm>
        <a:graphic>
          <a:graphicData uri="http://schemas.openxmlformats.org/presentationml/2006/ole">
            <mc:AlternateContent xmlns:mc="http://schemas.openxmlformats.org/markup-compatibility/2006">
              <mc:Choice xmlns:v="urn:schemas-microsoft-com:vml" Requires="v">
                <p:oleObj spid="_x0000_s430381" name="数式" r:id="rId14" imgW="1650960" imgH="406080" progId="Equation.3">
                  <p:embed/>
                </p:oleObj>
              </mc:Choice>
              <mc:Fallback>
                <p:oleObj name="数式" r:id="rId14" imgW="1650960" imgH="406080" progId="Equation.3">
                  <p:embed/>
                  <p:pic>
                    <p:nvPicPr>
                      <p:cNvPr id="0" name=""/>
                      <p:cNvPicPr>
                        <a:picLocks noChangeAspect="1" noChangeArrowheads="1"/>
                      </p:cNvPicPr>
                      <p:nvPr/>
                    </p:nvPicPr>
                    <p:blipFill>
                      <a:blip r:embed="rId15"/>
                      <a:srcRect/>
                      <a:stretch>
                        <a:fillRect/>
                      </a:stretch>
                    </p:blipFill>
                    <p:spPr bwMode="auto">
                      <a:xfrm>
                        <a:off x="565147" y="3610804"/>
                        <a:ext cx="37258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648428694"/>
              </p:ext>
            </p:extLst>
          </p:nvPr>
        </p:nvGraphicFramePr>
        <p:xfrm>
          <a:off x="558369" y="4069854"/>
          <a:ext cx="7194550" cy="2408238"/>
        </p:xfrm>
        <a:graphic>
          <a:graphicData uri="http://schemas.openxmlformats.org/presentationml/2006/ole">
            <mc:AlternateContent xmlns:mc="http://schemas.openxmlformats.org/markup-compatibility/2006">
              <mc:Choice xmlns:v="urn:schemas-microsoft-com:vml" Requires="v">
                <p:oleObj spid="_x0000_s430382" name="数式" r:id="rId16" imgW="3187440" imgH="1066680" progId="Equation.3">
                  <p:embed/>
                </p:oleObj>
              </mc:Choice>
              <mc:Fallback>
                <p:oleObj name="数式" r:id="rId16" imgW="3187440" imgH="1066680" progId="Equation.3">
                  <p:embed/>
                  <p:pic>
                    <p:nvPicPr>
                      <p:cNvPr id="0" name=""/>
                      <p:cNvPicPr>
                        <a:picLocks noChangeAspect="1" noChangeArrowheads="1"/>
                      </p:cNvPicPr>
                      <p:nvPr/>
                    </p:nvPicPr>
                    <p:blipFill>
                      <a:blip r:embed="rId17"/>
                      <a:srcRect/>
                      <a:stretch>
                        <a:fillRect/>
                      </a:stretch>
                    </p:blipFill>
                    <p:spPr bwMode="auto">
                      <a:xfrm>
                        <a:off x="558369" y="4069854"/>
                        <a:ext cx="71945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663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51277043"/>
              </p:ext>
            </p:extLst>
          </p:nvPr>
        </p:nvGraphicFramePr>
        <p:xfrm>
          <a:off x="685800" y="258763"/>
          <a:ext cx="6248400" cy="2924175"/>
        </p:xfrm>
        <a:graphic>
          <a:graphicData uri="http://schemas.openxmlformats.org/presentationml/2006/ole">
            <mc:AlternateContent xmlns:mc="http://schemas.openxmlformats.org/markup-compatibility/2006">
              <mc:Choice xmlns:v="urn:schemas-microsoft-com:vml" Requires="v">
                <p:oleObj spid="_x0000_s431188" name="数式" r:id="rId3" imgW="2768400" imgH="1295280" progId="Equation.3">
                  <p:embed/>
                </p:oleObj>
              </mc:Choice>
              <mc:Fallback>
                <p:oleObj name="数式" r:id="rId3" imgW="2768400" imgH="1295280" progId="Equation.3">
                  <p:embed/>
                  <p:pic>
                    <p:nvPicPr>
                      <p:cNvPr id="0" name=""/>
                      <p:cNvPicPr>
                        <a:picLocks noChangeAspect="1" noChangeArrowheads="1"/>
                      </p:cNvPicPr>
                      <p:nvPr/>
                    </p:nvPicPr>
                    <p:blipFill>
                      <a:blip r:embed="rId4"/>
                      <a:srcRect/>
                      <a:stretch>
                        <a:fillRect/>
                      </a:stretch>
                    </p:blipFill>
                    <p:spPr bwMode="auto">
                      <a:xfrm>
                        <a:off x="685800" y="258763"/>
                        <a:ext cx="6248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Up Arrow 5"/>
          <p:cNvSpPr/>
          <p:nvPr/>
        </p:nvSpPr>
        <p:spPr>
          <a:xfrm rot="20104234">
            <a:off x="4013530" y="2713658"/>
            <a:ext cx="4572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0" y="3254527"/>
            <a:ext cx="3886200" cy="830997"/>
          </a:xfrm>
          <a:prstGeom prst="rect">
            <a:avLst/>
          </a:prstGeom>
          <a:noFill/>
        </p:spPr>
        <p:txBody>
          <a:bodyPr wrap="square" rtlCol="0">
            <a:spAutoFit/>
          </a:bodyPr>
          <a:lstStyle/>
          <a:p>
            <a:r>
              <a:rPr lang="en-US" sz="2400" dirty="0" smtClean="0">
                <a:latin typeface="+mj-lt"/>
              </a:rPr>
              <a:t>system parameter with units of (velocity)</a:t>
            </a:r>
            <a:r>
              <a:rPr lang="en-US" sz="2400" baseline="30000" dirty="0" smtClean="0">
                <a:latin typeface="+mj-lt"/>
              </a:rPr>
              <a:t>2</a:t>
            </a:r>
            <a:r>
              <a:rPr lang="en-US" sz="2400" dirty="0" smtClean="0">
                <a:latin typeface="+mj-lt"/>
              </a:rPr>
              <a:t>=</a:t>
            </a:r>
            <a:r>
              <a:rPr lang="en-US" sz="2400" i="1" dirty="0" smtClean="0">
                <a:latin typeface="+mj-lt"/>
              </a:rPr>
              <a:t>c</a:t>
            </a:r>
            <a:r>
              <a:rPr lang="en-US" sz="2400" i="1" baseline="30000" dirty="0" smtClean="0">
                <a:latin typeface="+mj-lt"/>
              </a:rPr>
              <a:t>2</a:t>
            </a:r>
            <a:endParaRPr lang="en-US" sz="2400" dirty="0" smtClean="0">
              <a:latin typeface="+mj-l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574546596"/>
              </p:ext>
            </p:extLst>
          </p:nvPr>
        </p:nvGraphicFramePr>
        <p:xfrm>
          <a:off x="685800" y="4335558"/>
          <a:ext cx="6118225" cy="2039938"/>
        </p:xfrm>
        <a:graphic>
          <a:graphicData uri="http://schemas.openxmlformats.org/presentationml/2006/ole">
            <mc:AlternateContent xmlns:mc="http://schemas.openxmlformats.org/markup-compatibility/2006">
              <mc:Choice xmlns:v="urn:schemas-microsoft-com:vml" Requires="v">
                <p:oleObj spid="_x0000_s431189" name="Equation" r:id="rId5" imgW="3809880" imgH="1269720" progId="Equation.DSMT4">
                  <p:embed/>
                </p:oleObj>
              </mc:Choice>
              <mc:Fallback>
                <p:oleObj name="Equation" r:id="rId5" imgW="3809880" imgH="1269720" progId="Equation.DSMT4">
                  <p:embed/>
                  <p:pic>
                    <p:nvPicPr>
                      <p:cNvPr id="0" name=""/>
                      <p:cNvPicPr>
                        <a:picLocks noChangeAspect="1" noChangeArrowheads="1"/>
                      </p:cNvPicPr>
                      <p:nvPr/>
                    </p:nvPicPr>
                    <p:blipFill>
                      <a:blip r:embed="rId6"/>
                      <a:srcRect/>
                      <a:stretch>
                        <a:fillRect/>
                      </a:stretch>
                    </p:blipFill>
                    <p:spPr bwMode="auto">
                      <a:xfrm>
                        <a:off x="685800" y="4335558"/>
                        <a:ext cx="6118225" cy="20399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5427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71500" y="1447800"/>
            <a:ext cx="8001000" cy="2677656"/>
          </a:xfrm>
          <a:prstGeom prst="rect">
            <a:avLst/>
          </a:prstGeom>
          <a:noFill/>
        </p:spPr>
        <p:txBody>
          <a:bodyPr wrap="square" rtlCol="0">
            <a:spAutoFit/>
          </a:bodyPr>
          <a:lstStyle/>
          <a:p>
            <a:r>
              <a:rPr lang="en-US" sz="2400" dirty="0" smtClean="0">
                <a:latin typeface="+mj-lt"/>
              </a:rPr>
              <a:t>Solution methods for wave equations and generalizations</a:t>
            </a:r>
          </a:p>
          <a:p>
            <a:pPr marL="914400" lvl="1" indent="-457200">
              <a:buFont typeface="+mj-lt"/>
              <a:buAutoNum type="arabicPeriod"/>
            </a:pPr>
            <a:r>
              <a:rPr lang="en-US" sz="2400" dirty="0" err="1" smtClean="0">
                <a:latin typeface="+mj-lt"/>
              </a:rPr>
              <a:t>D’Alembert’s</a:t>
            </a:r>
            <a:r>
              <a:rPr lang="en-US" sz="2400" dirty="0" smtClean="0">
                <a:latin typeface="+mj-lt"/>
              </a:rPr>
              <a:t> method</a:t>
            </a:r>
          </a:p>
          <a:p>
            <a:pPr marL="914400" lvl="1" indent="-457200">
              <a:buFont typeface="+mj-lt"/>
              <a:buAutoNum type="arabicPeriod"/>
            </a:pPr>
            <a:r>
              <a:rPr lang="en-US" sz="2400" dirty="0" smtClean="0">
                <a:latin typeface="+mj-lt"/>
              </a:rPr>
              <a:t>Fourier transforms</a:t>
            </a:r>
          </a:p>
          <a:p>
            <a:pPr marL="914400" lvl="1" indent="-457200">
              <a:buFont typeface="+mj-lt"/>
              <a:buAutoNum type="arabicPeriod"/>
            </a:pPr>
            <a:r>
              <a:rPr lang="en-US" sz="2400" dirty="0" smtClean="0">
                <a:latin typeface="+mj-lt"/>
              </a:rPr>
              <a:t>Laplace transforms; contour integration</a:t>
            </a:r>
          </a:p>
          <a:p>
            <a:pPr marL="914400" lvl="1" indent="-457200">
              <a:buFont typeface="+mj-lt"/>
              <a:buAutoNum type="arabicPeriod"/>
            </a:pPr>
            <a:r>
              <a:rPr lang="en-US" sz="2400" dirty="0" err="1" smtClean="0">
                <a:latin typeface="+mj-lt"/>
              </a:rPr>
              <a:t>Eigenfunction</a:t>
            </a:r>
            <a:r>
              <a:rPr lang="en-US" sz="2400" dirty="0" smtClean="0">
                <a:latin typeface="+mj-lt"/>
              </a:rPr>
              <a:t> expansions</a:t>
            </a:r>
          </a:p>
          <a:p>
            <a:pPr marL="914400" lvl="1" indent="-457200">
              <a:buFont typeface="+mj-lt"/>
              <a:buAutoNum type="arabicPeriod"/>
            </a:pPr>
            <a:r>
              <a:rPr lang="en-US" sz="2400" dirty="0" smtClean="0">
                <a:latin typeface="+mj-lt"/>
              </a:rPr>
              <a:t>Green’s functions</a:t>
            </a:r>
          </a:p>
          <a:p>
            <a:pPr marL="914400" lvl="1" indent="-457200">
              <a:buFont typeface="+mj-lt"/>
              <a:buAutoNum type="arabicPeriod"/>
            </a:pPr>
            <a:r>
              <a:rPr lang="en-US" sz="2400" dirty="0" err="1" smtClean="0">
                <a:latin typeface="+mj-lt"/>
              </a:rPr>
              <a:t>Variational</a:t>
            </a:r>
            <a:r>
              <a:rPr lang="en-US" sz="2400" dirty="0" smtClean="0">
                <a:latin typeface="+mj-lt"/>
              </a:rPr>
              <a:t> methods</a:t>
            </a:r>
          </a:p>
        </p:txBody>
      </p:sp>
    </p:spTree>
    <p:extLst>
      <p:ext uri="{BB962C8B-B14F-4D97-AF65-F5344CB8AC3E}">
        <p14:creationId xmlns:p14="http://schemas.microsoft.com/office/powerpoint/2010/main" val="52871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Cloud 4"/>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urved Right Arrow 7"/>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1371600"/>
            <a:ext cx="381000" cy="457200"/>
          </a:xfrm>
          <a:prstGeom prst="rect">
            <a:avLst/>
          </a:prstGeom>
          <a:noFill/>
        </p:spPr>
        <p:txBody>
          <a:bodyPr wrap="square" rtlCol="0">
            <a:spAutoFit/>
          </a:bodyPr>
          <a:lstStyle/>
          <a:p>
            <a:r>
              <a:rPr lang="en-US" sz="2400" b="1" dirty="0" smtClean="0">
                <a:latin typeface="+mj-lt"/>
              </a:rPr>
              <a:t>r</a:t>
            </a:r>
          </a:p>
        </p:txBody>
      </p:sp>
      <p:sp>
        <p:nvSpPr>
          <p:cNvPr id="11" name="TextBox 10"/>
          <p:cNvSpPr txBox="1"/>
          <p:nvPr/>
        </p:nvSpPr>
        <p:spPr>
          <a:xfrm>
            <a:off x="6324600" y="228600"/>
            <a:ext cx="381000" cy="457200"/>
          </a:xfrm>
          <a:prstGeom prst="rect">
            <a:avLst/>
          </a:prstGeom>
          <a:noFill/>
        </p:spPr>
        <p:txBody>
          <a:bodyPr wrap="square" rtlCol="0">
            <a:spAutoFit/>
          </a:bodyPr>
          <a:lstStyle/>
          <a:p>
            <a:r>
              <a:rPr lang="en-US" sz="2400" b="1" dirty="0" smtClean="0">
                <a:latin typeface="Symbol" pitchFamily="18" charset="2"/>
              </a:rPr>
              <a:t>w</a:t>
            </a:r>
          </a:p>
        </p:txBody>
      </p:sp>
      <p:graphicFrame>
        <p:nvGraphicFramePr>
          <p:cNvPr id="12" name="Object 11"/>
          <p:cNvGraphicFramePr>
            <a:graphicFrameLocks noChangeAspect="1"/>
          </p:cNvGraphicFramePr>
          <p:nvPr>
            <p:extLst>
              <p:ext uri="{D42A27DB-BD31-4B8C-83A1-F6EECF244321}">
                <p14:modId xmlns:p14="http://schemas.microsoft.com/office/powerpoint/2010/main" val="1951073119"/>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spid="_x0000_s432200" name="Equation" r:id="rId3" imgW="4851360" imgH="2730240" progId="Equation.DSMT4">
                  <p:embed/>
                </p:oleObj>
              </mc:Choice>
              <mc:Fallback>
                <p:oleObj name="Equation" r:id="rId3" imgW="4851360" imgH="2730240" progId="Equation.DSMT4">
                  <p:embed/>
                  <p:pic>
                    <p:nvPicPr>
                      <p:cNvPr id="0" name=""/>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a:extLst/>
                    </p:spPr>
                  </p:pic>
                </p:oleObj>
              </mc:Fallback>
            </mc:AlternateContent>
          </a:graphicData>
        </a:graphic>
      </p:graphicFrame>
      <p:sp>
        <p:nvSpPr>
          <p:cNvPr id="13" name="TextBox 12"/>
          <p:cNvSpPr txBox="1"/>
          <p:nvPr/>
        </p:nvSpPr>
        <p:spPr>
          <a:xfrm>
            <a:off x="152400" y="228600"/>
            <a:ext cx="4648200" cy="830997"/>
          </a:xfrm>
          <a:prstGeom prst="rect">
            <a:avLst/>
          </a:prstGeom>
          <a:noFill/>
        </p:spPr>
        <p:txBody>
          <a:bodyPr wrap="square" rtlCol="0">
            <a:spAutoFit/>
          </a:bodyPr>
          <a:lstStyle/>
          <a:p>
            <a:r>
              <a:rPr lang="en-US" sz="2400" dirty="0" smtClean="0">
                <a:latin typeface="+mj-lt"/>
              </a:rPr>
              <a:t>Physics of rigid bodies rotating</a:t>
            </a:r>
          </a:p>
          <a:p>
            <a:r>
              <a:rPr lang="en-US" sz="2400" dirty="0">
                <a:latin typeface="+mj-lt"/>
              </a:rPr>
              <a:t> </a:t>
            </a:r>
            <a:r>
              <a:rPr lang="en-US" sz="2400" dirty="0" smtClean="0">
                <a:latin typeface="+mj-lt"/>
              </a:rPr>
              <a:t> about a fixed origin</a:t>
            </a:r>
          </a:p>
        </p:txBody>
      </p:sp>
      <p:sp>
        <p:nvSpPr>
          <p:cNvPr id="14" name="Oval 13"/>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24200" y="758456"/>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853471258"/>
              </p:ext>
            </p:extLst>
          </p:nvPr>
        </p:nvGraphicFramePr>
        <p:xfrm>
          <a:off x="394874" y="5638800"/>
          <a:ext cx="2195926" cy="533400"/>
        </p:xfrm>
        <a:graphic>
          <a:graphicData uri="http://schemas.openxmlformats.org/presentationml/2006/ole">
            <mc:AlternateContent xmlns:mc="http://schemas.openxmlformats.org/markup-compatibility/2006">
              <mc:Choice xmlns:v="urn:schemas-microsoft-com:vml" Requires="v">
                <p:oleObj spid="_x0000_s432201" name="Equation" r:id="rId5" imgW="1117440" imgH="279360" progId="Equation.DSMT4">
                  <p:embed/>
                </p:oleObj>
              </mc:Choice>
              <mc:Fallback>
                <p:oleObj name="Equation" r:id="rId5" imgW="1117440" imgH="279360" progId="Equation.DSMT4">
                  <p:embed/>
                  <p:pic>
                    <p:nvPicPr>
                      <p:cNvPr id="0" name=""/>
                      <p:cNvPicPr>
                        <a:picLocks noChangeAspect="1" noChangeArrowheads="1"/>
                      </p:cNvPicPr>
                      <p:nvPr/>
                    </p:nvPicPr>
                    <p:blipFill>
                      <a:blip r:embed="rId6"/>
                      <a:srcRect/>
                      <a:stretch>
                        <a:fillRect/>
                      </a:stretch>
                    </p:blipFill>
                    <p:spPr bwMode="auto">
                      <a:xfrm>
                        <a:off x="394874" y="5638800"/>
                        <a:ext cx="2195926" cy="533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6730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0940055"/>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spid="_x0000_s433222" name="Equation" r:id="rId3" imgW="4914720" imgH="1409400" progId="Equation.DSMT4">
                  <p:embed/>
                </p:oleObj>
              </mc:Choice>
              <mc:Fallback>
                <p:oleObj name="Equation" r:id="rId3" imgW="4914720" imgH="1409400" progId="Equation.DSMT4">
                  <p:embed/>
                  <p:pic>
                    <p:nvPicPr>
                      <p:cNvPr id="0" name=""/>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a:extLst/>
                    </p:spPr>
                  </p:pic>
                </p:oleObj>
              </mc:Fallback>
            </mc:AlternateContent>
          </a:graphicData>
        </a:graphic>
      </p:graphicFrame>
      <p:sp>
        <p:nvSpPr>
          <p:cNvPr id="6" name="TextBox 5"/>
          <p:cNvSpPr txBox="1"/>
          <p:nvPr/>
        </p:nvSpPr>
        <p:spPr>
          <a:xfrm>
            <a:off x="228600" y="76200"/>
            <a:ext cx="5715000" cy="461665"/>
          </a:xfrm>
          <a:prstGeom prst="rect">
            <a:avLst/>
          </a:prstGeom>
          <a:noFill/>
        </p:spPr>
        <p:txBody>
          <a:bodyPr wrap="square" rtlCol="0">
            <a:spAutoFit/>
          </a:bodyPr>
          <a:lstStyle/>
          <a:p>
            <a:r>
              <a:rPr lang="en-US" sz="2400" dirty="0" smtClean="0">
                <a:latin typeface="+mj-lt"/>
              </a:rPr>
              <a:t>Moment of inertia tensor</a:t>
            </a:r>
          </a:p>
        </p:txBody>
      </p:sp>
      <p:graphicFrame>
        <p:nvGraphicFramePr>
          <p:cNvPr id="7" name="Object 6"/>
          <p:cNvGraphicFramePr>
            <a:graphicFrameLocks noChangeAspect="1"/>
          </p:cNvGraphicFramePr>
          <p:nvPr>
            <p:extLst>
              <p:ext uri="{D42A27DB-BD31-4B8C-83A1-F6EECF244321}">
                <p14:modId xmlns:p14="http://schemas.microsoft.com/office/powerpoint/2010/main" val="4049986127"/>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spid="_x0000_s433223" name="Equation" r:id="rId5" imgW="5079960" imgH="2019240" progId="Equation.DSMT4">
                  <p:embed/>
                </p:oleObj>
              </mc:Choice>
              <mc:Fallback>
                <p:oleObj name="Equation" r:id="rId5" imgW="5079960" imgH="2019240" progId="Equation.DSMT4">
                  <p:embed/>
                  <p:pic>
                    <p:nvPicPr>
                      <p:cNvPr id="0" name=""/>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6903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6006033"/>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434343"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304800" y="1447800"/>
            <a:ext cx="3513668" cy="3863340"/>
            <a:chOff x="304800" y="1447800"/>
            <a:chExt cx="3513668" cy="3863340"/>
          </a:xfrm>
        </p:grpSpPr>
        <p:pic>
          <p:nvPicPr>
            <p:cNvPr id="7"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smtClean="0">
                  <a:solidFill>
                    <a:srgbClr val="00B0F0"/>
                  </a:solidFill>
                  <a:latin typeface="+mj-lt"/>
                </a:rPr>
                <a:t>y</a:t>
              </a:r>
            </a:p>
          </p:txBody>
        </p:sp>
        <p:cxnSp>
          <p:nvCxnSpPr>
            <p:cNvPr id="9" name="Straight Arrow Connector 8"/>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352800"/>
              <a:ext cx="361950" cy="457200"/>
            </a:xfrm>
            <a:prstGeom prst="rect">
              <a:avLst/>
            </a:prstGeom>
            <a:solidFill>
              <a:schemeClr val="bg1"/>
            </a:solidFill>
          </p:spPr>
          <p:txBody>
            <a:bodyPr wrap="square" rtlCol="0">
              <a:spAutoFit/>
            </a:bodyPr>
            <a:lstStyle/>
            <a:p>
              <a:r>
                <a:rPr lang="en-US" sz="2400" b="1" dirty="0" smtClean="0">
                  <a:solidFill>
                    <a:srgbClr val="00B0F0"/>
                  </a:solidFill>
                  <a:latin typeface="+mj-lt"/>
                </a:rPr>
                <a:t>x</a:t>
              </a:r>
            </a:p>
          </p:txBody>
        </p:sp>
        <p:sp>
          <p:nvSpPr>
            <p:cNvPr id="11" name="TextBox 10"/>
            <p:cNvSpPr txBox="1"/>
            <p:nvPr/>
          </p:nvSpPr>
          <p:spPr>
            <a:xfrm>
              <a:off x="2971801" y="3657600"/>
              <a:ext cx="846667" cy="457200"/>
            </a:xfrm>
            <a:prstGeom prst="rect">
              <a:avLst/>
            </a:prstGeom>
            <a:solidFill>
              <a:schemeClr val="bg1"/>
            </a:solidFill>
          </p:spPr>
          <p:txBody>
            <a:bodyPr wrap="square" rtlCol="0">
              <a:spAutoFit/>
            </a:bodyPr>
            <a:lstStyle/>
            <a:p>
              <a:r>
                <a:rPr lang="en-US" sz="2400" b="1" dirty="0" smtClean="0">
                  <a:solidFill>
                    <a:srgbClr val="FF0000"/>
                  </a:solidFill>
                  <a:latin typeface="+mj-lt"/>
                </a:rPr>
                <a:t>y</a:t>
              </a:r>
            </a:p>
          </p:txBody>
        </p:sp>
        <p:cxnSp>
          <p:nvCxnSpPr>
            <p:cNvPr id="12" name="Straight Arrow Connector 11"/>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9650" y="4648200"/>
              <a:ext cx="361950" cy="457200"/>
            </a:xfrm>
            <a:prstGeom prst="rect">
              <a:avLst/>
            </a:prstGeom>
            <a:solidFill>
              <a:schemeClr val="bg1"/>
            </a:solidFill>
          </p:spPr>
          <p:txBody>
            <a:bodyPr wrap="square" rtlCol="0">
              <a:spAutoFit/>
            </a:bodyPr>
            <a:lstStyle/>
            <a:p>
              <a:r>
                <a:rPr lang="en-US" sz="2400" b="1" dirty="0" smtClean="0">
                  <a:solidFill>
                    <a:srgbClr val="FF0000"/>
                  </a:solidFill>
                  <a:latin typeface="+mj-lt"/>
                </a:rPr>
                <a:t>x</a:t>
              </a:r>
            </a:p>
          </p:txBody>
        </p:sp>
        <p:cxnSp>
          <p:nvCxnSpPr>
            <p:cNvPr id="14" name="Straight Arrow Connector 13"/>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1348304566"/>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434344"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893987098"/>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434345"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07743688"/>
              </p:ext>
            </p:extLst>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spid="_x0000_s434346"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72286618"/>
              </p:ext>
            </p:extLst>
          </p:nvPr>
        </p:nvGraphicFramePr>
        <p:xfrm>
          <a:off x="4395788" y="2057400"/>
          <a:ext cx="4010025" cy="1409700"/>
        </p:xfrm>
        <a:graphic>
          <a:graphicData uri="http://schemas.openxmlformats.org/presentationml/2006/ole">
            <mc:AlternateContent xmlns:mc="http://schemas.openxmlformats.org/markup-compatibility/2006">
              <mc:Choice xmlns:v="urn:schemas-microsoft-com:vml" Requires="v">
                <p:oleObj spid="_x0000_s434347" name="数式" r:id="rId12" imgW="1993680" imgH="723600" progId="Equation.3">
                  <p:embed/>
                </p:oleObj>
              </mc:Choice>
              <mc:Fallback>
                <p:oleObj name="数式" r:id="rId12" imgW="1993680" imgH="723600" progId="Equation.3">
                  <p:embed/>
                  <p:pic>
                    <p:nvPicPr>
                      <p:cNvPr id="0" name=""/>
                      <p:cNvPicPr>
                        <a:picLocks noChangeAspect="1" noChangeArrowheads="1"/>
                      </p:cNvPicPr>
                      <p:nvPr/>
                    </p:nvPicPr>
                    <p:blipFill>
                      <a:blip r:embed="rId13"/>
                      <a:srcRect/>
                      <a:stretch>
                        <a:fillRect/>
                      </a:stretch>
                    </p:blipFill>
                    <p:spPr bwMode="auto">
                      <a:xfrm>
                        <a:off x="4395788" y="2057400"/>
                        <a:ext cx="40100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152400" y="23720"/>
            <a:ext cx="8839200" cy="830997"/>
          </a:xfrm>
          <a:prstGeom prst="rect">
            <a:avLst/>
          </a:prstGeom>
          <a:noFill/>
        </p:spPr>
        <p:txBody>
          <a:bodyPr wrap="square" rtlCol="0">
            <a:spAutoFit/>
          </a:bodyPr>
          <a:lstStyle/>
          <a:p>
            <a:r>
              <a:rPr lang="en-US" sz="2400" dirty="0" smtClean="0">
                <a:latin typeface="+mj-lt"/>
              </a:rPr>
              <a:t>Euler angles for describing angular velocity </a:t>
            </a:r>
            <a:r>
              <a:rPr lang="en-US" sz="2400" dirty="0" smtClean="0">
                <a:latin typeface="Symbol" panose="05050102010706020507" pitchFamily="18" charset="2"/>
              </a:rPr>
              <a:t>w</a:t>
            </a:r>
            <a:r>
              <a:rPr lang="en-US" sz="2400" dirty="0" smtClean="0">
                <a:latin typeface="+mj-lt"/>
              </a:rPr>
              <a:t> in terms of body fixed contributions -- </a:t>
            </a:r>
          </a:p>
        </p:txBody>
      </p:sp>
    </p:spTree>
    <p:extLst>
      <p:ext uri="{BB962C8B-B14F-4D97-AF65-F5344CB8AC3E}">
        <p14:creationId xmlns:p14="http://schemas.microsoft.com/office/powerpoint/2010/main" val="304614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04800" y="317500"/>
            <a:ext cx="8077200" cy="461665"/>
          </a:xfrm>
          <a:prstGeom prst="rect">
            <a:avLst/>
          </a:prstGeom>
          <a:noFill/>
        </p:spPr>
        <p:txBody>
          <a:bodyPr wrap="square" rtlCol="0">
            <a:spAutoFit/>
          </a:bodyPr>
          <a:lstStyle/>
          <a:p>
            <a:r>
              <a:rPr lang="en-US" sz="2400" dirty="0" smtClean="0">
                <a:latin typeface="+mj-lt"/>
              </a:rPr>
              <a:t>Equations describing fluid physics</a:t>
            </a:r>
          </a:p>
        </p:txBody>
      </p:sp>
      <p:graphicFrame>
        <p:nvGraphicFramePr>
          <p:cNvPr id="6" name="Object 5"/>
          <p:cNvGraphicFramePr>
            <a:graphicFrameLocks noChangeAspect="1"/>
          </p:cNvGraphicFramePr>
          <p:nvPr>
            <p:extLst>
              <p:ext uri="{D42A27DB-BD31-4B8C-83A1-F6EECF244321}">
                <p14:modId xmlns:p14="http://schemas.microsoft.com/office/powerpoint/2010/main" val="2218916009"/>
              </p:ext>
            </p:extLst>
          </p:nvPr>
        </p:nvGraphicFramePr>
        <p:xfrm>
          <a:off x="990600" y="990600"/>
          <a:ext cx="6899275" cy="2690764"/>
        </p:xfrm>
        <a:graphic>
          <a:graphicData uri="http://schemas.openxmlformats.org/presentationml/2006/ole">
            <mc:AlternateContent xmlns:mc="http://schemas.openxmlformats.org/markup-compatibility/2006">
              <mc:Choice xmlns:v="urn:schemas-microsoft-com:vml" Requires="v">
                <p:oleObj spid="_x0000_s435233" name="Equation" r:id="rId3" imgW="3848040" imgH="1562040" progId="Equation.DSMT4">
                  <p:embed/>
                </p:oleObj>
              </mc:Choice>
              <mc:Fallback>
                <p:oleObj name="Equation" r:id="rId3" imgW="3848040" imgH="1562040" progId="Equation.DSMT4">
                  <p:embed/>
                  <p:pic>
                    <p:nvPicPr>
                      <p:cNvPr id="0" name=""/>
                      <p:cNvPicPr>
                        <a:picLocks noChangeAspect="1" noChangeArrowheads="1"/>
                      </p:cNvPicPr>
                      <p:nvPr/>
                    </p:nvPicPr>
                    <p:blipFill>
                      <a:blip r:embed="rId4"/>
                      <a:srcRect/>
                      <a:stretch>
                        <a:fillRect/>
                      </a:stretch>
                    </p:blipFill>
                    <p:spPr bwMode="auto">
                      <a:xfrm>
                        <a:off x="990600" y="990600"/>
                        <a:ext cx="6899275" cy="269076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8427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438401" y="102136"/>
            <a:ext cx="8534400" cy="830997"/>
          </a:xfrm>
          <a:prstGeom prst="rect">
            <a:avLst/>
          </a:prstGeom>
          <a:noFill/>
        </p:spPr>
        <p:txBody>
          <a:bodyPr wrap="square" rtlCol="0">
            <a:spAutoFit/>
          </a:bodyPr>
          <a:lstStyle/>
          <a:p>
            <a:r>
              <a:rPr lang="en-US" sz="2400" dirty="0" smtClean="0">
                <a:latin typeface="+mj-lt"/>
              </a:rPr>
              <a:t>Solution of equations in the linear approximation – (linear sound waves)</a:t>
            </a:r>
          </a:p>
        </p:txBody>
      </p:sp>
      <p:graphicFrame>
        <p:nvGraphicFramePr>
          <p:cNvPr id="6" name="Object 5"/>
          <p:cNvGraphicFramePr>
            <a:graphicFrameLocks noChangeAspect="1"/>
          </p:cNvGraphicFramePr>
          <p:nvPr>
            <p:extLst>
              <p:ext uri="{D42A27DB-BD31-4B8C-83A1-F6EECF244321}">
                <p14:modId xmlns:p14="http://schemas.microsoft.com/office/powerpoint/2010/main" val="402218652"/>
              </p:ext>
            </p:extLst>
          </p:nvPr>
        </p:nvGraphicFramePr>
        <p:xfrm>
          <a:off x="838200" y="847357"/>
          <a:ext cx="6594475" cy="808037"/>
        </p:xfrm>
        <a:graphic>
          <a:graphicData uri="http://schemas.openxmlformats.org/presentationml/2006/ole">
            <mc:AlternateContent xmlns:mc="http://schemas.openxmlformats.org/markup-compatibility/2006">
              <mc:Choice xmlns:v="urn:schemas-microsoft-com:vml" Requires="v">
                <p:oleObj spid="_x0000_s436313" name="Equation" r:id="rId3" imgW="4965480" imgH="609480" progId="Equation.DSMT4">
                  <p:embed/>
                </p:oleObj>
              </mc:Choice>
              <mc:Fallback>
                <p:oleObj name="Equation" r:id="rId3" imgW="4965480" imgH="609480" progId="Equation.DSMT4">
                  <p:embed/>
                  <p:pic>
                    <p:nvPicPr>
                      <p:cNvPr id="0" name=""/>
                      <p:cNvPicPr/>
                      <p:nvPr/>
                    </p:nvPicPr>
                    <p:blipFill>
                      <a:blip r:embed="rId4"/>
                      <a:stretch>
                        <a:fillRect/>
                      </a:stretch>
                    </p:blipFill>
                    <p:spPr>
                      <a:xfrm>
                        <a:off x="838200" y="847357"/>
                        <a:ext cx="6594475" cy="8080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17044062"/>
              </p:ext>
            </p:extLst>
          </p:nvPr>
        </p:nvGraphicFramePr>
        <p:xfrm>
          <a:off x="838200" y="1655394"/>
          <a:ext cx="7019926" cy="1392237"/>
        </p:xfrm>
        <a:graphic>
          <a:graphicData uri="http://schemas.openxmlformats.org/presentationml/2006/ole">
            <mc:AlternateContent xmlns:mc="http://schemas.openxmlformats.org/markup-compatibility/2006">
              <mc:Choice xmlns:v="urn:schemas-microsoft-com:vml" Requires="v">
                <p:oleObj spid="_x0000_s436314" name="Equation" r:id="rId5" imgW="4863960" imgH="965160" progId="Equation.DSMT4">
                  <p:embed/>
                </p:oleObj>
              </mc:Choice>
              <mc:Fallback>
                <p:oleObj name="Equation" r:id="rId5" imgW="4863960" imgH="965160" progId="Equation.DSMT4">
                  <p:embed/>
                  <p:pic>
                    <p:nvPicPr>
                      <p:cNvPr id="0" name=""/>
                      <p:cNvPicPr/>
                      <p:nvPr/>
                    </p:nvPicPr>
                    <p:blipFill>
                      <a:blip r:embed="rId6"/>
                      <a:stretch>
                        <a:fillRect/>
                      </a:stretch>
                    </p:blipFill>
                    <p:spPr>
                      <a:xfrm>
                        <a:off x="838200" y="1655394"/>
                        <a:ext cx="7019926" cy="13922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00245441"/>
              </p:ext>
            </p:extLst>
          </p:nvPr>
        </p:nvGraphicFramePr>
        <p:xfrm>
          <a:off x="838200" y="2667000"/>
          <a:ext cx="7959725" cy="3297237"/>
        </p:xfrm>
        <a:graphic>
          <a:graphicData uri="http://schemas.openxmlformats.org/presentationml/2006/ole">
            <mc:AlternateContent xmlns:mc="http://schemas.openxmlformats.org/markup-compatibility/2006">
              <mc:Choice xmlns:v="urn:schemas-microsoft-com:vml" Requires="v">
                <p:oleObj spid="_x0000_s436315" name="Equation" r:id="rId7" imgW="5994360" imgH="2489040" progId="Equation.DSMT4">
                  <p:embed/>
                </p:oleObj>
              </mc:Choice>
              <mc:Fallback>
                <p:oleObj name="Equation" r:id="rId7" imgW="5994360" imgH="2489040" progId="Equation.DSMT4">
                  <p:embed/>
                  <p:pic>
                    <p:nvPicPr>
                      <p:cNvPr id="0" name=""/>
                      <p:cNvPicPr/>
                      <p:nvPr/>
                    </p:nvPicPr>
                    <p:blipFill>
                      <a:blip r:embed="rId8"/>
                      <a:stretch>
                        <a:fillRect/>
                      </a:stretch>
                    </p:blipFill>
                    <p:spPr>
                      <a:xfrm>
                        <a:off x="838200" y="2667000"/>
                        <a:ext cx="7959725" cy="3297237"/>
                      </a:xfrm>
                      <a:prstGeom prst="rect">
                        <a:avLst/>
                      </a:prstGeom>
                    </p:spPr>
                  </p:pic>
                </p:oleObj>
              </mc:Fallback>
            </mc:AlternateContent>
          </a:graphicData>
        </a:graphic>
      </p:graphicFrame>
    </p:spTree>
    <p:extLst>
      <p:ext uri="{BB962C8B-B14F-4D97-AF65-F5344CB8AC3E}">
        <p14:creationId xmlns:p14="http://schemas.microsoft.com/office/powerpoint/2010/main" val="298779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647700" y="1371600"/>
            <a:ext cx="7848600" cy="2308324"/>
          </a:xfrm>
          <a:prstGeom prst="rect">
            <a:avLst/>
          </a:prstGeom>
          <a:noFill/>
        </p:spPr>
        <p:txBody>
          <a:bodyPr wrap="square" rtlCol="0">
            <a:spAutoFit/>
          </a:bodyPr>
          <a:lstStyle/>
          <a:p>
            <a:r>
              <a:rPr lang="en-US" sz="2400" dirty="0" smtClean="0">
                <a:latin typeface="+mj-lt"/>
              </a:rPr>
              <a:t>Wave analysis in fluid physics beyond linear regime</a:t>
            </a:r>
          </a:p>
          <a:p>
            <a:pPr marL="914400" lvl="1" indent="-457200">
              <a:buFont typeface="+mj-lt"/>
              <a:buAutoNum type="arabicPeriod"/>
            </a:pPr>
            <a:r>
              <a:rPr lang="en-US" sz="2400" dirty="0" smtClean="0">
                <a:latin typeface="+mj-lt"/>
              </a:rPr>
              <a:t>Non-linear effects in sound waves – shock phenomena</a:t>
            </a:r>
          </a:p>
          <a:p>
            <a:pPr marL="914400" lvl="1" indent="-457200">
              <a:buFont typeface="+mj-lt"/>
              <a:buAutoNum type="arabicPeriod"/>
            </a:pPr>
            <a:r>
              <a:rPr lang="en-US" sz="2400" dirty="0" smtClean="0">
                <a:latin typeface="+mj-lt"/>
              </a:rPr>
              <a:t>Application of Euler-Newton equations to surface waves in water</a:t>
            </a:r>
          </a:p>
          <a:p>
            <a:pPr marL="914400" lvl="1" indent="-457200">
              <a:buFont typeface="+mj-lt"/>
              <a:buAutoNum type="arabicPeriod"/>
            </a:pPr>
            <a:r>
              <a:rPr lang="en-US" sz="2400" dirty="0" err="1"/>
              <a:t>Korteweg</a:t>
            </a:r>
            <a:r>
              <a:rPr lang="en-US" sz="2400" dirty="0"/>
              <a:t>-de </a:t>
            </a:r>
            <a:r>
              <a:rPr lang="en-US" sz="2400" dirty="0" err="1"/>
              <a:t>Vries</a:t>
            </a:r>
            <a:r>
              <a:rPr lang="en-US" sz="2400" dirty="0"/>
              <a:t> </a:t>
            </a:r>
            <a:r>
              <a:rPr lang="en-US" sz="2400" dirty="0" err="1" smtClean="0">
                <a:latin typeface="+mj-lt"/>
              </a:rPr>
              <a:t>soliton</a:t>
            </a:r>
            <a:r>
              <a:rPr lang="en-US" sz="2400" dirty="0" smtClean="0">
                <a:latin typeface="+mj-lt"/>
              </a:rPr>
              <a:t> analysis</a:t>
            </a:r>
          </a:p>
        </p:txBody>
      </p:sp>
    </p:spTree>
    <p:extLst>
      <p:ext uri="{BB962C8B-B14F-4D97-AF65-F5344CB8AC3E}">
        <p14:creationId xmlns:p14="http://schemas.microsoft.com/office/powerpoint/2010/main" val="147345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11" name="Picture 10"/>
          <p:cNvPicPr>
            <a:picLocks noChangeAspect="1"/>
          </p:cNvPicPr>
          <p:nvPr/>
        </p:nvPicPr>
        <p:blipFill rotWithShape="1">
          <a:blip r:embed="rId3"/>
          <a:srcRect l="13427" t="34852" r="8834" b="6789"/>
          <a:stretch/>
        </p:blipFill>
        <p:spPr>
          <a:xfrm>
            <a:off x="381000" y="533400"/>
            <a:ext cx="8382000" cy="5486400"/>
          </a:xfrm>
          <a:prstGeom prst="rect">
            <a:avLst/>
          </a:prstGeom>
        </p:spPr>
      </p:pic>
    </p:spTree>
    <p:extLst>
      <p:ext uri="{BB962C8B-B14F-4D97-AF65-F5344CB8AC3E}">
        <p14:creationId xmlns:p14="http://schemas.microsoft.com/office/powerpoint/2010/main" val="4154347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smtClean="0">
                <a:latin typeface="+mj-lt"/>
              </a:rPr>
              <a:t>Analysis of heat conduction</a:t>
            </a:r>
          </a:p>
        </p:txBody>
      </p:sp>
      <p:grpSp>
        <p:nvGrpSpPr>
          <p:cNvPr id="6" name="Group 5"/>
          <p:cNvGrpSpPr/>
          <p:nvPr/>
        </p:nvGrpSpPr>
        <p:grpSpPr>
          <a:xfrm>
            <a:off x="1524000" y="1750367"/>
            <a:ext cx="5355739" cy="2669233"/>
            <a:chOff x="1524000" y="1750367"/>
            <a:chExt cx="5355739" cy="2669233"/>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smtClean="0">
                  <a:latin typeface="+mj-lt"/>
                </a:rPr>
                <a:t>a</a:t>
              </a:r>
            </a:p>
          </p:txBody>
        </p:sp>
        <p:sp>
          <p:nvSpPr>
            <p:cNvPr id="8" name="TextBox 7"/>
            <p:cNvSpPr txBox="1"/>
            <p:nvPr/>
          </p:nvSpPr>
          <p:spPr>
            <a:xfrm>
              <a:off x="6393709" y="2008633"/>
              <a:ext cx="486030" cy="461665"/>
            </a:xfrm>
            <a:prstGeom prst="rect">
              <a:avLst/>
            </a:prstGeom>
            <a:noFill/>
          </p:spPr>
          <p:txBody>
            <a:bodyPr wrap="none" rtlCol="0">
              <a:spAutoFit/>
            </a:bodyPr>
            <a:lstStyle/>
            <a:p>
              <a:r>
                <a:rPr lang="en-US" sz="2400" b="1" i="1" dirty="0" smtClean="0">
                  <a:latin typeface="+mj-lt"/>
                </a:rPr>
                <a:t>T</a:t>
              </a:r>
              <a:r>
                <a:rPr lang="en-US" sz="2400" b="1" i="1" baseline="-25000" dirty="0">
                  <a:latin typeface="+mj-lt"/>
                </a:rPr>
                <a:t>1</a:t>
              </a:r>
              <a:endParaRPr lang="en-US" sz="2400" b="1" i="1" dirty="0" smtClean="0">
                <a:latin typeface="+mj-lt"/>
              </a:endParaRPr>
            </a:p>
          </p:txBody>
        </p:sp>
        <p:grpSp>
          <p:nvGrpSpPr>
            <p:cNvPr id="9" name="Group 8"/>
            <p:cNvGrpSpPr/>
            <p:nvPr/>
          </p:nvGrpSpPr>
          <p:grpSpPr>
            <a:xfrm>
              <a:off x="1524000" y="1750367"/>
              <a:ext cx="5029200" cy="2135833"/>
              <a:chOff x="1524000" y="1750367"/>
              <a:chExt cx="5029200" cy="2135833"/>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2967335"/>
                <a:ext cx="356188" cy="461665"/>
              </a:xfrm>
              <a:prstGeom prst="rect">
                <a:avLst/>
              </a:prstGeom>
              <a:noFill/>
            </p:spPr>
            <p:txBody>
              <a:bodyPr wrap="none" rtlCol="0">
                <a:spAutoFit/>
              </a:bodyPr>
              <a:lstStyle/>
              <a:p>
                <a:r>
                  <a:rPr lang="en-US" sz="2400" dirty="0" smtClean="0">
                    <a:latin typeface="+mj-lt"/>
                  </a:rPr>
                  <a:t>b</a:t>
                </a:r>
              </a:p>
            </p:txBody>
          </p:sp>
          <p:sp>
            <p:nvSpPr>
              <p:cNvPr id="12" name="TextBox 11"/>
              <p:cNvSpPr txBox="1"/>
              <p:nvPr/>
            </p:nvSpPr>
            <p:spPr>
              <a:xfrm>
                <a:off x="1727788" y="1750367"/>
                <a:ext cx="338554" cy="461665"/>
              </a:xfrm>
              <a:prstGeom prst="rect">
                <a:avLst/>
              </a:prstGeom>
              <a:noFill/>
            </p:spPr>
            <p:txBody>
              <a:bodyPr wrap="none" rtlCol="0">
                <a:spAutoFit/>
              </a:bodyPr>
              <a:lstStyle/>
              <a:p>
                <a:r>
                  <a:rPr lang="en-US" sz="2400" dirty="0" smtClean="0">
                    <a:latin typeface="+mj-lt"/>
                  </a:rPr>
                  <a:t>c</a:t>
                </a:r>
              </a:p>
            </p:txBody>
          </p:sp>
          <p:cxnSp>
            <p:nvCxnSpPr>
              <p:cNvPr id="13" name="Straight Arrow Connector 12"/>
              <p:cNvCxnSpPr/>
              <p:nvPr/>
            </p:nvCxnSpPr>
            <p:spPr>
              <a:xfrm flipH="1">
                <a:off x="6329525" y="2212032"/>
                <a:ext cx="223675" cy="3787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16194237"/>
              </p:ext>
            </p:extLst>
          </p:nvPr>
        </p:nvGraphicFramePr>
        <p:xfrm>
          <a:off x="4352925" y="4188767"/>
          <a:ext cx="3419475" cy="2330450"/>
        </p:xfrm>
        <a:graphic>
          <a:graphicData uri="http://schemas.openxmlformats.org/presentationml/2006/ole">
            <mc:AlternateContent xmlns:mc="http://schemas.openxmlformats.org/markup-compatibility/2006">
              <mc:Choice xmlns:v="urn:schemas-microsoft-com:vml" Requires="v">
                <p:oleObj spid="_x0000_s437274" name="Equation" r:id="rId3" imgW="2425680" imgH="1676160" progId="Equation.DSMT4">
                  <p:embed/>
                </p:oleObj>
              </mc:Choice>
              <mc:Fallback>
                <p:oleObj name="Equation" r:id="rId3" imgW="2425680" imgH="1676160" progId="Equation.DSMT4">
                  <p:embed/>
                  <p:pic>
                    <p:nvPicPr>
                      <p:cNvPr id="0" name=""/>
                      <p:cNvPicPr>
                        <a:picLocks noChangeAspect="1" noChangeArrowheads="1"/>
                      </p:cNvPicPr>
                      <p:nvPr/>
                    </p:nvPicPr>
                    <p:blipFill>
                      <a:blip r:embed="rId4"/>
                      <a:srcRect/>
                      <a:stretch>
                        <a:fillRect/>
                      </a:stretch>
                    </p:blipFill>
                    <p:spPr bwMode="auto">
                      <a:xfrm>
                        <a:off x="4352925" y="4188767"/>
                        <a:ext cx="3419475" cy="2330450"/>
                      </a:xfrm>
                      <a:prstGeom prst="rect">
                        <a:avLst/>
                      </a:prstGeom>
                      <a:noFill/>
                      <a:ln>
                        <a:noFill/>
                      </a:ln>
                    </p:spPr>
                  </p:pic>
                </p:oleObj>
              </mc:Fallback>
            </mc:AlternateContent>
          </a:graphicData>
        </a:graphic>
      </p:graphicFrame>
      <p:sp>
        <p:nvSpPr>
          <p:cNvPr id="16" name="TextBox 15"/>
          <p:cNvSpPr txBox="1"/>
          <p:nvPr/>
        </p:nvSpPr>
        <p:spPr>
          <a:xfrm>
            <a:off x="1342770" y="2510135"/>
            <a:ext cx="486030" cy="461665"/>
          </a:xfrm>
          <a:prstGeom prst="rect">
            <a:avLst/>
          </a:prstGeom>
          <a:noFill/>
        </p:spPr>
        <p:txBody>
          <a:bodyPr wrap="none" rtlCol="0">
            <a:spAutoFit/>
          </a:bodyPr>
          <a:lstStyle/>
          <a:p>
            <a:r>
              <a:rPr lang="en-US" sz="2400" b="1" i="1" dirty="0" smtClean="0">
                <a:latin typeface="+mj-lt"/>
              </a:rPr>
              <a:t>T</a:t>
            </a:r>
            <a:r>
              <a:rPr lang="en-US" sz="2400" b="1" i="1" baseline="-25000" dirty="0" smtClean="0">
                <a:latin typeface="+mj-lt"/>
              </a:rPr>
              <a:t>0</a:t>
            </a:r>
            <a:endParaRPr lang="en-US" sz="2400" b="1" i="1" dirty="0" smtClean="0">
              <a:latin typeface="+mj-lt"/>
            </a:endParaRPr>
          </a:p>
        </p:txBody>
      </p:sp>
      <p:cxnSp>
        <p:nvCxnSpPr>
          <p:cNvPr id="18" name="Straight Arrow Connector 17"/>
          <p:cNvCxnSpPr/>
          <p:nvPr/>
        </p:nvCxnSpPr>
        <p:spPr>
          <a:xfrm flipV="1">
            <a:off x="1702094" y="2522687"/>
            <a:ext cx="178094" cy="2091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93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304800"/>
            <a:ext cx="8534400" cy="461665"/>
          </a:xfrm>
          <a:prstGeom prst="rect">
            <a:avLst/>
          </a:prstGeom>
          <a:noFill/>
        </p:spPr>
        <p:txBody>
          <a:bodyPr wrap="square" rtlCol="0">
            <a:spAutoFit/>
          </a:bodyPr>
          <a:lstStyle/>
          <a:p>
            <a:r>
              <a:rPr lang="en-US" sz="2400" dirty="0" smtClean="0">
                <a:latin typeface="+mj-lt"/>
              </a:rPr>
              <a:t>Newton-Euler equations for viscous fluids</a:t>
            </a:r>
          </a:p>
        </p:txBody>
      </p:sp>
      <p:graphicFrame>
        <p:nvGraphicFramePr>
          <p:cNvPr id="6" name="Object 5"/>
          <p:cNvGraphicFramePr>
            <a:graphicFrameLocks noChangeAspect="1"/>
          </p:cNvGraphicFramePr>
          <p:nvPr>
            <p:extLst>
              <p:ext uri="{D42A27DB-BD31-4B8C-83A1-F6EECF244321}">
                <p14:modId xmlns:p14="http://schemas.microsoft.com/office/powerpoint/2010/main" val="2767620510"/>
              </p:ext>
            </p:extLst>
          </p:nvPr>
        </p:nvGraphicFramePr>
        <p:xfrm>
          <a:off x="1106487" y="1135797"/>
          <a:ext cx="6931025" cy="2541587"/>
        </p:xfrm>
        <a:graphic>
          <a:graphicData uri="http://schemas.openxmlformats.org/presentationml/2006/ole">
            <mc:AlternateContent xmlns:mc="http://schemas.openxmlformats.org/markup-compatibility/2006">
              <mc:Choice xmlns:v="urn:schemas-microsoft-com:vml" Requires="v">
                <p:oleObj spid="_x0000_s438295" name="Equation" r:id="rId3" imgW="5219640" imgH="1917360" progId="Equation.DSMT4">
                  <p:embed/>
                </p:oleObj>
              </mc:Choice>
              <mc:Fallback>
                <p:oleObj name="Equation" r:id="rId3" imgW="5219640" imgH="1917360" progId="Equation.DSMT4">
                  <p:embed/>
                  <p:pic>
                    <p:nvPicPr>
                      <p:cNvPr id="0" name=""/>
                      <p:cNvPicPr/>
                      <p:nvPr/>
                    </p:nvPicPr>
                    <p:blipFill>
                      <a:blip r:embed="rId4"/>
                      <a:stretch>
                        <a:fillRect/>
                      </a:stretch>
                    </p:blipFill>
                    <p:spPr>
                      <a:xfrm>
                        <a:off x="1106487" y="1135797"/>
                        <a:ext cx="6931025" cy="2541587"/>
                      </a:xfrm>
                      <a:prstGeom prst="rect">
                        <a:avLst/>
                      </a:prstGeom>
                    </p:spPr>
                  </p:pic>
                </p:oleObj>
              </mc:Fallback>
            </mc:AlternateContent>
          </a:graphicData>
        </a:graphic>
      </p:graphicFrame>
    </p:spTree>
    <p:extLst>
      <p:ext uri="{BB962C8B-B14F-4D97-AF65-F5344CB8AC3E}">
        <p14:creationId xmlns:p14="http://schemas.microsoft.com/office/powerpoint/2010/main" val="354955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27" t="39715" r="8834" b="6789"/>
          <a:stretch/>
        </p:blipFill>
        <p:spPr>
          <a:xfrm>
            <a:off x="457200" y="1486505"/>
            <a:ext cx="8382000" cy="5029200"/>
          </a:xfrm>
          <a:prstGeom prst="rect">
            <a:avLst/>
          </a:prstGeom>
        </p:spPr>
      </p:pic>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6" name="TextBox 5"/>
          <p:cNvSpPr txBox="1"/>
          <p:nvPr/>
        </p:nvSpPr>
        <p:spPr>
          <a:xfrm>
            <a:off x="457200" y="76200"/>
            <a:ext cx="8229600" cy="1569660"/>
          </a:xfrm>
          <a:prstGeom prst="rect">
            <a:avLst/>
          </a:prstGeom>
          <a:noFill/>
        </p:spPr>
        <p:txBody>
          <a:bodyPr wrap="square" rtlCol="0">
            <a:spAutoFit/>
          </a:bodyPr>
          <a:lstStyle/>
          <a:p>
            <a:r>
              <a:rPr lang="en-US" sz="2400" dirty="0" smtClean="0">
                <a:latin typeface="+mj-lt"/>
              </a:rPr>
              <a:t>Presentations –</a:t>
            </a:r>
          </a:p>
          <a:p>
            <a:r>
              <a:rPr lang="en-US" sz="2400" dirty="0">
                <a:latin typeface="+mj-lt"/>
              </a:rPr>
              <a:t> </a:t>
            </a:r>
            <a:r>
              <a:rPr lang="en-US" sz="2400" dirty="0" smtClean="0">
                <a:latin typeface="+mj-lt"/>
              </a:rPr>
              <a:t>       After your presentation, please send me your slides and notes.   In order to encourage discussion after the talks, points will be awarded for peer questions.</a:t>
            </a:r>
          </a:p>
        </p:txBody>
      </p:sp>
    </p:spTree>
    <p:extLst>
      <p:ext uri="{BB962C8B-B14F-4D97-AF65-F5344CB8AC3E}">
        <p14:creationId xmlns:p14="http://schemas.microsoft.com/office/powerpoint/2010/main" val="168343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smtClean="0">
                <a:latin typeface="+mj-lt"/>
              </a:rPr>
              <a:t>Brief introduction to elastic continua</a:t>
            </a:r>
          </a:p>
        </p:txBody>
      </p:sp>
      <p:sp>
        <p:nvSpPr>
          <p:cNvPr id="6" name="Parallelogram 5"/>
          <p:cNvSpPr/>
          <p:nvPr/>
        </p:nvSpPr>
        <p:spPr>
          <a:xfrm>
            <a:off x="1447800" y="16002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24464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24384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16074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16146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24608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24528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16218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3657600"/>
            <a:ext cx="1828800" cy="461665"/>
          </a:xfrm>
          <a:prstGeom prst="rect">
            <a:avLst/>
          </a:prstGeom>
          <a:noFill/>
        </p:spPr>
        <p:txBody>
          <a:bodyPr wrap="square" rtlCol="0">
            <a:spAutoFit/>
          </a:bodyPr>
          <a:lstStyle/>
          <a:p>
            <a:r>
              <a:rPr lang="en-US" sz="2400" dirty="0" smtClean="0">
                <a:latin typeface="+mj-lt"/>
              </a:rPr>
              <a:t>reference</a:t>
            </a:r>
          </a:p>
        </p:txBody>
      </p:sp>
      <p:sp>
        <p:nvSpPr>
          <p:cNvPr id="16" name="TextBox 15"/>
          <p:cNvSpPr txBox="1"/>
          <p:nvPr/>
        </p:nvSpPr>
        <p:spPr>
          <a:xfrm>
            <a:off x="4876800" y="3653135"/>
            <a:ext cx="1828800" cy="461665"/>
          </a:xfrm>
          <a:prstGeom prst="rect">
            <a:avLst/>
          </a:prstGeom>
          <a:noFill/>
        </p:spPr>
        <p:txBody>
          <a:bodyPr wrap="square" rtlCol="0">
            <a:spAutoFit/>
          </a:bodyPr>
          <a:lstStyle/>
          <a:p>
            <a:r>
              <a:rPr lang="en-US" sz="2400" dirty="0" smtClean="0">
                <a:latin typeface="+mj-lt"/>
              </a:rPr>
              <a:t>deformation</a:t>
            </a:r>
          </a:p>
        </p:txBody>
      </p:sp>
      <p:cxnSp>
        <p:nvCxnSpPr>
          <p:cNvPr id="18" name="Straight Arrow Connector 17"/>
          <p:cNvCxnSpPr/>
          <p:nvPr/>
        </p:nvCxnSpPr>
        <p:spPr>
          <a:xfrm flipV="1">
            <a:off x="1447800" y="19812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981200"/>
            <a:ext cx="533400" cy="461665"/>
          </a:xfrm>
          <a:prstGeom prst="rect">
            <a:avLst/>
          </a:prstGeom>
          <a:noFill/>
        </p:spPr>
        <p:txBody>
          <a:bodyPr wrap="square" rtlCol="0">
            <a:spAutoFit/>
          </a:bodyPr>
          <a:lstStyle/>
          <a:p>
            <a:r>
              <a:rPr lang="en-US" sz="2400" i="1" dirty="0" smtClean="0">
                <a:latin typeface="+mj-lt"/>
              </a:rPr>
              <a:t>r</a:t>
            </a:r>
            <a:r>
              <a:rPr lang="en-US" sz="2400" i="1" baseline="-25000" dirty="0" smtClean="0">
                <a:latin typeface="+mj-lt"/>
              </a:rPr>
              <a:t>1</a:t>
            </a:r>
            <a:endParaRPr lang="en-US" sz="2400" i="1" dirty="0" smtClean="0">
              <a:latin typeface="+mj-lt"/>
            </a:endParaRPr>
          </a:p>
        </p:txBody>
      </p:sp>
      <p:cxnSp>
        <p:nvCxnSpPr>
          <p:cNvPr id="20" name="Straight Arrow Connector 19"/>
          <p:cNvCxnSpPr/>
          <p:nvPr/>
        </p:nvCxnSpPr>
        <p:spPr>
          <a:xfrm flipV="1">
            <a:off x="4743450" y="19812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959891"/>
            <a:ext cx="609600" cy="461665"/>
          </a:xfrm>
          <a:prstGeom prst="rect">
            <a:avLst/>
          </a:prstGeom>
          <a:noFill/>
        </p:spPr>
        <p:txBody>
          <a:bodyPr wrap="square" rtlCol="0">
            <a:spAutoFit/>
          </a:bodyPr>
          <a:lstStyle/>
          <a:p>
            <a:r>
              <a:rPr lang="en-US" sz="2400" i="1" dirty="0" smtClean="0">
                <a:latin typeface="+mj-lt"/>
              </a:rPr>
              <a:t>r</a:t>
            </a:r>
            <a:r>
              <a:rPr lang="en-US" sz="2400" i="1" baseline="-25000" dirty="0" smtClean="0">
                <a:latin typeface="+mj-lt"/>
              </a:rPr>
              <a:t>1</a:t>
            </a:r>
            <a:r>
              <a:rPr lang="en-US" sz="2400" i="1" dirty="0" smtClean="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3897625533"/>
              </p:ext>
            </p:extLst>
          </p:nvPr>
        </p:nvGraphicFramePr>
        <p:xfrm>
          <a:off x="1397000" y="4548084"/>
          <a:ext cx="5713972" cy="1243116"/>
        </p:xfrm>
        <a:graphic>
          <a:graphicData uri="http://schemas.openxmlformats.org/presentationml/2006/ole">
            <mc:AlternateContent xmlns:mc="http://schemas.openxmlformats.org/markup-compatibility/2006">
              <mc:Choice xmlns:v="urn:schemas-microsoft-com:vml" Requires="v">
                <p:oleObj spid="_x0000_s415825" name="Equation" r:id="rId3" imgW="3327120" imgH="723600" progId="Equation.DSMT4">
                  <p:embed/>
                </p:oleObj>
              </mc:Choice>
              <mc:Fallback>
                <p:oleObj name="Equation" r:id="rId3" imgW="3327120" imgH="723600" progId="Equation.DSMT4">
                  <p:embed/>
                  <p:pic>
                    <p:nvPicPr>
                      <p:cNvPr id="0" name=""/>
                      <p:cNvPicPr/>
                      <p:nvPr/>
                    </p:nvPicPr>
                    <p:blipFill>
                      <a:blip r:embed="rId4"/>
                      <a:stretch>
                        <a:fillRect/>
                      </a:stretch>
                    </p:blipFill>
                    <p:spPr>
                      <a:xfrm>
                        <a:off x="1397000" y="4548084"/>
                        <a:ext cx="5713972" cy="1243116"/>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smtClean="0">
                <a:latin typeface="+mj-lt"/>
              </a:rPr>
              <a:t>Brief introduction to elastic continua</a:t>
            </a:r>
          </a:p>
        </p:txBody>
      </p:sp>
      <p:graphicFrame>
        <p:nvGraphicFramePr>
          <p:cNvPr id="6" name="Object 5"/>
          <p:cNvGraphicFramePr>
            <a:graphicFrameLocks noChangeAspect="1"/>
          </p:cNvGraphicFramePr>
          <p:nvPr>
            <p:extLst>
              <p:ext uri="{D42A27DB-BD31-4B8C-83A1-F6EECF244321}">
                <p14:modId xmlns:p14="http://schemas.microsoft.com/office/powerpoint/2010/main" val="1244875902"/>
              </p:ext>
            </p:extLst>
          </p:nvPr>
        </p:nvGraphicFramePr>
        <p:xfrm>
          <a:off x="1676400" y="1524000"/>
          <a:ext cx="5177043" cy="2205037"/>
        </p:xfrm>
        <a:graphic>
          <a:graphicData uri="http://schemas.openxmlformats.org/presentationml/2006/ole">
            <mc:AlternateContent xmlns:mc="http://schemas.openxmlformats.org/markup-compatibility/2006">
              <mc:Choice xmlns:v="urn:schemas-microsoft-com:vml" Requires="v">
                <p:oleObj spid="_x0000_s416907" name="Equation" r:id="rId3" imgW="3429000" imgH="1460160" progId="Equation.DSMT4">
                  <p:embed/>
                </p:oleObj>
              </mc:Choice>
              <mc:Fallback>
                <p:oleObj name="Equation" r:id="rId3" imgW="3429000" imgH="1460160" progId="Equation.DSMT4">
                  <p:embed/>
                  <p:pic>
                    <p:nvPicPr>
                      <p:cNvPr id="0" name=""/>
                      <p:cNvPicPr/>
                      <p:nvPr/>
                    </p:nvPicPr>
                    <p:blipFill>
                      <a:blip r:embed="rId4"/>
                      <a:stretch>
                        <a:fillRect/>
                      </a:stretch>
                    </p:blipFill>
                    <p:spPr>
                      <a:xfrm>
                        <a:off x="1676400" y="1524000"/>
                        <a:ext cx="5177043" cy="2205037"/>
                      </a:xfrm>
                      <a:prstGeom prst="rect">
                        <a:avLst/>
                      </a:prstGeom>
                    </p:spPr>
                  </p:pic>
                </p:oleObj>
              </mc:Fallback>
            </mc:AlternateContent>
          </a:graphicData>
        </a:graphic>
      </p:graphicFrame>
      <p:sp>
        <p:nvSpPr>
          <p:cNvPr id="8" name="Parallelogram 7"/>
          <p:cNvSpPr/>
          <p:nvPr/>
        </p:nvSpPr>
        <p:spPr>
          <a:xfrm>
            <a:off x="1085850" y="4057288"/>
            <a:ext cx="876300" cy="851693"/>
          </a:xfrm>
          <a:prstGeom prst="parallelogram">
            <a:avLst>
              <a:gd name="adj" fmla="val 3745"/>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3032416" y="4053482"/>
            <a:ext cx="1066800" cy="851693"/>
          </a:xfrm>
          <a:prstGeom prst="parallelogram">
            <a:avLst>
              <a:gd name="adj" fmla="val 13732"/>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74584044"/>
              </p:ext>
            </p:extLst>
          </p:nvPr>
        </p:nvGraphicFramePr>
        <p:xfrm>
          <a:off x="904126" y="4963468"/>
          <a:ext cx="1686674" cy="460002"/>
        </p:xfrm>
        <a:graphic>
          <a:graphicData uri="http://schemas.openxmlformats.org/presentationml/2006/ole">
            <mc:AlternateContent xmlns:mc="http://schemas.openxmlformats.org/markup-compatibility/2006">
              <mc:Choice xmlns:v="urn:schemas-microsoft-com:vml" Requires="v">
                <p:oleObj spid="_x0000_s416908" name="Equation" r:id="rId5" imgW="1257120" imgH="342720" progId="Equation.DSMT4">
                  <p:embed/>
                </p:oleObj>
              </mc:Choice>
              <mc:Fallback>
                <p:oleObj name="Equation" r:id="rId5" imgW="1257120" imgH="342720" progId="Equation.DSMT4">
                  <p:embed/>
                  <p:pic>
                    <p:nvPicPr>
                      <p:cNvPr id="0" name=""/>
                      <p:cNvPicPr/>
                      <p:nvPr/>
                    </p:nvPicPr>
                    <p:blipFill>
                      <a:blip r:embed="rId6"/>
                      <a:stretch>
                        <a:fillRect/>
                      </a:stretch>
                    </p:blipFill>
                    <p:spPr>
                      <a:xfrm>
                        <a:off x="904126" y="4963468"/>
                        <a:ext cx="1686674" cy="46000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64970948"/>
              </p:ext>
            </p:extLst>
          </p:nvPr>
        </p:nvGraphicFramePr>
        <p:xfrm>
          <a:off x="2900321" y="4963468"/>
          <a:ext cx="1873250" cy="460375"/>
        </p:xfrm>
        <a:graphic>
          <a:graphicData uri="http://schemas.openxmlformats.org/presentationml/2006/ole">
            <mc:AlternateContent xmlns:mc="http://schemas.openxmlformats.org/markup-compatibility/2006">
              <mc:Choice xmlns:v="urn:schemas-microsoft-com:vml" Requires="v">
                <p:oleObj spid="_x0000_s416909" name="Equation" r:id="rId7" imgW="1396800" imgH="342720" progId="Equation.DSMT4">
                  <p:embed/>
                </p:oleObj>
              </mc:Choice>
              <mc:Fallback>
                <p:oleObj name="Equation" r:id="rId7" imgW="1396800" imgH="342720" progId="Equation.DSMT4">
                  <p:embed/>
                  <p:pic>
                    <p:nvPicPr>
                      <p:cNvPr id="0" name=""/>
                      <p:cNvPicPr/>
                      <p:nvPr/>
                    </p:nvPicPr>
                    <p:blipFill>
                      <a:blip r:embed="rId8"/>
                      <a:stretch>
                        <a:fillRect/>
                      </a:stretch>
                    </p:blipFill>
                    <p:spPr>
                      <a:xfrm>
                        <a:off x="2900321" y="4963468"/>
                        <a:ext cx="1873250" cy="460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3590702"/>
              </p:ext>
            </p:extLst>
          </p:nvPr>
        </p:nvGraphicFramePr>
        <p:xfrm>
          <a:off x="5067143" y="4945819"/>
          <a:ext cx="3865563" cy="495300"/>
        </p:xfrm>
        <a:graphic>
          <a:graphicData uri="http://schemas.openxmlformats.org/presentationml/2006/ole">
            <mc:AlternateContent xmlns:mc="http://schemas.openxmlformats.org/markup-compatibility/2006">
              <mc:Choice xmlns:v="urn:schemas-microsoft-com:vml" Requires="v">
                <p:oleObj spid="_x0000_s416910" name="Equation" r:id="rId9" imgW="2882880" imgH="368280" progId="Equation.DSMT4">
                  <p:embed/>
                </p:oleObj>
              </mc:Choice>
              <mc:Fallback>
                <p:oleObj name="Equation" r:id="rId9" imgW="2882880" imgH="368280" progId="Equation.DSMT4">
                  <p:embed/>
                  <p:pic>
                    <p:nvPicPr>
                      <p:cNvPr id="0" name=""/>
                      <p:cNvPicPr/>
                      <p:nvPr/>
                    </p:nvPicPr>
                    <p:blipFill>
                      <a:blip r:embed="rId10"/>
                      <a:stretch>
                        <a:fillRect/>
                      </a:stretch>
                    </p:blipFill>
                    <p:spPr>
                      <a:xfrm>
                        <a:off x="5067143" y="4945819"/>
                        <a:ext cx="3865563" cy="495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01336741"/>
              </p:ext>
            </p:extLst>
          </p:nvPr>
        </p:nvGraphicFramePr>
        <p:xfrm>
          <a:off x="2033588" y="5476875"/>
          <a:ext cx="3303587" cy="820738"/>
        </p:xfrm>
        <a:graphic>
          <a:graphicData uri="http://schemas.openxmlformats.org/presentationml/2006/ole">
            <mc:AlternateContent xmlns:mc="http://schemas.openxmlformats.org/markup-compatibility/2006">
              <mc:Choice xmlns:v="urn:schemas-microsoft-com:vml" Requires="v">
                <p:oleObj spid="_x0000_s416911" name="Equation" r:id="rId11" imgW="2463480" imgH="609480" progId="Equation.DSMT4">
                  <p:embed/>
                </p:oleObj>
              </mc:Choice>
              <mc:Fallback>
                <p:oleObj name="Equation" r:id="rId11" imgW="2463480" imgH="609480" progId="Equation.DSMT4">
                  <p:embed/>
                  <p:pic>
                    <p:nvPicPr>
                      <p:cNvPr id="0" name=""/>
                      <p:cNvPicPr/>
                      <p:nvPr/>
                    </p:nvPicPr>
                    <p:blipFill>
                      <a:blip r:embed="rId12"/>
                      <a:stretch>
                        <a:fillRect/>
                      </a:stretch>
                    </p:blipFill>
                    <p:spPr>
                      <a:xfrm>
                        <a:off x="2033588" y="5476875"/>
                        <a:ext cx="3303587" cy="820738"/>
                      </a:xfrm>
                      <a:prstGeom prst="rect">
                        <a:avLst/>
                      </a:prstGeom>
                    </p:spPr>
                  </p:pic>
                </p:oleObj>
              </mc:Fallback>
            </mc:AlternateContent>
          </a:graphicData>
        </a:graphic>
      </p:graphicFrame>
    </p:spTree>
    <p:extLst>
      <p:ext uri="{BB962C8B-B14F-4D97-AF65-F5344CB8AC3E}">
        <p14:creationId xmlns:p14="http://schemas.microsoft.com/office/powerpoint/2010/main" val="134585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smtClean="0">
                <a:latin typeface="+mj-lt"/>
              </a:rPr>
              <a:t>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1541132399"/>
              </p:ext>
            </p:extLst>
          </p:nvPr>
        </p:nvGraphicFramePr>
        <p:xfrm>
          <a:off x="990599" y="658815"/>
          <a:ext cx="5846615" cy="2509837"/>
        </p:xfrm>
        <a:graphic>
          <a:graphicData uri="http://schemas.openxmlformats.org/presentationml/2006/ole">
            <mc:AlternateContent xmlns:mc="http://schemas.openxmlformats.org/markup-compatibility/2006">
              <mc:Choice xmlns:v="urn:schemas-microsoft-com:vml" Requires="v">
                <p:oleObj spid="_x0000_s439340" name="Equation" r:id="rId3" imgW="5117760" imgH="2197080" progId="Equation.DSMT4">
                  <p:embed/>
                </p:oleObj>
              </mc:Choice>
              <mc:Fallback>
                <p:oleObj name="Equation" r:id="rId3" imgW="5117760" imgH="2197080" progId="Equation.DSMT4">
                  <p:embed/>
                  <p:pic>
                    <p:nvPicPr>
                      <p:cNvPr id="0" name=""/>
                      <p:cNvPicPr/>
                      <p:nvPr/>
                    </p:nvPicPr>
                    <p:blipFill>
                      <a:blip r:embed="rId4"/>
                      <a:stretch>
                        <a:fillRect/>
                      </a:stretch>
                    </p:blipFill>
                    <p:spPr>
                      <a:xfrm>
                        <a:off x="990599" y="658815"/>
                        <a:ext cx="5846615" cy="25098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70710077"/>
              </p:ext>
            </p:extLst>
          </p:nvPr>
        </p:nvGraphicFramePr>
        <p:xfrm>
          <a:off x="1828800" y="3200400"/>
          <a:ext cx="6262687" cy="3381375"/>
        </p:xfrm>
        <a:graphic>
          <a:graphicData uri="http://schemas.openxmlformats.org/presentationml/2006/ole">
            <mc:AlternateContent xmlns:mc="http://schemas.openxmlformats.org/markup-compatibility/2006">
              <mc:Choice xmlns:v="urn:schemas-microsoft-com:vml" Requires="v">
                <p:oleObj spid="_x0000_s439341" name="Equation" r:id="rId5" imgW="4647960" imgH="2298600" progId="Equation.DSMT4">
                  <p:embed/>
                </p:oleObj>
              </mc:Choice>
              <mc:Fallback>
                <p:oleObj name="Equation" r:id="rId5" imgW="4647960" imgH="2298600" progId="Equation.DSMT4">
                  <p:embed/>
                  <p:pic>
                    <p:nvPicPr>
                      <p:cNvPr id="0" name=""/>
                      <p:cNvPicPr/>
                      <p:nvPr/>
                    </p:nvPicPr>
                    <p:blipFill>
                      <a:blip r:embed="rId6"/>
                      <a:stretch>
                        <a:fillRect/>
                      </a:stretch>
                    </p:blipFill>
                    <p:spPr>
                      <a:xfrm>
                        <a:off x="1828800" y="3200400"/>
                        <a:ext cx="6262687" cy="3381375"/>
                      </a:xfrm>
                      <a:prstGeom prst="rect">
                        <a:avLst/>
                      </a:prstGeom>
                    </p:spPr>
                  </p:pic>
                </p:oleObj>
              </mc:Fallback>
            </mc:AlternateContent>
          </a:graphicData>
        </a:graphic>
      </p:graphicFrame>
      <p:sp>
        <p:nvSpPr>
          <p:cNvPr id="11" name="Left Brace 10"/>
          <p:cNvSpPr/>
          <p:nvPr/>
        </p:nvSpPr>
        <p:spPr>
          <a:xfrm rot="16200000">
            <a:off x="5295900" y="3924301"/>
            <a:ext cx="533400" cy="76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51998508"/>
              </p:ext>
            </p:extLst>
          </p:nvPr>
        </p:nvGraphicFramePr>
        <p:xfrm>
          <a:off x="5414865" y="4343401"/>
          <a:ext cx="3729135" cy="838200"/>
        </p:xfrm>
        <a:graphic>
          <a:graphicData uri="http://schemas.openxmlformats.org/presentationml/2006/ole">
            <mc:AlternateContent xmlns:mc="http://schemas.openxmlformats.org/markup-compatibility/2006">
              <mc:Choice xmlns:v="urn:schemas-microsoft-com:vml" Requires="v">
                <p:oleObj spid="_x0000_s439342" name="Equation" r:id="rId7" imgW="2768400" imgH="622080" progId="Equation.DSMT4">
                  <p:embed/>
                </p:oleObj>
              </mc:Choice>
              <mc:Fallback>
                <p:oleObj name="Equation" r:id="rId7" imgW="2768400" imgH="622080" progId="Equation.DSMT4">
                  <p:embed/>
                  <p:pic>
                    <p:nvPicPr>
                      <p:cNvPr id="0" name=""/>
                      <p:cNvPicPr/>
                      <p:nvPr/>
                    </p:nvPicPr>
                    <p:blipFill>
                      <a:blip r:embed="rId8"/>
                      <a:stretch>
                        <a:fillRect/>
                      </a:stretch>
                    </p:blipFill>
                    <p:spPr>
                      <a:xfrm>
                        <a:off x="5414865" y="4343401"/>
                        <a:ext cx="3729135" cy="838200"/>
                      </a:xfrm>
                      <a:prstGeom prst="rect">
                        <a:avLst/>
                      </a:prstGeom>
                    </p:spPr>
                  </p:pic>
                </p:oleObj>
              </mc:Fallback>
            </mc:AlternateContent>
          </a:graphicData>
        </a:graphic>
      </p:graphicFrame>
    </p:spTree>
    <p:extLst>
      <p:ext uri="{BB962C8B-B14F-4D97-AF65-F5344CB8AC3E}">
        <p14:creationId xmlns:p14="http://schemas.microsoft.com/office/powerpoint/2010/main" val="35625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9100044"/>
              </p:ext>
            </p:extLst>
          </p:nvPr>
        </p:nvGraphicFramePr>
        <p:xfrm>
          <a:off x="1295400" y="1856526"/>
          <a:ext cx="5129213" cy="2417762"/>
        </p:xfrm>
        <a:graphic>
          <a:graphicData uri="http://schemas.openxmlformats.org/presentationml/2006/ole">
            <mc:AlternateContent xmlns:mc="http://schemas.openxmlformats.org/markup-compatibility/2006">
              <mc:Choice xmlns:v="urn:schemas-microsoft-com:vml" Requires="v">
                <p:oleObj spid="_x0000_s440347" name="Equation" r:id="rId3" imgW="4178160" imgH="1917360" progId="Equation.DSMT4">
                  <p:embed/>
                </p:oleObj>
              </mc:Choice>
              <mc:Fallback>
                <p:oleObj name="Equation" r:id="rId3" imgW="4178160" imgH="1917360" progId="Equation.DSMT4">
                  <p:embed/>
                  <p:pic>
                    <p:nvPicPr>
                      <p:cNvPr id="0" name=""/>
                      <p:cNvPicPr/>
                      <p:nvPr/>
                    </p:nvPicPr>
                    <p:blipFill>
                      <a:blip r:embed="rId4"/>
                      <a:stretch>
                        <a:fillRect/>
                      </a:stretch>
                    </p:blipFill>
                    <p:spPr>
                      <a:xfrm>
                        <a:off x="1295400" y="1856526"/>
                        <a:ext cx="5129213" cy="24177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75179072"/>
              </p:ext>
            </p:extLst>
          </p:nvPr>
        </p:nvGraphicFramePr>
        <p:xfrm>
          <a:off x="914400" y="0"/>
          <a:ext cx="4722813" cy="1849438"/>
        </p:xfrm>
        <a:graphic>
          <a:graphicData uri="http://schemas.openxmlformats.org/presentationml/2006/ole">
            <mc:AlternateContent xmlns:mc="http://schemas.openxmlformats.org/markup-compatibility/2006">
              <mc:Choice xmlns:v="urn:schemas-microsoft-com:vml" Requires="v">
                <p:oleObj spid="_x0000_s440348" name="Equation" r:id="rId5" imgW="3504960" imgH="1257120" progId="Equation.DSMT4">
                  <p:embed/>
                </p:oleObj>
              </mc:Choice>
              <mc:Fallback>
                <p:oleObj name="Equation" r:id="rId5" imgW="3504960" imgH="1257120" progId="Equation.DSMT4">
                  <p:embed/>
                  <p:pic>
                    <p:nvPicPr>
                      <p:cNvPr id="0" name=""/>
                      <p:cNvPicPr/>
                      <p:nvPr/>
                    </p:nvPicPr>
                    <p:blipFill>
                      <a:blip r:embed="rId6"/>
                      <a:stretch>
                        <a:fillRect/>
                      </a:stretch>
                    </p:blipFill>
                    <p:spPr>
                      <a:xfrm>
                        <a:off x="914400" y="0"/>
                        <a:ext cx="4722813" cy="18494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82442171"/>
              </p:ext>
            </p:extLst>
          </p:nvPr>
        </p:nvGraphicFramePr>
        <p:xfrm>
          <a:off x="1295400" y="3971075"/>
          <a:ext cx="6065837" cy="2392363"/>
        </p:xfrm>
        <a:graphic>
          <a:graphicData uri="http://schemas.openxmlformats.org/presentationml/2006/ole">
            <mc:AlternateContent xmlns:mc="http://schemas.openxmlformats.org/markup-compatibility/2006">
              <mc:Choice xmlns:v="urn:schemas-microsoft-com:vml" Requires="v">
                <p:oleObj spid="_x0000_s440349" name="Equation" r:id="rId7" imgW="4940280" imgH="1955520" progId="Equation.DSMT4">
                  <p:embed/>
                </p:oleObj>
              </mc:Choice>
              <mc:Fallback>
                <p:oleObj name="Equation" r:id="rId7" imgW="4940280" imgH="1955520" progId="Equation.DSMT4">
                  <p:embed/>
                  <p:pic>
                    <p:nvPicPr>
                      <p:cNvPr id="0" name=""/>
                      <p:cNvPicPr/>
                      <p:nvPr/>
                    </p:nvPicPr>
                    <p:blipFill>
                      <a:blip r:embed="rId8"/>
                      <a:stretch>
                        <a:fillRect/>
                      </a:stretch>
                    </p:blipFill>
                    <p:spPr>
                      <a:xfrm>
                        <a:off x="1295400" y="3971075"/>
                        <a:ext cx="6065837" cy="2392363"/>
                      </a:xfrm>
                      <a:prstGeom prst="rect">
                        <a:avLst/>
                      </a:prstGeom>
                    </p:spPr>
                  </p:pic>
                </p:oleObj>
              </mc:Fallback>
            </mc:AlternateContent>
          </a:graphicData>
        </a:graphic>
      </p:graphicFrame>
    </p:spTree>
    <p:extLst>
      <p:ext uri="{BB962C8B-B14F-4D97-AF65-F5344CB8AC3E}">
        <p14:creationId xmlns:p14="http://schemas.microsoft.com/office/powerpoint/2010/main" val="199321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smtClean="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468766790"/>
              </p:ext>
            </p:extLst>
          </p:nvPr>
        </p:nvGraphicFramePr>
        <p:xfrm>
          <a:off x="1066800" y="1219200"/>
          <a:ext cx="5376672" cy="914400"/>
        </p:xfrm>
        <a:graphic>
          <a:graphicData uri="http://schemas.openxmlformats.org/presentationml/2006/ole">
            <mc:AlternateContent xmlns:mc="http://schemas.openxmlformats.org/markup-compatibility/2006">
              <mc:Choice xmlns:v="urn:schemas-microsoft-com:vml" Requires="v">
                <p:oleObj spid="_x0000_s441355" name="Equation" r:id="rId3" imgW="3733560" imgH="634680" progId="Equation.DSMT4">
                  <p:embed/>
                </p:oleObj>
              </mc:Choice>
              <mc:Fallback>
                <p:oleObj name="Equation" r:id="rId3" imgW="3733560" imgH="634680" progId="Equation.DSMT4">
                  <p:embed/>
                  <p:pic>
                    <p:nvPicPr>
                      <p:cNvPr id="0" name=""/>
                      <p:cNvPicPr/>
                      <p:nvPr/>
                    </p:nvPicPr>
                    <p:blipFill>
                      <a:blip r:embed="rId4"/>
                      <a:stretch>
                        <a:fillRect/>
                      </a:stretch>
                    </p:blipFill>
                    <p:spPr>
                      <a:xfrm>
                        <a:off x="1066800" y="1219200"/>
                        <a:ext cx="5376672"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939593"/>
              </p:ext>
            </p:extLst>
          </p:nvPr>
        </p:nvGraphicFramePr>
        <p:xfrm>
          <a:off x="1371600" y="2349500"/>
          <a:ext cx="6280150" cy="4279900"/>
        </p:xfrm>
        <a:graphic>
          <a:graphicData uri="http://schemas.openxmlformats.org/presentationml/2006/ole">
            <mc:AlternateContent xmlns:mc="http://schemas.openxmlformats.org/markup-compatibility/2006">
              <mc:Choice xmlns:v="urn:schemas-microsoft-com:vml" Requires="v">
                <p:oleObj spid="_x0000_s441356" name="Equation" r:id="rId5" imgW="4267080" imgH="2908080" progId="Equation.DSMT4">
                  <p:embed/>
                </p:oleObj>
              </mc:Choice>
              <mc:Fallback>
                <p:oleObj name="Equation" r:id="rId5" imgW="4267080" imgH="2908080" progId="Equation.DSMT4">
                  <p:embed/>
                  <p:pic>
                    <p:nvPicPr>
                      <p:cNvPr id="0" name=""/>
                      <p:cNvPicPr/>
                      <p:nvPr/>
                    </p:nvPicPr>
                    <p:blipFill>
                      <a:blip r:embed="rId6"/>
                      <a:stretch>
                        <a:fillRect/>
                      </a:stretch>
                    </p:blipFill>
                    <p:spPr>
                      <a:xfrm>
                        <a:off x="1371600" y="2349500"/>
                        <a:ext cx="6280150" cy="4279900"/>
                      </a:xfrm>
                      <a:prstGeom prst="rect">
                        <a:avLst/>
                      </a:prstGeom>
                    </p:spPr>
                  </p:pic>
                </p:oleObj>
              </mc:Fallback>
            </mc:AlternateContent>
          </a:graphicData>
        </a:graphic>
      </p:graphicFrame>
    </p:spTree>
    <p:extLst>
      <p:ext uri="{BB962C8B-B14F-4D97-AF65-F5344CB8AC3E}">
        <p14:creationId xmlns:p14="http://schemas.microsoft.com/office/powerpoint/2010/main" val="228815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977404" y="8381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7804" y="381000"/>
            <a:ext cx="7772400" cy="457200"/>
          </a:xfrm>
          <a:prstGeom prst="rect">
            <a:avLst/>
          </a:prstGeom>
          <a:noFill/>
        </p:spPr>
        <p:txBody>
          <a:bodyPr wrap="square" rtlCol="0">
            <a:spAutoFit/>
          </a:bodyPr>
          <a:lstStyle/>
          <a:p>
            <a:r>
              <a:rPr lang="en-US" sz="2400" dirty="0" smtClean="0">
                <a:latin typeface="+mj-lt"/>
              </a:rPr>
              <a:t>Scattering theory:</a:t>
            </a:r>
          </a:p>
        </p:txBody>
      </p:sp>
      <p:sp>
        <p:nvSpPr>
          <p:cNvPr id="2" name="Date Placeholder 1"/>
          <p:cNvSpPr>
            <a:spLocks noGrp="1"/>
          </p:cNvSpPr>
          <p:nvPr>
            <p:ph type="dt" sz="half" idx="10"/>
          </p:nvPr>
        </p:nvSpPr>
        <p:spPr/>
        <p:txBody>
          <a:bodyPr/>
          <a:lstStyle/>
          <a:p>
            <a:r>
              <a:rPr lang="en-US" smtClean="0"/>
              <a:t>12/01/2014</a:t>
            </a:r>
            <a:endParaRPr lang="en-US" dirty="0"/>
          </a:p>
        </p:txBody>
      </p:sp>
      <p:sp>
        <p:nvSpPr>
          <p:cNvPr id="3" name="Footer Placeholder 2"/>
          <p:cNvSpPr>
            <a:spLocks noGrp="1"/>
          </p:cNvSpPr>
          <p:nvPr>
            <p:ph type="ftr" sz="quarter" idx="11"/>
          </p:nvPr>
        </p:nvSpPr>
        <p:spPr/>
        <p:txBody>
          <a:bodyPr/>
          <a:lstStyle/>
          <a:p>
            <a:r>
              <a:rPr lang="en-US" smtClean="0"/>
              <a:t>PHY 711  Fall 2014 --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76200" y="76200"/>
            <a:ext cx="8763000" cy="461665"/>
          </a:xfrm>
          <a:prstGeom prst="rect">
            <a:avLst/>
          </a:prstGeom>
          <a:noFill/>
        </p:spPr>
        <p:txBody>
          <a:bodyPr wrap="square" rtlCol="0">
            <a:spAutoFit/>
          </a:bodyPr>
          <a:lstStyle/>
          <a:p>
            <a:r>
              <a:rPr lang="en-US" sz="2400" dirty="0" smtClean="0">
                <a:latin typeface="+mj-lt"/>
              </a:rPr>
              <a:t>Brief review of topics covered in this course --</a:t>
            </a:r>
          </a:p>
        </p:txBody>
      </p:sp>
    </p:spTree>
    <p:extLst>
      <p:ext uri="{BB962C8B-B14F-4D97-AF65-F5344CB8AC3E}">
        <p14:creationId xmlns:p14="http://schemas.microsoft.com/office/powerpoint/2010/main" val="1354563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24538</TotalTime>
  <Words>770</Words>
  <Application>Microsoft Office PowerPoint</Application>
  <PresentationFormat>On-screen Show (4:3)</PresentationFormat>
  <Paragraphs>197</Paragraphs>
  <Slides>32</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9" baseType="lpstr">
      <vt:lpstr>Arial</vt:lpstr>
      <vt:lpstr>Calibri</vt:lpstr>
      <vt:lpstr>Symbol</vt:lpstr>
      <vt:lpstr>Office Theme</vt:lpstr>
      <vt:lpstr>Equation</vt:lpstr>
      <vt:lpstr>MathType 6.0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1185</cp:revision>
  <cp:lastPrinted>2014-11-21T18:53:54Z</cp:lastPrinted>
  <dcterms:created xsi:type="dcterms:W3CDTF">2012-01-10T18:32:24Z</dcterms:created>
  <dcterms:modified xsi:type="dcterms:W3CDTF">2014-12-01T13:42:24Z</dcterms:modified>
</cp:coreProperties>
</file>