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354" r:id="rId3"/>
    <p:sldId id="363" r:id="rId4"/>
    <p:sldId id="364" r:id="rId5"/>
    <p:sldId id="385" r:id="rId6"/>
    <p:sldId id="367" r:id="rId7"/>
    <p:sldId id="368" r:id="rId8"/>
    <p:sldId id="369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54" d="100"/>
          <a:sy n="54" d="100"/>
        </p:scale>
        <p:origin x="10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3.wmf"/><Relationship Id="rId5" Type="http://schemas.openxmlformats.org/officeDocument/2006/relationships/image" Target="../media/image21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3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2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.edu/Encyclopedia_SI/nmah/pendulum.htm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6.png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36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76200"/>
            <a:ext cx="8458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800" b="1" dirty="0" smtClean="0"/>
              <a:t>Plan for Lecture 4: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Chapter 2 – Physics described in an accelerated coordinate frame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Correction from Lecture 3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Linear acceleration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Angular acceleration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Foucault pendulum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4400" y="1011237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14400" y="3906837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" y="1087437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14400" y="3544887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40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44517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17148"/>
              </p:ext>
            </p:extLst>
          </p:nvPr>
        </p:nvGraphicFramePr>
        <p:xfrm>
          <a:off x="4267200" y="3632199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32199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12752"/>
              </p:ext>
            </p:extLst>
          </p:nvPr>
        </p:nvGraphicFramePr>
        <p:xfrm>
          <a:off x="1003300" y="533400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33400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85827"/>
              </p:ext>
            </p:extLst>
          </p:nvPr>
        </p:nvGraphicFramePr>
        <p:xfrm>
          <a:off x="3348038" y="3479800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479800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78276"/>
              </p:ext>
            </p:extLst>
          </p:nvPr>
        </p:nvGraphicFramePr>
        <p:xfrm>
          <a:off x="273050" y="1239837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239837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47837"/>
              </p:ext>
            </p:extLst>
          </p:nvPr>
        </p:nvGraphicFramePr>
        <p:xfrm>
          <a:off x="1828800" y="1203404"/>
          <a:ext cx="64198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11" imgW="2984400" imgH="457200" progId="Equation.DSMT4">
                  <p:embed/>
                </p:oleObj>
              </mc:Choice>
              <mc:Fallback>
                <p:oleObj name="Equation" r:id="rId11" imgW="298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03404"/>
                        <a:ext cx="64198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16367"/>
              </p:ext>
            </p:extLst>
          </p:nvPr>
        </p:nvGraphicFramePr>
        <p:xfrm>
          <a:off x="1479550" y="4419600"/>
          <a:ext cx="61849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13" imgW="4940280" imgH="1346040" progId="Equation.DSMT4">
                  <p:embed/>
                </p:oleObj>
              </mc:Choice>
              <mc:Fallback>
                <p:oleObj name="Equation" r:id="rId13" imgW="49402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9550" y="4419600"/>
                        <a:ext cx="618490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2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19204"/>
              </p:ext>
            </p:extLst>
          </p:nvPr>
        </p:nvGraphicFramePr>
        <p:xfrm>
          <a:off x="1447800" y="685800"/>
          <a:ext cx="4514850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数式" r:id="rId3" imgW="2095200" imgH="939600" progId="Equation.3">
                  <p:embed/>
                </p:oleObj>
              </mc:Choice>
              <mc:Fallback>
                <p:oleObj name="数式" r:id="rId3" imgW="20952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4514850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200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on acceleration (rotation only):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40322"/>
              </p:ext>
            </p:extLst>
          </p:nvPr>
        </p:nvGraphicFramePr>
        <p:xfrm>
          <a:off x="546100" y="3922712"/>
          <a:ext cx="829310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数式" r:id="rId5" imgW="3848040" imgH="1041120" progId="Equation.3">
                  <p:embed/>
                </p:oleObj>
              </mc:Choice>
              <mc:Fallback>
                <p:oleObj name="数式" r:id="rId5" imgW="384804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22712"/>
                        <a:ext cx="829310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850" y="222557"/>
            <a:ext cx="85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233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70181"/>
              </p:ext>
            </p:extLst>
          </p:nvPr>
        </p:nvGraphicFramePr>
        <p:xfrm>
          <a:off x="7252048" y="609600"/>
          <a:ext cx="1663352" cy="99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数式" r:id="rId3" imgW="799920" imgH="482400" progId="Equation.3">
                  <p:embed/>
                </p:oleObj>
              </mc:Choice>
              <mc:Fallback>
                <p:oleObj name="数式" r:id="rId3" imgW="79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048" y="609600"/>
                        <a:ext cx="1663352" cy="99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of Newton’s laws in a coordinate system which has an angular velocity        and linear acceleration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057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Newton’s laws;     Let  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denote the position of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: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81493"/>
              </p:ext>
            </p:extLst>
          </p:nvPr>
        </p:nvGraphicFramePr>
        <p:xfrm>
          <a:off x="228600" y="2895600"/>
          <a:ext cx="7980363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数式" r:id="rId5" imgW="4546440" imgH="990360" progId="Equation.3">
                  <p:embed/>
                </p:oleObj>
              </mc:Choice>
              <mc:Fallback>
                <p:oleObj name="数式" r:id="rId5" imgW="45464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7980363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419600" y="43434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91400" y="426339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499089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Coriolis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8920" y="481202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Centrifugal</a:t>
            </a: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16263"/>
              </p:ext>
            </p:extLst>
          </p:nvPr>
        </p:nvGraphicFramePr>
        <p:xfrm>
          <a:off x="3581400" y="762000"/>
          <a:ext cx="457200" cy="41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数式" r:id="rId7" imgW="152280" imgH="139680" progId="Equation.3">
                  <p:embed/>
                </p:oleObj>
              </mc:Choice>
              <mc:Fallback>
                <p:oleObj name="数式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62000"/>
                        <a:ext cx="457200" cy="41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7117" r="46836" b="10092"/>
          <a:stretch/>
        </p:blipFill>
        <p:spPr bwMode="auto">
          <a:xfrm>
            <a:off x="762000" y="990600"/>
            <a:ext cx="4354739" cy="40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Motion on the surface of the Earth: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021"/>
              </p:ext>
            </p:extLst>
          </p:nvPr>
        </p:nvGraphicFramePr>
        <p:xfrm>
          <a:off x="5562600" y="1219200"/>
          <a:ext cx="26543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数式" r:id="rId4" imgW="1511280" imgH="812520" progId="Equation.3">
                  <p:embed/>
                </p:oleObj>
              </mc:Choice>
              <mc:Fallback>
                <p:oleObj name="数式" r:id="rId4" imgW="15112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26543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98749"/>
              </p:ext>
            </p:extLst>
          </p:nvPr>
        </p:nvGraphicFramePr>
        <p:xfrm>
          <a:off x="609600" y="5019713"/>
          <a:ext cx="76041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数式" r:id="rId6" imgW="4330440" imgH="711000" progId="Equation.3">
                  <p:embed/>
                </p:oleObj>
              </mc:Choice>
              <mc:Fallback>
                <p:oleObj name="数式" r:id="rId6" imgW="4330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19713"/>
                        <a:ext cx="760412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7117" r="46836" b="10092"/>
          <a:stretch/>
        </p:blipFill>
        <p:spPr bwMode="auto">
          <a:xfrm>
            <a:off x="5507809" y="2186910"/>
            <a:ext cx="3483791" cy="32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Non-inertial effects on effective gravitational “constant”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94828"/>
              </p:ext>
            </p:extLst>
          </p:nvPr>
        </p:nvGraphicFramePr>
        <p:xfrm>
          <a:off x="533400" y="1066800"/>
          <a:ext cx="7604125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数式" r:id="rId4" imgW="4330440" imgH="2616120" progId="Equation.3">
                  <p:embed/>
                </p:oleObj>
              </mc:Choice>
              <mc:Fallback>
                <p:oleObj name="数式" r:id="rId4" imgW="4330440" imgH="2616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604125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752600" y="56388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9.80 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000" y="53340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0.03 </a:t>
            </a:r>
            <a:r>
              <a:rPr lang="en-US" sz="2400" dirty="0" smtClean="0">
                <a:latin typeface="+mj-lt"/>
              </a:rPr>
              <a:t>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8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2547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4212"/>
            <a:ext cx="9144000" cy="4283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142547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http://www.si.edu/Encyclopedia_SI/nmah/pendulum.htm</a:t>
            </a:r>
            <a:endParaRPr lang="en-US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Foucault </a:t>
            </a:r>
            <a:r>
              <a:rPr lang="en-US" dirty="0" smtClean="0"/>
              <a:t>pendulum was </a:t>
            </a:r>
            <a:r>
              <a:rPr lang="en-US" dirty="0"/>
              <a:t>displayed for many years in the Smithsonian's National Museum of American </a:t>
            </a:r>
            <a:r>
              <a:rPr lang="en-US" dirty="0" smtClean="0"/>
              <a:t>History.  It is named </a:t>
            </a:r>
            <a:r>
              <a:rPr lang="en-US" dirty="0"/>
              <a:t>for the French physicist Jean Foucault </a:t>
            </a:r>
            <a:r>
              <a:rPr lang="en-US" dirty="0" smtClean="0"/>
              <a:t>who </a:t>
            </a:r>
            <a:r>
              <a:rPr lang="en-US" dirty="0"/>
              <a:t>first used it in 1851 to demonstrate the rotation of the earth. 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76400" y="3124200"/>
            <a:ext cx="2133600" cy="2133600"/>
          </a:xfrm>
          <a:prstGeom prst="ellipse">
            <a:avLst/>
          </a:prstGeom>
          <a:solidFill>
            <a:srgbClr val="00B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54630" y="2781300"/>
            <a:ext cx="0" cy="3429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51546"/>
              </p:ext>
            </p:extLst>
          </p:nvPr>
        </p:nvGraphicFramePr>
        <p:xfrm>
          <a:off x="777875" y="990600"/>
          <a:ext cx="76041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数式" r:id="rId3" imgW="4330440" imgH="482400" progId="Equation.3">
                  <p:embed/>
                </p:oleObj>
              </mc:Choice>
              <mc:Fallback>
                <p:oleObj name="数式" r:id="rId3" imgW="433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990600"/>
                        <a:ext cx="76041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 of motion on Earth’s surface</a:t>
            </a:r>
          </a:p>
        </p:txBody>
      </p:sp>
      <p:sp>
        <p:nvSpPr>
          <p:cNvPr id="11" name="Curved Left Arrow 10"/>
          <p:cNvSpPr/>
          <p:nvPr/>
        </p:nvSpPr>
        <p:spPr>
          <a:xfrm>
            <a:off x="2514600" y="2789141"/>
            <a:ext cx="457200" cy="335059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69870" y="2609850"/>
            <a:ext cx="0" cy="2667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56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w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43200" y="3124200"/>
            <a:ext cx="1524000" cy="1066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4260" y="3573780"/>
            <a:ext cx="457200" cy="685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81400" y="3200400"/>
            <a:ext cx="228600" cy="37338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67200" y="30524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 </a:t>
            </a:r>
            <a:r>
              <a:rPr lang="en-US" sz="2400" dirty="0" smtClean="0">
                <a:latin typeface="+mj-lt"/>
              </a:rPr>
              <a:t>(up)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3957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 </a:t>
            </a:r>
            <a:r>
              <a:rPr lang="en-US" sz="2400" dirty="0" smtClean="0">
                <a:latin typeface="+mj-lt"/>
              </a:rPr>
              <a:t>(south)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2662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 </a:t>
            </a:r>
            <a:r>
              <a:rPr lang="en-US" sz="2400" dirty="0" smtClean="0">
                <a:latin typeface="+mj-lt"/>
              </a:rPr>
              <a:t>(east)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32" name="Straight Arrow Connector 31"/>
          <p:cNvCxnSpPr>
            <a:endCxn id="7" idx="0"/>
          </p:cNvCxnSpPr>
          <p:nvPr/>
        </p:nvCxnSpPr>
        <p:spPr>
          <a:xfrm flipV="1">
            <a:off x="2743200" y="3124200"/>
            <a:ext cx="0" cy="106456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3200" y="3424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5334000" y="2609850"/>
            <a:ext cx="3194539" cy="280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552923"/>
              </p:ext>
            </p:extLst>
          </p:nvPr>
        </p:nvGraphicFramePr>
        <p:xfrm>
          <a:off x="2438400" y="5708650"/>
          <a:ext cx="26082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数式" r:id="rId6" imgW="1485720" imgH="177480" progId="Equation.3">
                  <p:embed/>
                </p:oleObj>
              </mc:Choice>
              <mc:Fallback>
                <p:oleObj name="数式" r:id="rId6" imgW="1485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708650"/>
                        <a:ext cx="260826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5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0" y="543252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1599"/>
              </p:ext>
            </p:extLst>
          </p:nvPr>
        </p:nvGraphicFramePr>
        <p:xfrm>
          <a:off x="860425" y="4114800"/>
          <a:ext cx="621982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数式" r:id="rId4" imgW="3543120" imgH="1320480" progId="Equation.3">
                  <p:embed/>
                </p:oleObj>
              </mc:Choice>
              <mc:Fallback>
                <p:oleObj name="数式" r:id="rId4" imgW="35431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114800"/>
                        <a:ext cx="621982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keeping leading terms: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1639"/>
              </p:ext>
            </p:extLst>
          </p:nvPr>
        </p:nvGraphicFramePr>
        <p:xfrm>
          <a:off x="2962275" y="1143000"/>
          <a:ext cx="5038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数式" r:id="rId6" imgW="2869920" imgH="482400" progId="Equation.3">
                  <p:embed/>
                </p:oleObj>
              </mc:Choice>
              <mc:Fallback>
                <p:oleObj name="数式" r:id="rId6" imgW="286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1143000"/>
                        <a:ext cx="50387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0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keeping leading terms: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20717"/>
              </p:ext>
            </p:extLst>
          </p:nvPr>
        </p:nvGraphicFramePr>
        <p:xfrm>
          <a:off x="228600" y="685800"/>
          <a:ext cx="5038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数式" r:id="rId4" imgW="2869920" imgH="482400" progId="Equation.3">
                  <p:embed/>
                </p:oleObj>
              </mc:Choice>
              <mc:Fallback>
                <p:oleObj name="数式" r:id="rId4" imgW="286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50387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418258"/>
              </p:ext>
            </p:extLst>
          </p:nvPr>
        </p:nvGraphicFramePr>
        <p:xfrm>
          <a:off x="228600" y="1828800"/>
          <a:ext cx="46355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数式" r:id="rId6" imgW="2641320" imgH="660240" progId="Equation.3">
                  <p:embed/>
                </p:oleObj>
              </mc:Choice>
              <mc:Fallback>
                <p:oleObj name="数式" r:id="rId6" imgW="26413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46355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78882"/>
              </p:ext>
            </p:extLst>
          </p:nvPr>
        </p:nvGraphicFramePr>
        <p:xfrm>
          <a:off x="385763" y="3411538"/>
          <a:ext cx="3767137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数式" r:id="rId8" imgW="2145960" imgH="1574640" progId="Equation.3">
                  <p:embed/>
                </p:oleObj>
              </mc:Choice>
              <mc:Fallback>
                <p:oleObj name="数式" r:id="rId8" imgW="214596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411538"/>
                        <a:ext cx="3767137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4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coupled equations: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3792"/>
              </p:ext>
            </p:extLst>
          </p:nvPr>
        </p:nvGraphicFramePr>
        <p:xfrm>
          <a:off x="492125" y="1054100"/>
          <a:ext cx="2293938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数式" r:id="rId4" imgW="1307880" imgH="812520" progId="Equation.3">
                  <p:embed/>
                </p:oleObj>
              </mc:Choice>
              <mc:Fallback>
                <p:oleObj name="数式" r:id="rId4" imgW="13078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054100"/>
                        <a:ext cx="2293938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5552"/>
              </p:ext>
            </p:extLst>
          </p:nvPr>
        </p:nvGraphicFramePr>
        <p:xfrm>
          <a:off x="438150" y="2909888"/>
          <a:ext cx="3676650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5" name="数式" r:id="rId6" imgW="2095200" imgH="1752480" progId="Equation.3">
                  <p:embed/>
                </p:oleObj>
              </mc:Choice>
              <mc:Fallback>
                <p:oleObj name="数式" r:id="rId6" imgW="209520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909888"/>
                        <a:ext cx="3676650" cy="305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0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76" t="19694" r="5147" b="28501"/>
          <a:stretch/>
        </p:blipFill>
        <p:spPr>
          <a:xfrm>
            <a:off x="481940" y="609600"/>
            <a:ext cx="8503970" cy="454756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1000" y="4776167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coupled equations: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628336"/>
              </p:ext>
            </p:extLst>
          </p:nvPr>
        </p:nvGraphicFramePr>
        <p:xfrm>
          <a:off x="393289" y="1085058"/>
          <a:ext cx="4203437" cy="348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数式" r:id="rId5" imgW="2070000" imgH="1726920" progId="Equation.3">
                  <p:embed/>
                </p:oleObj>
              </mc:Choice>
              <mc:Fallback>
                <p:oleObj name="数式" r:id="rId5" imgW="207000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89" y="1085058"/>
                        <a:ext cx="4203437" cy="3486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48481"/>
              </p:ext>
            </p:extLst>
          </p:nvPr>
        </p:nvGraphicFramePr>
        <p:xfrm>
          <a:off x="427037" y="5106987"/>
          <a:ext cx="55927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数式" r:id="rId7" imgW="3187440" imgH="698400" progId="Equation.3">
                  <p:embed/>
                </p:oleObj>
              </mc:Choice>
              <mc:Fallback>
                <p:oleObj name="数式" r:id="rId7" imgW="3187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5106987"/>
                        <a:ext cx="5592763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8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75680"/>
              </p:ext>
            </p:extLst>
          </p:nvPr>
        </p:nvGraphicFramePr>
        <p:xfrm>
          <a:off x="533400" y="2514600"/>
          <a:ext cx="69897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name="数式" r:id="rId3" imgW="2527200" imgH="609480" progId="Equation.3">
                  <p:embed/>
                </p:oleObj>
              </mc:Choice>
              <mc:Fallback>
                <p:oleObj name="数式" r:id="rId3" imgW="2527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69897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102065"/>
              </p:ext>
            </p:extLst>
          </p:nvPr>
        </p:nvGraphicFramePr>
        <p:xfrm>
          <a:off x="381000" y="533400"/>
          <a:ext cx="840008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数式" r:id="rId5" imgW="3187440" imgH="698400" progId="Equation.3">
                  <p:embed/>
                </p:oleObj>
              </mc:Choice>
              <mc:Fallback>
                <p:oleObj name="数式" r:id="rId5" imgW="3187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"/>
                        <a:ext cx="8400084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15195"/>
              </p:ext>
            </p:extLst>
          </p:nvPr>
        </p:nvGraphicFramePr>
        <p:xfrm>
          <a:off x="609600" y="4406900"/>
          <a:ext cx="572135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数式" r:id="rId7" imgW="2171520" imgH="825480" progId="Equation.3">
                  <p:embed/>
                </p:oleObj>
              </mc:Choice>
              <mc:Fallback>
                <p:oleObj name="数式" r:id="rId7" imgW="21715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06900"/>
                        <a:ext cx="572135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35" t="17969" r="2941" b="15950"/>
          <a:stretch/>
        </p:blipFill>
        <p:spPr>
          <a:xfrm>
            <a:off x="579100" y="685800"/>
            <a:ext cx="7985799" cy="51562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0148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2438400"/>
            <a:ext cx="25146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042" t="25000" r="4052" b="7812"/>
          <a:stretch/>
        </p:blipFill>
        <p:spPr>
          <a:xfrm>
            <a:off x="152400" y="152400"/>
            <a:ext cx="7818120" cy="58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31681"/>
              </p:ext>
            </p:extLst>
          </p:nvPr>
        </p:nvGraphicFramePr>
        <p:xfrm>
          <a:off x="411480" y="629305"/>
          <a:ext cx="650557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数式" r:id="rId3" imgW="2755800" imgH="634680" progId="Equation.3">
                  <p:embed/>
                </p:oleObj>
              </mc:Choice>
              <mc:Fallback>
                <p:oleObj name="数式" r:id="rId3" imgW="27558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" y="629305"/>
                        <a:ext cx="6505575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74196"/>
              </p:ext>
            </p:extLst>
          </p:nvPr>
        </p:nvGraphicFramePr>
        <p:xfrm>
          <a:off x="1181100" y="2184500"/>
          <a:ext cx="4305300" cy="17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Equation" r:id="rId5" imgW="3213000" imgH="1269720" progId="Equation.DSMT4">
                  <p:embed/>
                </p:oleObj>
              </mc:Choice>
              <mc:Fallback>
                <p:oleObj name="Equation" r:id="rId5" imgW="321300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184500"/>
                        <a:ext cx="4305300" cy="17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52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Correction to last slide of Lecture 3: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384989"/>
              </p:ext>
            </p:extLst>
          </p:nvPr>
        </p:nvGraphicFramePr>
        <p:xfrm>
          <a:off x="477837" y="3757612"/>
          <a:ext cx="8361363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Equation" r:id="rId7" imgW="3543120" imgH="825480" progId="Equation.DSMT4">
                  <p:embed/>
                </p:oleObj>
              </mc:Choice>
              <mc:Fallback>
                <p:oleObj name="Equation" r:id="rId7" imgW="354312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" y="3757612"/>
                        <a:ext cx="8361363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56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Physical laws as described in non-inertial coordinate systems</a:t>
            </a:r>
          </a:p>
          <a:p>
            <a:pPr lvl="1"/>
            <a:endParaRPr lang="en-US" sz="2400" dirty="0">
              <a:latin typeface="+mj-lt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Newton’s </a:t>
            </a:r>
            <a:r>
              <a:rPr lang="en-US" sz="2400" dirty="0" smtClean="0">
                <a:latin typeface="+mj-lt"/>
              </a:rPr>
              <a:t>laws are formulated in an inertial frame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54041"/>
              </p:ext>
            </p:extLst>
          </p:nvPr>
        </p:nvGraphicFramePr>
        <p:xfrm>
          <a:off x="3005138" y="1828800"/>
          <a:ext cx="628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2" name="数式" r:id="rId3" imgW="291960" imgH="241200" progId="Equation.3">
                  <p:embed/>
                </p:oleObj>
              </mc:Choice>
              <mc:Fallback>
                <p:oleObj name="数式" r:id="rId3" imgW="2919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828800"/>
                        <a:ext cx="628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75965"/>
              </p:ext>
            </p:extLst>
          </p:nvPr>
        </p:nvGraphicFramePr>
        <p:xfrm>
          <a:off x="2970213" y="3200400"/>
          <a:ext cx="1009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3" name="数式" r:id="rId5" imgW="469800" imgH="241200" progId="Equation.3">
                  <p:embed/>
                </p:oleObj>
              </mc:Choice>
              <mc:Fallback>
                <p:oleObj name="数式" r:id="rId5" imgW="4698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200400"/>
                        <a:ext cx="1009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" y="2362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For some problems, it is convenient to transform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equations into a non-inertial coordinate system    </a:t>
            </a:r>
          </a:p>
          <a:p>
            <a:pPr lvl="1"/>
            <a:endParaRPr lang="en-US" sz="2400" dirty="0" smtClean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644900"/>
            <a:ext cx="1879600" cy="2203450"/>
            <a:chOff x="838200" y="3644900"/>
            <a:chExt cx="1879600" cy="220345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914400" y="4038600"/>
              <a:ext cx="0" cy="16002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14400" y="5105400"/>
              <a:ext cx="990600" cy="5334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14400" y="5638800"/>
              <a:ext cx="14478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9883873"/>
                </p:ext>
              </p:extLst>
            </p:nvPr>
          </p:nvGraphicFramePr>
          <p:xfrm>
            <a:off x="2362200" y="537210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64" name="数式" r:id="rId7" imgW="164880" imgH="228600" progId="Equation.3">
                    <p:embed/>
                  </p:oleObj>
                </mc:Choice>
                <mc:Fallback>
                  <p:oleObj name="数式" r:id="rId7" imgW="16488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37210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805351"/>
                </p:ext>
              </p:extLst>
            </p:nvPr>
          </p:nvGraphicFramePr>
          <p:xfrm>
            <a:off x="1905000" y="47815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65" name="数式" r:id="rId9" imgW="164880" imgH="228600" progId="Equation.3">
                    <p:embed/>
                  </p:oleObj>
                </mc:Choice>
                <mc:Fallback>
                  <p:oleObj name="数式" r:id="rId9" imgW="164880" imgH="2286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7815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596461"/>
                </p:ext>
              </p:extLst>
            </p:nvPr>
          </p:nvGraphicFramePr>
          <p:xfrm>
            <a:off x="838200" y="3644900"/>
            <a:ext cx="3556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66" name="数式" r:id="rId11" imgW="164880" imgH="241200" progId="Equation.3">
                    <p:embed/>
                  </p:oleObj>
                </mc:Choice>
                <mc:Fallback>
                  <p:oleObj name="数式" r:id="rId11" imgW="16488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644900"/>
                          <a:ext cx="35560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4953000" y="3663950"/>
            <a:ext cx="1879600" cy="2451100"/>
            <a:chOff x="838200" y="3644900"/>
            <a:chExt cx="1879600" cy="24511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914400" y="4171950"/>
              <a:ext cx="228600" cy="14668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30" idx="2"/>
            </p:cNvCxnSpPr>
            <p:nvPr/>
          </p:nvCxnSpPr>
          <p:spPr>
            <a:xfrm flipV="1">
              <a:off x="914400" y="5257800"/>
              <a:ext cx="1168400" cy="381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914400" y="5638800"/>
              <a:ext cx="1447800" cy="3619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3390935"/>
                </p:ext>
              </p:extLst>
            </p:nvPr>
          </p:nvGraphicFramePr>
          <p:xfrm>
            <a:off x="2362200" y="56197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67" name="数式" r:id="rId13" imgW="164880" imgH="228600" progId="Equation.3">
                    <p:embed/>
                  </p:oleObj>
                </mc:Choice>
                <mc:Fallback>
                  <p:oleObj name="数式" r:id="rId13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6197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33357"/>
                </p:ext>
              </p:extLst>
            </p:nvPr>
          </p:nvGraphicFramePr>
          <p:xfrm>
            <a:off x="1905000" y="47815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68" name="数式" r:id="rId15" imgW="164880" imgH="228600" progId="Equation.3">
                    <p:embed/>
                  </p:oleObj>
                </mc:Choice>
                <mc:Fallback>
                  <p:oleObj name="数式" r:id="rId15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7815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6179381"/>
                </p:ext>
              </p:extLst>
            </p:nvPr>
          </p:nvGraphicFramePr>
          <p:xfrm>
            <a:off x="838200" y="3644900"/>
            <a:ext cx="3556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69" name="数式" r:id="rId17" imgW="164880" imgH="241200" progId="Equation.3">
                    <p:embed/>
                  </p:oleObj>
                </mc:Choice>
                <mc:Fallback>
                  <p:oleObj name="数式" r:id="rId17" imgW="164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644900"/>
                          <a:ext cx="35560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440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analysis in “inertial frame” versus “non-inertial frame”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64206"/>
              </p:ext>
            </p:extLst>
          </p:nvPr>
        </p:nvGraphicFramePr>
        <p:xfrm>
          <a:off x="838200" y="1219200"/>
          <a:ext cx="60737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数式" r:id="rId3" imgW="2819160" imgH="2387520" progId="Equation.3">
                  <p:embed/>
                </p:oleObj>
              </mc:Choice>
              <mc:Fallback>
                <p:oleObj name="数式" r:id="rId3" imgW="2819160" imgH="2387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60737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3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1676400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43200" y="4572000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1752600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43200" y="4210050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7400" y="121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4110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15416"/>
              </p:ext>
            </p:extLst>
          </p:nvPr>
        </p:nvGraphicFramePr>
        <p:xfrm>
          <a:off x="6096000" y="4297362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0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97362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945886"/>
              </p:ext>
            </p:extLst>
          </p:nvPr>
        </p:nvGraphicFramePr>
        <p:xfrm>
          <a:off x="2832100" y="1198563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1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198563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0019"/>
              </p:ext>
            </p:extLst>
          </p:nvPr>
        </p:nvGraphicFramePr>
        <p:xfrm>
          <a:off x="5176838" y="4144963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2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4144963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9673"/>
              </p:ext>
            </p:extLst>
          </p:nvPr>
        </p:nvGraphicFramePr>
        <p:xfrm>
          <a:off x="2101850" y="1905000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3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1905000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126766"/>
              </p:ext>
            </p:extLst>
          </p:nvPr>
        </p:nvGraphicFramePr>
        <p:xfrm>
          <a:off x="6192838" y="630238"/>
          <a:ext cx="193992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" name="数式" r:id="rId11" imgW="901440" imgH="1777680" progId="Equation.3">
                  <p:embed/>
                </p:oleObj>
              </mc:Choice>
              <mc:Fallback>
                <p:oleObj name="数式" r:id="rId11" imgW="901440" imgH="17776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30238"/>
                        <a:ext cx="193992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7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4400" y="1011237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14400" y="3906837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" y="1087437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14400" y="3544887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40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44517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17148"/>
              </p:ext>
            </p:extLst>
          </p:nvPr>
        </p:nvGraphicFramePr>
        <p:xfrm>
          <a:off x="4267200" y="3632199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32199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12752"/>
              </p:ext>
            </p:extLst>
          </p:nvPr>
        </p:nvGraphicFramePr>
        <p:xfrm>
          <a:off x="1003300" y="533400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33400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85827"/>
              </p:ext>
            </p:extLst>
          </p:nvPr>
        </p:nvGraphicFramePr>
        <p:xfrm>
          <a:off x="3348038" y="3479800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479800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78276"/>
              </p:ext>
            </p:extLst>
          </p:nvPr>
        </p:nvGraphicFramePr>
        <p:xfrm>
          <a:off x="273050" y="1239837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239837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47837"/>
              </p:ext>
            </p:extLst>
          </p:nvPr>
        </p:nvGraphicFramePr>
        <p:xfrm>
          <a:off x="1828800" y="1203404"/>
          <a:ext cx="64198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1" name="Equation" r:id="rId11" imgW="2984400" imgH="457200" progId="Equation.DSMT4">
                  <p:embed/>
                </p:oleObj>
              </mc:Choice>
              <mc:Fallback>
                <p:oleObj name="Equation" r:id="rId11" imgW="298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03404"/>
                        <a:ext cx="64198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772245"/>
              </p:ext>
            </p:extLst>
          </p:nvPr>
        </p:nvGraphicFramePr>
        <p:xfrm>
          <a:off x="836613" y="4114800"/>
          <a:ext cx="7472362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Equation" r:id="rId13" imgW="5968800" imgH="1815840" progId="Equation.DSMT4">
                  <p:embed/>
                </p:oleObj>
              </mc:Choice>
              <mc:Fallback>
                <p:oleObj name="Equation" r:id="rId13" imgW="5968800" imgH="1815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6613" y="4114800"/>
                        <a:ext cx="7472362" cy="227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1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5776</TotalTime>
  <Words>487</Words>
  <Application>Microsoft Office PowerPoint</Application>
  <PresentationFormat>On-screen Show (4:3)</PresentationFormat>
  <Paragraphs>115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285</cp:revision>
  <cp:lastPrinted>2013-09-05T18:55:36Z</cp:lastPrinted>
  <dcterms:created xsi:type="dcterms:W3CDTF">2012-01-10T18:32:24Z</dcterms:created>
  <dcterms:modified xsi:type="dcterms:W3CDTF">2014-09-03T13:09:31Z</dcterms:modified>
</cp:coreProperties>
</file>