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6" r:id="rId2"/>
    <p:sldId id="354" r:id="rId3"/>
    <p:sldId id="355" r:id="rId4"/>
    <p:sldId id="357" r:id="rId5"/>
    <p:sldId id="356" r:id="rId6"/>
    <p:sldId id="358" r:id="rId7"/>
    <p:sldId id="359" r:id="rId8"/>
    <p:sldId id="360" r:id="rId9"/>
    <p:sldId id="361" r:id="rId10"/>
    <p:sldId id="362" r:id="rId11"/>
    <p:sldId id="363" r:id="rId12"/>
    <p:sldId id="368" r:id="rId13"/>
    <p:sldId id="364" r:id="rId14"/>
    <p:sldId id="365" r:id="rId15"/>
    <p:sldId id="366" r:id="rId16"/>
    <p:sldId id="370" r:id="rId17"/>
    <p:sldId id="371" r:id="rId18"/>
    <p:sldId id="374" r:id="rId19"/>
    <p:sldId id="375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>
        <p:scale>
          <a:sx n="37" d="100"/>
          <a:sy n="37" d="100"/>
        </p:scale>
        <p:origin x="1548" y="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234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9/5/2014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2014 -- Lecture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://mathworld.wolfram.com/BrachistochroneProblem.html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2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8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7.png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7.png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457200"/>
            <a:ext cx="7239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5: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Start reading Chapter 3 – </a:t>
            </a: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F</a:t>
            </a:r>
            <a:r>
              <a:rPr lang="en-US" sz="3200" b="1" dirty="0" smtClean="0">
                <a:solidFill>
                  <a:schemeClr val="folHlink"/>
                </a:solidFill>
              </a:rPr>
              <a:t>irst focusing on the “calculus of variation”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5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4343400" y="2037694"/>
            <a:ext cx="4800600" cy="4843166"/>
            <a:chOff x="4343400" y="2037694"/>
            <a:chExt cx="4800600" cy="4843166"/>
          </a:xfrm>
        </p:grpSpPr>
        <p:grpSp>
          <p:nvGrpSpPr>
            <p:cNvPr id="10" name="Group 9"/>
            <p:cNvGrpSpPr/>
            <p:nvPr/>
          </p:nvGrpSpPr>
          <p:grpSpPr>
            <a:xfrm>
              <a:off x="4343400" y="2499359"/>
              <a:ext cx="4381500" cy="4381501"/>
              <a:chOff x="4762500" y="1371600"/>
              <a:chExt cx="4381500" cy="4381501"/>
            </a:xfrm>
          </p:grpSpPr>
          <p:pic>
            <p:nvPicPr>
              <p:cNvPr id="52226" name="Picture 2" descr="Ivory Bell Linen Lamp Shade 9x19x12.5 (Spider)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62500" y="1371600"/>
                <a:ext cx="4381500" cy="43815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7" name="Straight Arrow Connector 6"/>
              <p:cNvCxnSpPr/>
              <p:nvPr/>
            </p:nvCxnSpPr>
            <p:spPr>
              <a:xfrm flipV="1">
                <a:off x="6858000" y="1371600"/>
                <a:ext cx="0" cy="609600"/>
              </a:xfrm>
              <a:prstGeom prst="straightConnector1">
                <a:avLst/>
              </a:prstGeom>
              <a:ln w="508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6858000" y="1981200"/>
                <a:ext cx="0" cy="3124200"/>
              </a:xfrm>
              <a:prstGeom prst="line">
                <a:avLst/>
              </a:prstGeom>
              <a:ln w="5080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" name="Straight Arrow Connector 11"/>
            <p:cNvCxnSpPr/>
            <p:nvPr/>
          </p:nvCxnSpPr>
          <p:spPr>
            <a:xfrm flipV="1">
              <a:off x="6400800" y="5943600"/>
              <a:ext cx="2480310" cy="60959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172200" y="2037694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y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610600" y="5329535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x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7543800" y="289113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x</a:t>
            </a:r>
            <a:r>
              <a:rPr lang="en-US" sz="2400" b="1" i="1" baseline="-25000" dirty="0">
                <a:latin typeface="+mj-lt"/>
              </a:rPr>
              <a:t>i</a:t>
            </a:r>
            <a:r>
              <a:rPr lang="en-US" sz="2400" b="1" i="1" dirty="0" smtClean="0">
                <a:latin typeface="+mj-lt"/>
              </a:rPr>
              <a:t>  </a:t>
            </a:r>
            <a:r>
              <a:rPr lang="en-US" sz="2400" b="1" i="1" dirty="0" err="1" smtClean="0">
                <a:latin typeface="+mj-lt"/>
              </a:rPr>
              <a:t>y</a:t>
            </a:r>
            <a:r>
              <a:rPr lang="en-US" sz="2400" b="1" i="1" baseline="-25000" dirty="0" err="1" smtClean="0">
                <a:latin typeface="+mj-lt"/>
              </a:rPr>
              <a:t>i</a:t>
            </a:r>
            <a:endParaRPr lang="en-US" sz="2400" b="1" i="1" dirty="0" smtClean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153400" y="58674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+mj-lt"/>
              </a:rPr>
              <a:t>x</a:t>
            </a:r>
            <a:r>
              <a:rPr lang="en-US" sz="2400" b="1" i="1" baseline="-25000" dirty="0" err="1" smtClean="0">
                <a:latin typeface="+mj-lt"/>
              </a:rPr>
              <a:t>f</a:t>
            </a:r>
            <a:r>
              <a:rPr lang="en-US" sz="2400" b="1" i="1" dirty="0" smtClean="0">
                <a:latin typeface="+mj-lt"/>
              </a:rPr>
              <a:t>  </a:t>
            </a:r>
            <a:r>
              <a:rPr lang="en-US" sz="2400" b="1" i="1" dirty="0" err="1" smtClean="0">
                <a:latin typeface="+mj-lt"/>
              </a:rPr>
              <a:t>y</a:t>
            </a:r>
            <a:r>
              <a:rPr lang="en-US" sz="2400" b="1" i="1" baseline="-25000" dirty="0" err="1">
                <a:latin typeface="+mj-lt"/>
              </a:rPr>
              <a:t>f</a:t>
            </a:r>
            <a:endParaRPr lang="en-US" sz="2400" b="1" i="1" dirty="0" smtClean="0">
              <a:latin typeface="+mj-lt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4655814"/>
              </p:ext>
            </p:extLst>
          </p:nvPr>
        </p:nvGraphicFramePr>
        <p:xfrm>
          <a:off x="477837" y="203200"/>
          <a:ext cx="8132763" cy="413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3" name="数式" r:id="rId4" imgW="3848040" imgH="1955520" progId="Equation.3">
                  <p:embed/>
                </p:oleObj>
              </mc:Choice>
              <mc:Fallback>
                <p:oleObj name="数式" r:id="rId4" imgW="3848040" imgH="1955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7" y="203200"/>
                        <a:ext cx="8132763" cy="413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267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5151487"/>
              </p:ext>
            </p:extLst>
          </p:nvPr>
        </p:nvGraphicFramePr>
        <p:xfrm>
          <a:off x="1828800" y="838200"/>
          <a:ext cx="4725988" cy="45593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4" name="数式" r:id="rId3" imgW="2234880" imgH="2158920" progId="Equation.3">
                  <p:embed/>
                </p:oleObj>
              </mc:Choice>
              <mc:Fallback>
                <p:oleObj name="数式" r:id="rId3" imgW="2234880" imgH="21589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838200"/>
                        <a:ext cx="4725988" cy="45593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247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57200"/>
            <a:ext cx="792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Another example:</a:t>
            </a:r>
          </a:p>
          <a:p>
            <a:pPr lvl="1"/>
            <a:r>
              <a:rPr lang="en-US" sz="2000" dirty="0" smtClean="0">
                <a:latin typeface="+mj-lt"/>
              </a:rPr>
              <a:t>(Courtesy of F. B. Hildebrand, Methods of Applied Mathematics)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4691710"/>
              </p:ext>
            </p:extLst>
          </p:nvPr>
        </p:nvGraphicFramePr>
        <p:xfrm>
          <a:off x="969963" y="1743075"/>
          <a:ext cx="6443662" cy="450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8" name="数式" r:id="rId3" imgW="3047760" imgH="2133360" progId="Equation.3">
                  <p:embed/>
                </p:oleObj>
              </mc:Choice>
              <mc:Fallback>
                <p:oleObj name="数式" r:id="rId3" imgW="3047760" imgH="21333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9963" y="1743075"/>
                        <a:ext cx="6443662" cy="450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2252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429220"/>
              </p:ext>
            </p:extLst>
          </p:nvPr>
        </p:nvGraphicFramePr>
        <p:xfrm>
          <a:off x="304800" y="61970"/>
          <a:ext cx="6400800" cy="2909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5" name="数式" r:id="rId3" imgW="3492360" imgH="1587240" progId="Equation.3">
                  <p:embed/>
                </p:oleObj>
              </mc:Choice>
              <mc:Fallback>
                <p:oleObj name="数式" r:id="rId3" imgW="3492360" imgH="1587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61970"/>
                        <a:ext cx="6400800" cy="29098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3305891"/>
              </p:ext>
            </p:extLst>
          </p:nvPr>
        </p:nvGraphicFramePr>
        <p:xfrm>
          <a:off x="228600" y="2825750"/>
          <a:ext cx="6400800" cy="372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6" name="数式" r:id="rId5" imgW="3314520" imgH="1930320" progId="Equation.3">
                  <p:embed/>
                </p:oleObj>
              </mc:Choice>
              <mc:Fallback>
                <p:oleObj name="数式" r:id="rId5" imgW="3314520" imgH="19303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825750"/>
                        <a:ext cx="6400800" cy="372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895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+mj-lt"/>
              </a:rPr>
              <a:t>Brachistochrone</a:t>
            </a:r>
            <a:r>
              <a:rPr lang="en-US" sz="2400" b="1" dirty="0" smtClean="0">
                <a:latin typeface="+mj-lt"/>
              </a:rPr>
              <a:t> problem:   </a:t>
            </a:r>
            <a:r>
              <a:rPr lang="en-US" sz="2400" dirty="0" smtClean="0">
                <a:latin typeface="+mj-lt"/>
              </a:rPr>
              <a:t>(solved by Newton in 1696)</a:t>
            </a:r>
            <a:endParaRPr lang="en-US" sz="2400" b="1" dirty="0" smtClean="0">
              <a:latin typeface="+mj-lt"/>
            </a:endParaRPr>
          </a:p>
          <a:p>
            <a:r>
              <a:rPr lang="en-US" sz="2400" b="1" dirty="0">
                <a:latin typeface="+mj-lt"/>
              </a:rPr>
              <a:t>         </a:t>
            </a:r>
            <a:r>
              <a:rPr lang="en-US" dirty="0">
                <a:latin typeface="+mj-lt"/>
                <a:hlinkClick r:id="rId2"/>
              </a:rPr>
              <a:t>http://mathworld.wolfram.com/BrachistochroneProblem.html</a:t>
            </a:r>
            <a:endParaRPr lang="en-US" dirty="0" smtClean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600" y="1600200"/>
            <a:ext cx="2971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 particle of </a:t>
            </a:r>
            <a:r>
              <a:rPr lang="en-US" sz="2400" dirty="0" smtClean="0"/>
              <a:t>weight </a:t>
            </a:r>
            <a:r>
              <a:rPr lang="en-US" sz="2400" i="1" dirty="0" smtClean="0"/>
              <a:t>mg</a:t>
            </a:r>
            <a:r>
              <a:rPr lang="en-US" sz="2400" dirty="0" smtClean="0"/>
              <a:t> travels </a:t>
            </a:r>
            <a:r>
              <a:rPr lang="en-US" sz="2400" dirty="0" err="1" smtClean="0"/>
              <a:t>frictionlessly</a:t>
            </a:r>
            <a:r>
              <a:rPr lang="en-US" sz="2400" dirty="0" smtClean="0"/>
              <a:t> down a path of shape </a:t>
            </a:r>
            <a:r>
              <a:rPr lang="en-US" sz="2400" i="1" dirty="0"/>
              <a:t>y(x</a:t>
            </a:r>
            <a:r>
              <a:rPr lang="en-US" sz="2400" i="1" dirty="0" smtClean="0"/>
              <a:t>). </a:t>
            </a:r>
            <a:r>
              <a:rPr lang="en-US" sz="2400" dirty="0" smtClean="0">
                <a:latin typeface="+mj-lt"/>
              </a:rPr>
              <a:t>What is the shape of the path </a:t>
            </a:r>
            <a:r>
              <a:rPr lang="en-US" sz="2400" i="1" dirty="0" smtClean="0">
                <a:latin typeface="+mj-lt"/>
              </a:rPr>
              <a:t>y(x)</a:t>
            </a:r>
            <a:r>
              <a:rPr lang="en-US" sz="2400" dirty="0" smtClean="0">
                <a:latin typeface="+mj-lt"/>
              </a:rPr>
              <a:t> that minimizes the  travel time from</a:t>
            </a:r>
          </a:p>
          <a:p>
            <a:r>
              <a:rPr lang="en-US" sz="2400" i="1" dirty="0" smtClean="0"/>
              <a:t>y(0)=0 </a:t>
            </a:r>
            <a:r>
              <a:rPr lang="en-US" sz="2400" dirty="0" smtClean="0"/>
              <a:t>to </a:t>
            </a:r>
            <a:r>
              <a:rPr lang="en-US" sz="2400" i="1" dirty="0" smtClean="0"/>
              <a:t>y(</a:t>
            </a:r>
            <a:r>
              <a:rPr lang="en-US" sz="2400" i="1" dirty="0" smtClean="0">
                <a:latin typeface="Symbol" pitchFamily="18" charset="2"/>
              </a:rPr>
              <a:t>p</a:t>
            </a:r>
            <a:r>
              <a:rPr lang="en-US" sz="2400" i="1" dirty="0" smtClean="0"/>
              <a:t>)=-</a:t>
            </a:r>
            <a:r>
              <a:rPr lang="en-US" sz="2400" i="1" dirty="0" smtClean="0">
                <a:latin typeface="Symbol" pitchFamily="18" charset="2"/>
              </a:rPr>
              <a:t>2</a:t>
            </a:r>
            <a:r>
              <a:rPr lang="en-US" sz="2400" dirty="0" smtClean="0">
                <a:latin typeface="+mj-lt"/>
              </a:rPr>
              <a:t> ? </a:t>
            </a:r>
          </a:p>
        </p:txBody>
      </p:sp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516380"/>
            <a:ext cx="55816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674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2275319"/>
              </p:ext>
            </p:extLst>
          </p:nvPr>
        </p:nvGraphicFramePr>
        <p:xfrm>
          <a:off x="152400" y="381000"/>
          <a:ext cx="6353175" cy="598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65" name="数式" r:id="rId3" imgW="3288960" imgH="3098520" progId="Equation.3">
                  <p:embed/>
                </p:oleObj>
              </mc:Choice>
              <mc:Fallback>
                <p:oleObj name="数式" r:id="rId3" imgW="3288960" imgH="3098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81000"/>
                        <a:ext cx="6353175" cy="598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9984895"/>
              </p:ext>
            </p:extLst>
          </p:nvPr>
        </p:nvGraphicFramePr>
        <p:xfrm>
          <a:off x="4592472" y="2362200"/>
          <a:ext cx="4399128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66" name="数式" r:id="rId5" imgW="2717640" imgH="2400120" progId="Equation.3">
                  <p:embed/>
                </p:oleObj>
              </mc:Choice>
              <mc:Fallback>
                <p:oleObj name="数式" r:id="rId5" imgW="2717640" imgH="24001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2472" y="2362200"/>
                        <a:ext cx="4399128" cy="388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952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2013 --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1183869"/>
              </p:ext>
            </p:extLst>
          </p:nvPr>
        </p:nvGraphicFramePr>
        <p:xfrm>
          <a:off x="609600" y="228600"/>
          <a:ext cx="6524625" cy="284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3" name="数式" r:id="rId3" imgW="3377880" imgH="1473120" progId="Equation.3">
                  <p:embed/>
                </p:oleObj>
              </mc:Choice>
              <mc:Fallback>
                <p:oleObj name="数式" r:id="rId3" imgW="3377880" imgH="1473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28600"/>
                        <a:ext cx="6524625" cy="284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1049645"/>
              </p:ext>
            </p:extLst>
          </p:nvPr>
        </p:nvGraphicFramePr>
        <p:xfrm>
          <a:off x="665162" y="3008313"/>
          <a:ext cx="7259638" cy="202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4" name="Equation" r:id="rId5" imgW="3962160" imgH="1104840" progId="Equation.DSMT4">
                  <p:embed/>
                </p:oleObj>
              </mc:Choice>
              <mc:Fallback>
                <p:oleObj name="Equation" r:id="rId5" imgW="3962160" imgH="1104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62" y="3008313"/>
                        <a:ext cx="7259638" cy="2024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351000"/>
              </p:ext>
            </p:extLst>
          </p:nvPr>
        </p:nvGraphicFramePr>
        <p:xfrm>
          <a:off x="685800" y="5029200"/>
          <a:ext cx="36052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5" name="数式" r:id="rId7" imgW="1866600" imgH="457200" progId="Equation.3">
                  <p:embed/>
                </p:oleObj>
              </mc:Choice>
              <mc:Fallback>
                <p:oleObj name="数式" r:id="rId7" imgW="1866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029200"/>
                        <a:ext cx="36052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952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2013 --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9673897"/>
              </p:ext>
            </p:extLst>
          </p:nvPr>
        </p:nvGraphicFramePr>
        <p:xfrm>
          <a:off x="771525" y="609600"/>
          <a:ext cx="6869113" cy="451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1" name="数式" r:id="rId3" imgW="3555720" imgH="2336760" progId="Equation.3">
                  <p:embed/>
                </p:oleObj>
              </mc:Choice>
              <mc:Fallback>
                <p:oleObj name="数式" r:id="rId3" imgW="3555720" imgH="2336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525" y="609600"/>
                        <a:ext cx="6869113" cy="451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497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762000" y="3886200"/>
            <a:ext cx="6096000" cy="1905000"/>
            <a:chOff x="762000" y="3886200"/>
            <a:chExt cx="6096000" cy="1905000"/>
          </a:xfrm>
        </p:grpSpPr>
        <p:sp>
          <p:nvSpPr>
            <p:cNvPr id="9" name="Rectangle 8"/>
            <p:cNvSpPr/>
            <p:nvPr/>
          </p:nvSpPr>
          <p:spPr>
            <a:xfrm>
              <a:off x="1295400" y="4419600"/>
              <a:ext cx="3200400" cy="13716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62000" y="3886200"/>
              <a:ext cx="609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Parametric equations for </a:t>
              </a:r>
              <a:r>
                <a:rPr lang="en-US" sz="2400" dirty="0" err="1" smtClean="0">
                  <a:latin typeface="+mj-lt"/>
                </a:rPr>
                <a:t>Brachistochrone</a:t>
              </a:r>
              <a:r>
                <a:rPr lang="en-US" sz="2400" dirty="0" smtClean="0">
                  <a:latin typeface="+mj-lt"/>
                </a:rPr>
                <a:t>:</a:t>
              </a: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/>
            </p:nvPr>
          </p:nvGraphicFramePr>
          <p:xfrm>
            <a:off x="1295400" y="4347865"/>
            <a:ext cx="3152775" cy="1425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51" name="数式" r:id="rId3" imgW="952200" imgH="431640" progId="Equation.3">
                    <p:embed/>
                  </p:oleObj>
                </mc:Choice>
                <mc:Fallback>
                  <p:oleObj name="数式" r:id="rId3" imgW="95220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5400" y="4347865"/>
                          <a:ext cx="3152775" cy="14254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9/09/2013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2013 --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381000" y="304800"/>
          <a:ext cx="2992437" cy="326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2" name="数式" r:id="rId5" imgW="1549080" imgH="1688760" progId="Equation.3">
                  <p:embed/>
                </p:oleObj>
              </mc:Choice>
              <mc:Fallback>
                <p:oleObj name="数式" r:id="rId5" imgW="1549080" imgH="1688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04800"/>
                        <a:ext cx="2992437" cy="326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3784600" y="558800"/>
          <a:ext cx="4830763" cy="274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3" name="数式" r:id="rId7" imgW="2501640" imgH="1422360" progId="Equation.3">
                  <p:embed/>
                </p:oleObj>
              </mc:Choice>
              <mc:Fallback>
                <p:oleObj name="数式" r:id="rId7" imgW="2501640" imgH="1422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600" y="558800"/>
                        <a:ext cx="4830763" cy="274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657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9697" t="19842" r="12122" b="34127"/>
          <a:stretch/>
        </p:blipFill>
        <p:spPr>
          <a:xfrm>
            <a:off x="1143000" y="990600"/>
            <a:ext cx="68580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255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29400" y="6324600"/>
            <a:ext cx="2133600" cy="365125"/>
          </a:xfrm>
        </p:spPr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6517" t="42187" r="9580" b="22657"/>
          <a:stretch/>
        </p:blipFill>
        <p:spPr>
          <a:xfrm>
            <a:off x="444333" y="838200"/>
            <a:ext cx="8686801" cy="342900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152400" y="37338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81000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 Chapter 3, the notion of </a:t>
            </a:r>
            <a:r>
              <a:rPr lang="en-US" sz="2400" dirty="0" err="1" smtClean="0">
                <a:latin typeface="+mj-lt"/>
              </a:rPr>
              <a:t>Lagrangian</a:t>
            </a:r>
            <a:r>
              <a:rPr lang="en-US" sz="2400" dirty="0" smtClean="0">
                <a:latin typeface="+mj-lt"/>
              </a:rPr>
              <a:t> dynamics is developed; reformulating Newton’s laws in terms of minimization of related functions.  In preparation, we need to develop a mathematical tool known as “the calculus of variation”.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52600" y="22098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Minimization of a simple function</a:t>
            </a:r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682895"/>
            <a:ext cx="68389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234480"/>
              </p:ext>
            </p:extLst>
          </p:nvPr>
        </p:nvGraphicFramePr>
        <p:xfrm>
          <a:off x="5715000" y="4171706"/>
          <a:ext cx="1390650" cy="110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1" name="数式" r:id="rId4" imgW="495000" imgH="393480" progId="Equation.3">
                  <p:embed/>
                </p:oleObj>
              </mc:Choice>
              <mc:Fallback>
                <p:oleObj name="数式" r:id="rId4" imgW="4950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15000" y="4171706"/>
                        <a:ext cx="1390650" cy="1105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V="1">
            <a:off x="6705600" y="3886200"/>
            <a:ext cx="152400" cy="7620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1"/>
          </p:cNvCxnSpPr>
          <p:nvPr/>
        </p:nvCxnSpPr>
        <p:spPr>
          <a:xfrm flipH="1">
            <a:off x="4038600" y="4724400"/>
            <a:ext cx="1676400" cy="8382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24600" y="30480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j-lt"/>
              </a:rPr>
              <a:t>local minimum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14675" y="4908649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j-lt"/>
              </a:rPr>
              <a:t>global minimum</a:t>
            </a:r>
          </a:p>
        </p:txBody>
      </p:sp>
    </p:spTree>
    <p:extLst>
      <p:ext uri="{BB962C8B-B14F-4D97-AF65-F5344CB8AC3E}">
        <p14:creationId xmlns:p14="http://schemas.microsoft.com/office/powerpoint/2010/main" val="171409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35455" y="3048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Minimization of a simple function</a:t>
            </a:r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682895"/>
            <a:ext cx="68389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4699503"/>
              </p:ext>
            </p:extLst>
          </p:nvPr>
        </p:nvGraphicFramePr>
        <p:xfrm>
          <a:off x="5715000" y="4171706"/>
          <a:ext cx="1390650" cy="110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67" name="数式" r:id="rId4" imgW="495000" imgH="393480" progId="Equation.3">
                  <p:embed/>
                </p:oleObj>
              </mc:Choice>
              <mc:Fallback>
                <p:oleObj name="数式" r:id="rId4" imgW="4950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15000" y="4171706"/>
                        <a:ext cx="1390650" cy="1105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V="1">
            <a:off x="6705600" y="3886200"/>
            <a:ext cx="152400" cy="7620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1"/>
          </p:cNvCxnSpPr>
          <p:nvPr/>
        </p:nvCxnSpPr>
        <p:spPr>
          <a:xfrm flipH="1">
            <a:off x="4038600" y="4724400"/>
            <a:ext cx="1676400" cy="8382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24600" y="30480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j-lt"/>
              </a:rPr>
              <a:t>local minimum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14675" y="4908649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j-lt"/>
              </a:rPr>
              <a:t>global minimum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303644"/>
              </p:ext>
            </p:extLst>
          </p:nvPr>
        </p:nvGraphicFramePr>
        <p:xfrm>
          <a:off x="1755775" y="730250"/>
          <a:ext cx="6029325" cy="186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68" name="数式" r:id="rId6" imgW="2755800" imgH="850680" progId="Equation.3">
                  <p:embed/>
                </p:oleObj>
              </mc:Choice>
              <mc:Fallback>
                <p:oleObj name="数式" r:id="rId6" imgW="2755800" imgH="8506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5775" y="730250"/>
                        <a:ext cx="6029325" cy="186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179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53977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Functional minimization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1797928"/>
              </p:ext>
            </p:extLst>
          </p:nvPr>
        </p:nvGraphicFramePr>
        <p:xfrm>
          <a:off x="762001" y="581352"/>
          <a:ext cx="7543800" cy="29506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90" name="数式" r:id="rId3" imgW="3568680" imgH="1396800" progId="Equation.3">
                  <p:embed/>
                </p:oleObj>
              </mc:Choice>
              <mc:Fallback>
                <p:oleObj name="数式" r:id="rId3" imgW="3568680" imgH="1396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1" y="581352"/>
                        <a:ext cx="7543800" cy="29506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190" y="3695700"/>
            <a:ext cx="6096000" cy="269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0410390"/>
              </p:ext>
            </p:extLst>
          </p:nvPr>
        </p:nvGraphicFramePr>
        <p:xfrm>
          <a:off x="305753" y="4038600"/>
          <a:ext cx="2738437" cy="150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91" name="数式" r:id="rId6" imgW="1295280" imgH="711000" progId="Equation.3">
                  <p:embed/>
                </p:oleObj>
              </mc:Choice>
              <mc:Fallback>
                <p:oleObj name="数式" r:id="rId6" imgW="1295280" imgH="711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753" y="4038600"/>
                        <a:ext cx="2738437" cy="150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813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3047748"/>
              </p:ext>
            </p:extLst>
          </p:nvPr>
        </p:nvGraphicFramePr>
        <p:xfrm>
          <a:off x="152400" y="304800"/>
          <a:ext cx="2738438" cy="2628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09" name="数式" r:id="rId3" imgW="1295280" imgH="1244520" progId="Equation.3">
                  <p:embed/>
                </p:oleObj>
              </mc:Choice>
              <mc:Fallback>
                <p:oleObj name="数式" r:id="rId3" imgW="1295280" imgH="12445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04800"/>
                        <a:ext cx="2738438" cy="2628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190" y="152400"/>
            <a:ext cx="6096000" cy="269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5145989"/>
              </p:ext>
            </p:extLst>
          </p:nvPr>
        </p:nvGraphicFramePr>
        <p:xfrm>
          <a:off x="1811337" y="2924175"/>
          <a:ext cx="5961063" cy="348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10" name="数式" r:id="rId6" imgW="2819160" imgH="1650960" progId="Equation.3">
                  <p:embed/>
                </p:oleObj>
              </mc:Choice>
              <mc:Fallback>
                <p:oleObj name="数式" r:id="rId6" imgW="2819160" imgH="1650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1337" y="2924175"/>
                        <a:ext cx="5961063" cy="348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180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93017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Calculus of variation example for a pure integral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0481916"/>
              </p:ext>
            </p:extLst>
          </p:nvPr>
        </p:nvGraphicFramePr>
        <p:xfrm>
          <a:off x="750887" y="550872"/>
          <a:ext cx="7489825" cy="257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38" name="数式" r:id="rId3" imgW="3543120" imgH="1218960" progId="Equation.3">
                  <p:embed/>
                </p:oleObj>
              </mc:Choice>
              <mc:Fallback>
                <p:oleObj name="数式" r:id="rId3" imgW="3543120" imgH="12189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7" y="550872"/>
                        <a:ext cx="7489825" cy="2576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8391545"/>
              </p:ext>
            </p:extLst>
          </p:nvPr>
        </p:nvGraphicFramePr>
        <p:xfrm>
          <a:off x="1295400" y="3309938"/>
          <a:ext cx="6278563" cy="316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39" name="数式" r:id="rId5" imgW="2971800" imgH="1498320" progId="Equation.3">
                  <p:embed/>
                </p:oleObj>
              </mc:Choice>
              <mc:Fallback>
                <p:oleObj name="数式" r:id="rId5" imgW="2971800" imgH="14983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309938"/>
                        <a:ext cx="6278563" cy="316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820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3581400"/>
            <a:ext cx="4572000" cy="1066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After some derivations, we find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0429784"/>
              </p:ext>
            </p:extLst>
          </p:nvPr>
        </p:nvGraphicFramePr>
        <p:xfrm>
          <a:off x="230188" y="700088"/>
          <a:ext cx="8559800" cy="405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0" name="数式" r:id="rId3" imgW="4051080" imgH="1917360" progId="Equation.3">
                  <p:embed/>
                </p:oleObj>
              </mc:Choice>
              <mc:Fallback>
                <p:oleObj name="数式" r:id="rId3" imgW="4051080" imgH="19173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8" y="700088"/>
                        <a:ext cx="8559800" cy="4052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397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14400" y="5791200"/>
            <a:ext cx="12192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9/5/2014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3546061"/>
              </p:ext>
            </p:extLst>
          </p:nvPr>
        </p:nvGraphicFramePr>
        <p:xfrm>
          <a:off x="457200" y="190500"/>
          <a:ext cx="7354888" cy="407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9" name="数式" r:id="rId3" imgW="3479760" imgH="1930320" progId="Equation.3">
                  <p:embed/>
                </p:oleObj>
              </mc:Choice>
              <mc:Fallback>
                <p:oleObj name="数式" r:id="rId3" imgW="3479760" imgH="19303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90500"/>
                        <a:ext cx="7354888" cy="407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174576"/>
              </p:ext>
            </p:extLst>
          </p:nvPr>
        </p:nvGraphicFramePr>
        <p:xfrm>
          <a:off x="533400" y="4013200"/>
          <a:ext cx="5797550" cy="217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0" name="数式" r:id="rId5" imgW="2743200" imgH="1028520" progId="Equation.3">
                  <p:embed/>
                </p:oleObj>
              </mc:Choice>
              <mc:Fallback>
                <p:oleObj name="数式" r:id="rId5" imgW="2743200" imgH="1028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013200"/>
                        <a:ext cx="5797550" cy="217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899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7576</TotalTime>
  <Words>358</Words>
  <Application>Microsoft Office PowerPoint</Application>
  <PresentationFormat>On-screen Show (4:3)</PresentationFormat>
  <Paragraphs>85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Symbol</vt:lpstr>
      <vt:lpstr>Office Theme</vt:lpstr>
      <vt:lpstr>数式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341</cp:revision>
  <cp:lastPrinted>2014-09-05T13:50:52Z</cp:lastPrinted>
  <dcterms:created xsi:type="dcterms:W3CDTF">2012-01-10T18:32:24Z</dcterms:created>
  <dcterms:modified xsi:type="dcterms:W3CDTF">2014-09-05T13:56:07Z</dcterms:modified>
</cp:coreProperties>
</file>