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54" r:id="rId3"/>
    <p:sldId id="387" r:id="rId4"/>
    <p:sldId id="399" r:id="rId5"/>
    <p:sldId id="400" r:id="rId6"/>
    <p:sldId id="401" r:id="rId7"/>
    <p:sldId id="402" r:id="rId8"/>
    <p:sldId id="388" r:id="rId9"/>
    <p:sldId id="390" r:id="rId10"/>
    <p:sldId id="389" r:id="rId11"/>
    <p:sldId id="391" r:id="rId12"/>
    <p:sldId id="392" r:id="rId13"/>
    <p:sldId id="393" r:id="rId14"/>
    <p:sldId id="394" r:id="rId15"/>
    <p:sldId id="396" r:id="rId16"/>
    <p:sldId id="395" r:id="rId17"/>
    <p:sldId id="397" r:id="rId18"/>
    <p:sldId id="398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54" d="100"/>
          <a:sy n="54" d="100"/>
        </p:scale>
        <p:origin x="106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7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20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5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3 &amp;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>
                <a:solidFill>
                  <a:schemeClr val="folHlink"/>
                </a:solidFill>
              </a:rPr>
              <a:t>D’Alembert’s</a:t>
            </a:r>
            <a:r>
              <a:rPr lang="en-US" sz="3200" b="1" dirty="0">
                <a:solidFill>
                  <a:schemeClr val="folHlink"/>
                </a:solidFill>
              </a:rPr>
              <a:t> </a:t>
            </a:r>
            <a:r>
              <a:rPr lang="en-US" sz="3200" b="1" dirty="0" smtClean="0">
                <a:solidFill>
                  <a:schemeClr val="folHlink"/>
                </a:solidFill>
              </a:rPr>
              <a:t>principle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Hamilton’s principle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Lagrange’s equations in presence of magnetic fields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28800" y="5105400"/>
            <a:ext cx="3124200" cy="533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253669"/>
              </p:ext>
            </p:extLst>
          </p:nvPr>
        </p:nvGraphicFramePr>
        <p:xfrm>
          <a:off x="180975" y="1905000"/>
          <a:ext cx="7710488" cy="455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77" name="数式" r:id="rId3" imgW="3987720" imgH="2374560" progId="Equation.3">
                  <p:embed/>
                </p:oleObj>
              </mc:Choice>
              <mc:Fallback>
                <p:oleObj name="数式" r:id="rId3" imgW="3987720" imgH="2374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1905000"/>
                        <a:ext cx="7710488" cy="455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873625"/>
              </p:ext>
            </p:extLst>
          </p:nvPr>
        </p:nvGraphicFramePr>
        <p:xfrm>
          <a:off x="228600" y="596900"/>
          <a:ext cx="886777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78" name="数式" r:id="rId5" imgW="4584600" imgH="685800" progId="Equation.3">
                  <p:embed/>
                </p:oleObj>
              </mc:Choice>
              <mc:Fallback>
                <p:oleObj name="数式" r:id="rId5" imgW="4584600" imgH="685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96900"/>
                        <a:ext cx="8867775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Lorentz forces:</a:t>
            </a:r>
          </a:p>
        </p:txBody>
      </p:sp>
    </p:spTree>
    <p:extLst>
      <p:ext uri="{BB962C8B-B14F-4D97-AF65-F5344CB8AC3E}">
        <p14:creationId xmlns:p14="http://schemas.microsoft.com/office/powerpoint/2010/main" val="33939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016472"/>
              </p:ext>
            </p:extLst>
          </p:nvPr>
        </p:nvGraphicFramePr>
        <p:xfrm>
          <a:off x="671513" y="914400"/>
          <a:ext cx="66579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22" name="数式" r:id="rId3" imgW="3441600" imgH="228600" progId="Equation.3">
                  <p:embed/>
                </p:oleObj>
              </mc:Choice>
              <mc:Fallback>
                <p:oleObj name="数式" r:id="rId3" imgW="3441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914400"/>
                        <a:ext cx="6657975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Lorentz forces,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65289"/>
              </p:ext>
            </p:extLst>
          </p:nvPr>
        </p:nvGraphicFramePr>
        <p:xfrm>
          <a:off x="838200" y="1600200"/>
          <a:ext cx="4543425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23" name="数式" r:id="rId5" imgW="2349360" imgH="812520" progId="Equation.3">
                  <p:embed/>
                </p:oleObj>
              </mc:Choice>
              <mc:Fallback>
                <p:oleObj name="数式" r:id="rId5" imgW="234936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4543425" cy="156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363302"/>
              </p:ext>
            </p:extLst>
          </p:nvPr>
        </p:nvGraphicFramePr>
        <p:xfrm>
          <a:off x="920750" y="3352800"/>
          <a:ext cx="71469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24" name="数式" r:id="rId7" imgW="3695400" imgH="482400" progId="Equation.3">
                  <p:embed/>
                </p:oleObj>
              </mc:Choice>
              <mc:Fallback>
                <p:oleObj name="数式" r:id="rId7" imgW="36954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3352800"/>
                        <a:ext cx="71469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051193"/>
              </p:ext>
            </p:extLst>
          </p:nvPr>
        </p:nvGraphicFramePr>
        <p:xfrm>
          <a:off x="990600" y="4267200"/>
          <a:ext cx="208756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25" name="数式" r:id="rId9" imgW="1079280" imgH="393480" progId="Equation.3">
                  <p:embed/>
                </p:oleObj>
              </mc:Choice>
              <mc:Fallback>
                <p:oleObj name="数式" r:id="rId9" imgW="10792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67200"/>
                        <a:ext cx="2087563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842890"/>
              </p:ext>
            </p:extLst>
          </p:nvPr>
        </p:nvGraphicFramePr>
        <p:xfrm>
          <a:off x="762000" y="5208890"/>
          <a:ext cx="7437438" cy="73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26" name="数式" r:id="rId11" imgW="4597200" imgH="457200" progId="Equation.3">
                  <p:embed/>
                </p:oleObj>
              </mc:Choice>
              <mc:Fallback>
                <p:oleObj name="数式" r:id="rId11" imgW="45972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08890"/>
                        <a:ext cx="7437438" cy="7347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61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Lorentz forces,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096323"/>
              </p:ext>
            </p:extLst>
          </p:nvPr>
        </p:nvGraphicFramePr>
        <p:xfrm>
          <a:off x="838200" y="838200"/>
          <a:ext cx="71469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4" name="数式" r:id="rId3" imgW="3695400" imgH="482400" progId="Equation.3">
                  <p:embed/>
                </p:oleObj>
              </mc:Choice>
              <mc:Fallback>
                <p:oleObj name="数式" r:id="rId3" imgW="3695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838200"/>
                        <a:ext cx="71469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826637"/>
              </p:ext>
            </p:extLst>
          </p:nvPr>
        </p:nvGraphicFramePr>
        <p:xfrm>
          <a:off x="685801" y="1752600"/>
          <a:ext cx="7315200" cy="896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5" name="数式" r:id="rId5" imgW="3708360" imgH="457200" progId="Equation.3">
                  <p:embed/>
                </p:oleObj>
              </mc:Choice>
              <mc:Fallback>
                <p:oleObj name="数式" r:id="rId5" imgW="3708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1752600"/>
                        <a:ext cx="7315200" cy="8962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17189"/>
              </p:ext>
            </p:extLst>
          </p:nvPr>
        </p:nvGraphicFramePr>
        <p:xfrm>
          <a:off x="152400" y="2798508"/>
          <a:ext cx="8932863" cy="314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6" name="数式" r:id="rId7" imgW="5016240" imgH="1777680" progId="Equation.3">
                  <p:embed/>
                </p:oleObj>
              </mc:Choice>
              <mc:Fallback>
                <p:oleObj name="数式" r:id="rId7" imgW="5016240" imgH="1777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798508"/>
                        <a:ext cx="8932863" cy="3145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77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" y="4267200"/>
            <a:ext cx="55626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990815"/>
              </p:ext>
            </p:extLst>
          </p:nvPr>
        </p:nvGraphicFramePr>
        <p:xfrm>
          <a:off x="622299" y="1138238"/>
          <a:ext cx="8205995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7" name="数式" r:id="rId3" imgW="3987720" imgH="1904760" progId="Equation.3">
                  <p:embed/>
                </p:oleObj>
              </mc:Choice>
              <mc:Fallback>
                <p:oleObj name="数式" r:id="rId3" imgW="3987720" imgH="19047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138238"/>
                        <a:ext cx="8205995" cy="3890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Lorentz forces, continued:</a:t>
            </a:r>
          </a:p>
        </p:txBody>
      </p:sp>
    </p:spTree>
    <p:extLst>
      <p:ext uri="{BB962C8B-B14F-4D97-AF65-F5344CB8AC3E}">
        <p14:creationId xmlns:p14="http://schemas.microsoft.com/office/powerpoint/2010/main" val="182005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Lorentz force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307383"/>
              </p:ext>
            </p:extLst>
          </p:nvPr>
        </p:nvGraphicFramePr>
        <p:xfrm>
          <a:off x="1219200" y="533400"/>
          <a:ext cx="626302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87" name="数式" r:id="rId3" imgW="2666880" imgH="393480" progId="Equation.3">
                  <p:embed/>
                </p:oleObj>
              </mc:Choice>
              <mc:Fallback>
                <p:oleObj name="数式" r:id="rId3" imgW="2666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33400"/>
                        <a:ext cx="626302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694940"/>
              </p:ext>
            </p:extLst>
          </p:nvPr>
        </p:nvGraphicFramePr>
        <p:xfrm>
          <a:off x="1295400" y="1371600"/>
          <a:ext cx="51593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88" name="数式" r:id="rId5" imgW="2197080" imgH="457200" progId="Equation.3">
                  <p:embed/>
                </p:oleObj>
              </mc:Choice>
              <mc:Fallback>
                <p:oleObj name="数式" r:id="rId5" imgW="21970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371600"/>
                        <a:ext cx="51593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950355"/>
              </p:ext>
            </p:extLst>
          </p:nvPr>
        </p:nvGraphicFramePr>
        <p:xfrm>
          <a:off x="852488" y="2514600"/>
          <a:ext cx="7662862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89" name="数式" r:id="rId7" imgW="3263760" imgH="1701720" progId="Equation.3">
                  <p:embed/>
                </p:oleObj>
              </mc:Choice>
              <mc:Fallback>
                <p:oleObj name="数式" r:id="rId7" imgW="3263760" imgH="1701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2514600"/>
                        <a:ext cx="7662862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618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Lorentz force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068390"/>
              </p:ext>
            </p:extLst>
          </p:nvPr>
        </p:nvGraphicFramePr>
        <p:xfrm>
          <a:off x="574675" y="1371600"/>
          <a:ext cx="7932738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2" name="数式" r:id="rId3" imgW="3377880" imgH="1701720" progId="Equation.3">
                  <p:embed/>
                </p:oleObj>
              </mc:Choice>
              <mc:Fallback>
                <p:oleObj name="数式" r:id="rId3" imgW="3377880" imgH="1701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1371600"/>
                        <a:ext cx="7932738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05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Lorentz force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527577"/>
              </p:ext>
            </p:extLst>
          </p:nvPr>
        </p:nvGraphicFramePr>
        <p:xfrm>
          <a:off x="704850" y="533400"/>
          <a:ext cx="5665788" cy="331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75" name="数式" r:id="rId3" imgW="2412720" imgH="1422360" progId="Equation.3">
                  <p:embed/>
                </p:oleObj>
              </mc:Choice>
              <mc:Fallback>
                <p:oleObj name="数式" r:id="rId3" imgW="241272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533400"/>
                        <a:ext cx="5665788" cy="331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140862"/>
              </p:ext>
            </p:extLst>
          </p:nvPr>
        </p:nvGraphicFramePr>
        <p:xfrm>
          <a:off x="2667000" y="3276600"/>
          <a:ext cx="6145213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76" name="数式" r:id="rId5" imgW="2616120" imgH="1041120" progId="Equation.3">
                  <p:embed/>
                </p:oleObj>
              </mc:Choice>
              <mc:Fallback>
                <p:oleObj name="数式" r:id="rId5" imgW="2616120" imgH="10411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276600"/>
                        <a:ext cx="6145213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5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Lorentz force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095179"/>
              </p:ext>
            </p:extLst>
          </p:nvPr>
        </p:nvGraphicFramePr>
        <p:xfrm>
          <a:off x="457200" y="688032"/>
          <a:ext cx="8501062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1" name="数式" r:id="rId3" imgW="3619440" imgH="228600" progId="Equation.3">
                  <p:embed/>
                </p:oleObj>
              </mc:Choice>
              <mc:Fallback>
                <p:oleObj name="数式" r:id="rId3" imgW="3619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88032"/>
                        <a:ext cx="8501062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939544"/>
              </p:ext>
            </p:extLst>
          </p:nvPr>
        </p:nvGraphicFramePr>
        <p:xfrm>
          <a:off x="635000" y="1400175"/>
          <a:ext cx="7812088" cy="390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2" name="数式" r:id="rId5" imgW="3327120" imgH="1676160" progId="Equation.3">
                  <p:embed/>
                </p:oleObj>
              </mc:Choice>
              <mc:Fallback>
                <p:oleObj name="数式" r:id="rId5" imgW="3327120" imgH="16761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1400175"/>
                        <a:ext cx="7812088" cy="390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080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Lorentz force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666082"/>
              </p:ext>
            </p:extLst>
          </p:nvPr>
        </p:nvGraphicFramePr>
        <p:xfrm>
          <a:off x="762000" y="838200"/>
          <a:ext cx="3636962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7" name="数式" r:id="rId3" imgW="1549080" imgH="1218960" progId="Equation.3">
                  <p:embed/>
                </p:oleObj>
              </mc:Choice>
              <mc:Fallback>
                <p:oleObj name="数式" r:id="rId3" imgW="154908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3636962" cy="283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540999"/>
              </p:ext>
            </p:extLst>
          </p:nvPr>
        </p:nvGraphicFramePr>
        <p:xfrm>
          <a:off x="4419600" y="1943100"/>
          <a:ext cx="3040062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8" name="数式" r:id="rId5" imgW="1295280" imgH="736560" progId="Equation.3">
                  <p:embed/>
                </p:oleObj>
              </mc:Choice>
              <mc:Fallback>
                <p:oleObj name="数式" r:id="rId5" imgW="129528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943100"/>
                        <a:ext cx="3040062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411880"/>
              </p:ext>
            </p:extLst>
          </p:nvPr>
        </p:nvGraphicFramePr>
        <p:xfrm>
          <a:off x="2046288" y="3956050"/>
          <a:ext cx="3992562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9" name="数式" r:id="rId7" imgW="1701720" imgH="774360" progId="Equation.3">
                  <p:embed/>
                </p:oleObj>
              </mc:Choice>
              <mc:Fallback>
                <p:oleObj name="数式" r:id="rId7" imgW="1701720" imgH="774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3956050"/>
                        <a:ext cx="3992562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79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7242" t="20312" r="19290" b="9309"/>
          <a:stretch/>
        </p:blipFill>
        <p:spPr>
          <a:xfrm>
            <a:off x="243836" y="178313"/>
            <a:ext cx="8503961" cy="617803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43836" y="5638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276474"/>
              </p:ext>
            </p:extLst>
          </p:nvPr>
        </p:nvGraphicFramePr>
        <p:xfrm>
          <a:off x="76200" y="1371600"/>
          <a:ext cx="8817971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28" name="Equation" r:id="rId3" imgW="6095880" imgH="2654280" progId="Equation.DSMT4">
                  <p:embed/>
                </p:oleObj>
              </mc:Choice>
              <mc:Fallback>
                <p:oleObj name="Equation" r:id="rId3" imgW="6095880" imgH="2654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371600"/>
                        <a:ext cx="8817971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Hamilton’s principle:</a:t>
            </a:r>
          </a:p>
        </p:txBody>
      </p:sp>
    </p:spTree>
    <p:extLst>
      <p:ext uri="{BB962C8B-B14F-4D97-AF65-F5344CB8AC3E}">
        <p14:creationId xmlns:p14="http://schemas.microsoft.com/office/powerpoint/2010/main" val="18385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279611"/>
              </p:ext>
            </p:extLst>
          </p:nvPr>
        </p:nvGraphicFramePr>
        <p:xfrm>
          <a:off x="1066800" y="1744662"/>
          <a:ext cx="6507163" cy="457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1" name="数式" r:id="rId3" imgW="3365280" imgH="2387520" progId="Equation.3">
                  <p:embed/>
                </p:oleObj>
              </mc:Choice>
              <mc:Fallback>
                <p:oleObj name="数式" r:id="rId3" imgW="336528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44662"/>
                        <a:ext cx="6507163" cy="457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85800" y="821372"/>
            <a:ext cx="6754812" cy="973455"/>
            <a:chOff x="685800" y="318135"/>
            <a:chExt cx="6754812" cy="973455"/>
          </a:xfrm>
        </p:grpSpPr>
        <p:sp>
          <p:nvSpPr>
            <p:cNvPr id="7" name="Oval 6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7304169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62" name="数式" r:id="rId5" imgW="190440" imgH="177480" progId="Equation.3">
                    <p:embed/>
                  </p:oleObj>
                </mc:Choice>
                <mc:Fallback>
                  <p:oleObj name="数式" r:id="rId5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0515803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63" name="数式" r:id="rId7" imgW="1562040" imgH="431640" progId="Equation.3">
                    <p:embed/>
                  </p:oleObj>
                </mc:Choice>
                <mc:Fallback>
                  <p:oleObj name="数式" r:id="rId7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Box 11"/>
          <p:cNvSpPr txBox="1"/>
          <p:nvPr/>
        </p:nvSpPr>
        <p:spPr>
          <a:xfrm>
            <a:off x="426720" y="152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D’Alembert’s</a:t>
            </a:r>
            <a:r>
              <a:rPr lang="en-US" sz="2400" dirty="0" smtClean="0">
                <a:latin typeface="+mj-lt"/>
              </a:rPr>
              <a:t> principle  -- notion of virtual work:</a:t>
            </a:r>
          </a:p>
        </p:txBody>
      </p:sp>
    </p:spTree>
    <p:extLst>
      <p:ext uri="{BB962C8B-B14F-4D97-AF65-F5344CB8AC3E}">
        <p14:creationId xmlns:p14="http://schemas.microsoft.com/office/powerpoint/2010/main" val="343083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608851"/>
              </p:ext>
            </p:extLst>
          </p:nvPr>
        </p:nvGraphicFramePr>
        <p:xfrm>
          <a:off x="882650" y="996950"/>
          <a:ext cx="6786563" cy="540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9" name="Equation" r:id="rId3" imgW="5206680" imgH="4178160" progId="Equation.DSMT4">
                  <p:embed/>
                </p:oleObj>
              </mc:Choice>
              <mc:Fallback>
                <p:oleObj name="Equation" r:id="rId3" imgW="5206680" imgH="4178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996950"/>
                        <a:ext cx="6786563" cy="540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182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633429"/>
              </p:ext>
            </p:extLst>
          </p:nvPr>
        </p:nvGraphicFramePr>
        <p:xfrm>
          <a:off x="304800" y="1371600"/>
          <a:ext cx="8126771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28" name="Equation" r:id="rId3" imgW="5867280" imgH="2374560" progId="Equation.DSMT4">
                  <p:embed/>
                </p:oleObj>
              </mc:Choice>
              <mc:Fallback>
                <p:oleObj name="Equation" r:id="rId3" imgW="5867280" imgH="237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8126771" cy="326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85800" y="533400"/>
            <a:ext cx="6754812" cy="973455"/>
            <a:chOff x="685800" y="318135"/>
            <a:chExt cx="6754812" cy="973455"/>
          </a:xfrm>
        </p:grpSpPr>
        <p:sp>
          <p:nvSpPr>
            <p:cNvPr id="7" name="Oval 6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7304169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329" name="数式" r:id="rId5" imgW="190440" imgH="177480" progId="Equation.3">
                    <p:embed/>
                  </p:oleObj>
                </mc:Choice>
                <mc:Fallback>
                  <p:oleObj name="数式" r:id="rId5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0515803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330" name="数式" r:id="rId7" imgW="1562040" imgH="431640" progId="Equation.3">
                    <p:embed/>
                  </p:oleObj>
                </mc:Choice>
                <mc:Fallback>
                  <p:oleObj name="数式" r:id="rId7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Box 11"/>
          <p:cNvSpPr txBox="1"/>
          <p:nvPr/>
        </p:nvSpPr>
        <p:spPr>
          <a:xfrm>
            <a:off x="426720" y="152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D’Alembert’s</a:t>
            </a:r>
            <a:r>
              <a:rPr lang="en-US" sz="2400" dirty="0" smtClean="0">
                <a:latin typeface="+mj-lt"/>
              </a:rPr>
              <a:t> principle  -- notion of virtual work: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951163"/>
              </p:ext>
            </p:extLst>
          </p:nvPr>
        </p:nvGraphicFramePr>
        <p:xfrm>
          <a:off x="281325" y="4528129"/>
          <a:ext cx="6600149" cy="732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31" name="Equation" r:id="rId9" imgW="5562360" imgH="622080" progId="Equation.DSMT4">
                  <p:embed/>
                </p:oleObj>
              </mc:Choice>
              <mc:Fallback>
                <p:oleObj name="Equation" r:id="rId9" imgW="556236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25" y="4528129"/>
                        <a:ext cx="6600149" cy="7322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383630"/>
              </p:ext>
            </p:extLst>
          </p:nvPr>
        </p:nvGraphicFramePr>
        <p:xfrm>
          <a:off x="329540" y="5396004"/>
          <a:ext cx="7140575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32" name="Equation" r:id="rId11" imgW="5155920" imgH="749160" progId="Equation.DSMT4">
                  <p:embed/>
                </p:oleObj>
              </mc:Choice>
              <mc:Fallback>
                <p:oleObj name="Equation" r:id="rId11" imgW="515592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40" y="5396004"/>
                        <a:ext cx="7140575" cy="103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37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5800" y="533400"/>
            <a:ext cx="6754812" cy="973455"/>
            <a:chOff x="685800" y="318135"/>
            <a:chExt cx="6754812" cy="973455"/>
          </a:xfrm>
        </p:grpSpPr>
        <p:sp>
          <p:nvSpPr>
            <p:cNvPr id="7" name="Oval 6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7304169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46" name="数式" r:id="rId3" imgW="190440" imgH="177480" progId="Equation.3">
                    <p:embed/>
                  </p:oleObj>
                </mc:Choice>
                <mc:Fallback>
                  <p:oleObj name="数式" r:id="rId3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0515803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47" name="数式" r:id="rId5" imgW="1562040" imgH="431640" progId="Equation.3">
                    <p:embed/>
                  </p:oleObj>
                </mc:Choice>
                <mc:Fallback>
                  <p:oleObj name="数式" r:id="rId5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Box 11"/>
          <p:cNvSpPr txBox="1"/>
          <p:nvPr/>
        </p:nvSpPr>
        <p:spPr>
          <a:xfrm>
            <a:off x="426720" y="152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D’Alembert’s</a:t>
            </a:r>
            <a:r>
              <a:rPr lang="en-US" sz="2400" dirty="0" smtClean="0">
                <a:latin typeface="+mj-lt"/>
              </a:rPr>
              <a:t> principle  -- notion of virtual work: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729559"/>
              </p:ext>
            </p:extLst>
          </p:nvPr>
        </p:nvGraphicFramePr>
        <p:xfrm>
          <a:off x="708025" y="1828800"/>
          <a:ext cx="7140575" cy="193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48" name="Equation" r:id="rId7" imgW="5155920" imgH="1409400" progId="Equation.DSMT4">
                  <p:embed/>
                </p:oleObj>
              </mc:Choice>
              <mc:Fallback>
                <p:oleObj name="Equation" r:id="rId7" imgW="5155920" imgH="140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1828800"/>
                        <a:ext cx="7140575" cy="193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344482"/>
              </p:ext>
            </p:extLst>
          </p:nvPr>
        </p:nvGraphicFramePr>
        <p:xfrm>
          <a:off x="762000" y="3962400"/>
          <a:ext cx="713647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49" name="Equation" r:id="rId9" imgW="3848040" imgH="698400" progId="Equation.DSMT4">
                  <p:embed/>
                </p:oleObj>
              </mc:Choice>
              <mc:Fallback>
                <p:oleObj name="Equation" r:id="rId9" imgW="38480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2000" y="3962400"/>
                        <a:ext cx="713647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502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971800"/>
            <a:ext cx="84582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simple harmonic oscillator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445839"/>
              </p:ext>
            </p:extLst>
          </p:nvPr>
        </p:nvGraphicFramePr>
        <p:xfrm>
          <a:off x="1038938" y="304800"/>
          <a:ext cx="6578120" cy="2586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9" name="Equation" r:id="rId4" imgW="5676840" imgH="2247840" progId="Equation.DSMT4">
                  <p:embed/>
                </p:oleObj>
              </mc:Choice>
              <mc:Fallback>
                <p:oleObj name="Equation" r:id="rId4" imgW="5676840" imgH="22478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938" y="304800"/>
                        <a:ext cx="6578120" cy="25863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00800" y="3276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  <a:r>
              <a:rPr lang="en-US" sz="2400" b="1" i="1" baseline="-25000" dirty="0" smtClean="0">
                <a:latin typeface="+mj-lt"/>
              </a:rPr>
              <a:t>1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47961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  <a:r>
              <a:rPr lang="en-US" sz="2400" b="1" i="1" baseline="-25000" dirty="0" smtClean="0">
                <a:latin typeface="+mj-lt"/>
              </a:rPr>
              <a:t>2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517043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  <a:r>
              <a:rPr lang="en-US" sz="2400" b="1" i="1" baseline="-25000" dirty="0" smtClean="0">
                <a:latin typeface="+mj-lt"/>
              </a:rPr>
              <a:t>3</a:t>
            </a:r>
            <a:endParaRPr lang="en-US" sz="2400" b="1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73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136957"/>
              </p:ext>
            </p:extLst>
          </p:nvPr>
        </p:nvGraphicFramePr>
        <p:xfrm>
          <a:off x="1266825" y="1633538"/>
          <a:ext cx="6632575" cy="263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3" name="数式" r:id="rId3" imgW="3429000" imgH="1371600" progId="Equation.3">
                  <p:embed/>
                </p:oleObj>
              </mc:Choice>
              <mc:Fallback>
                <p:oleObj name="数式" r:id="rId3" imgW="342900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1633538"/>
                        <a:ext cx="6632575" cy="2633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in “proof” of Hamilton’s principle:</a:t>
            </a:r>
          </a:p>
        </p:txBody>
      </p:sp>
    </p:spTree>
    <p:extLst>
      <p:ext uri="{BB962C8B-B14F-4D97-AF65-F5344CB8AC3E}">
        <p14:creationId xmlns:p14="http://schemas.microsoft.com/office/powerpoint/2010/main" val="16020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8314</TotalTime>
  <Words>287</Words>
  <Application>Microsoft Office PowerPoint</Application>
  <PresentationFormat>On-screen Show (4:3)</PresentationFormat>
  <Paragraphs>83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Office Theme</vt:lpstr>
      <vt:lpstr>Equation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419</cp:revision>
  <cp:lastPrinted>2014-09-12T17:42:48Z</cp:lastPrinted>
  <dcterms:created xsi:type="dcterms:W3CDTF">2012-01-10T18:32:24Z</dcterms:created>
  <dcterms:modified xsi:type="dcterms:W3CDTF">2014-09-12T17:44:37Z</dcterms:modified>
</cp:coreProperties>
</file>