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354" r:id="rId3"/>
    <p:sldId id="398" r:id="rId4"/>
    <p:sldId id="399" r:id="rId5"/>
    <p:sldId id="400" r:id="rId6"/>
    <p:sldId id="407" r:id="rId7"/>
    <p:sldId id="402" r:id="rId8"/>
    <p:sldId id="403" r:id="rId9"/>
    <p:sldId id="404" r:id="rId10"/>
    <p:sldId id="405" r:id="rId11"/>
    <p:sldId id="406" r:id="rId12"/>
    <p:sldId id="408" r:id="rId13"/>
    <p:sldId id="409" r:id="rId14"/>
    <p:sldId id="410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9" autoAdjust="0"/>
    <p:restoredTop sz="94660"/>
  </p:normalViewPr>
  <p:slideViewPr>
    <p:cSldViewPr>
      <p:cViewPr varScale="1">
        <p:scale>
          <a:sx n="66" d="100"/>
          <a:sy n="66" d="100"/>
        </p:scale>
        <p:origin x="8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Summary &amp; review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Lagrange’s equations with constraints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247042"/>
              </p:ext>
            </p:extLst>
          </p:nvPr>
        </p:nvGraphicFramePr>
        <p:xfrm>
          <a:off x="1066800" y="1219200"/>
          <a:ext cx="5230813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89" name="数式" r:id="rId3" imgW="2705040" imgH="698400" progId="Equation.3">
                  <p:embed/>
                </p:oleObj>
              </mc:Choice>
              <mc:Fallback>
                <p:oleObj name="数式" r:id="rId3" imgW="2705040" imgH="698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19200"/>
                        <a:ext cx="5230813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8598"/>
              </p:ext>
            </p:extLst>
          </p:nvPr>
        </p:nvGraphicFramePr>
        <p:xfrm>
          <a:off x="1430337" y="2514600"/>
          <a:ext cx="3827463" cy="324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0" name="数式" r:id="rId5" imgW="1981080" imgH="1688760" progId="Equation.3">
                  <p:embed/>
                </p:oleObj>
              </mc:Choice>
              <mc:Fallback>
                <p:oleObj name="数式" r:id="rId5" imgW="1981080" imgH="1688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7" y="2514600"/>
                        <a:ext cx="3827463" cy="324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0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52973" r="21512" b="15222"/>
          <a:stretch/>
        </p:blipFill>
        <p:spPr bwMode="auto">
          <a:xfrm>
            <a:off x="152400" y="762000"/>
            <a:ext cx="5785596" cy="312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346364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500939"/>
              </p:ext>
            </p:extLst>
          </p:nvPr>
        </p:nvGraphicFramePr>
        <p:xfrm>
          <a:off x="3200400" y="790575"/>
          <a:ext cx="5894387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7" name="数式" r:id="rId4" imgW="3047760" imgH="698400" progId="Equation.3">
                  <p:embed/>
                </p:oleObj>
              </mc:Choice>
              <mc:Fallback>
                <p:oleObj name="数式" r:id="rId4" imgW="3047760" imgH="698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90575"/>
                        <a:ext cx="5894387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69877"/>
              </p:ext>
            </p:extLst>
          </p:nvPr>
        </p:nvGraphicFramePr>
        <p:xfrm>
          <a:off x="5815013" y="1724025"/>
          <a:ext cx="28987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8" name="数式" r:id="rId6" imgW="1498320" imgH="1955520" progId="Equation.3">
                  <p:embed/>
                </p:oleObj>
              </mc:Choice>
              <mc:Fallback>
                <p:oleObj name="数式" r:id="rId6" imgW="149832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013" y="1724025"/>
                        <a:ext cx="289877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36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starts at rest on top of a smooth fixed hemisphere of radius 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.    Find the angle at which the particle leaves the hemisphere.</a:t>
            </a:r>
          </a:p>
        </p:txBody>
      </p:sp>
      <p:sp>
        <p:nvSpPr>
          <p:cNvPr id="6" name="Chord 5"/>
          <p:cNvSpPr/>
          <p:nvPr/>
        </p:nvSpPr>
        <p:spPr>
          <a:xfrm rot="6549206">
            <a:off x="2365477" y="2838311"/>
            <a:ext cx="4571186" cy="4710283"/>
          </a:xfrm>
          <a:prstGeom prst="chord">
            <a:avLst>
              <a:gd name="adj1" fmla="val 3156411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26280" y="2621280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-2400000">
            <a:off x="4328601" y="3987295"/>
            <a:ext cx="2057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38800" y="3957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37338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anose="05050102010706020507" pitchFamily="18" charset="2"/>
              </a:rPr>
              <a:t>q</a:t>
            </a:r>
          </a:p>
        </p:txBody>
      </p:sp>
      <p:cxnSp>
        <p:nvCxnSpPr>
          <p:cNvPr id="12" name="Straight Connector 11"/>
          <p:cNvCxnSpPr>
            <a:endCxn id="8" idx="1"/>
          </p:cNvCxnSpPr>
          <p:nvPr/>
        </p:nvCxnSpPr>
        <p:spPr>
          <a:xfrm flipH="1">
            <a:off x="4569271" y="2261662"/>
            <a:ext cx="78929" cy="250116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6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484007"/>
              </p:ext>
            </p:extLst>
          </p:nvPr>
        </p:nvGraphicFramePr>
        <p:xfrm>
          <a:off x="990600" y="1066800"/>
          <a:ext cx="7973679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3" name="数式" r:id="rId3" imgW="3340080" imgH="609480" progId="Equation.3">
                  <p:embed/>
                </p:oleObj>
              </mc:Choice>
              <mc:Fallback>
                <p:oleObj name="数式" r:id="rId3" imgW="3340080" imgH="609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66800"/>
                        <a:ext cx="7973679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461362"/>
              </p:ext>
            </p:extLst>
          </p:nvPr>
        </p:nvGraphicFramePr>
        <p:xfrm>
          <a:off x="381000" y="3073400"/>
          <a:ext cx="475932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4" name="数式" r:id="rId5" imgW="1993680" imgH="1015920" progId="Equation.3">
                  <p:embed/>
                </p:oleObj>
              </mc:Choice>
              <mc:Fallback>
                <p:oleObj name="数式" r:id="rId5" imgW="1993680" imgH="1015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73400"/>
                        <a:ext cx="475932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125957"/>
              </p:ext>
            </p:extLst>
          </p:nvPr>
        </p:nvGraphicFramePr>
        <p:xfrm>
          <a:off x="4191000" y="4111625"/>
          <a:ext cx="43656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5" name="数式" r:id="rId7" imgW="1828800" imgH="482400" progId="Equation.3">
                  <p:embed/>
                </p:oleObj>
              </mc:Choice>
              <mc:Fallback>
                <p:oleObj name="数式" r:id="rId7" imgW="18288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111625"/>
                        <a:ext cx="43656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78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205894"/>
              </p:ext>
            </p:extLst>
          </p:nvPr>
        </p:nvGraphicFramePr>
        <p:xfrm>
          <a:off x="990600" y="1066800"/>
          <a:ext cx="43656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0" name="数式" r:id="rId3" imgW="1828800" imgH="482400" progId="Equation.3">
                  <p:embed/>
                </p:oleObj>
              </mc:Choice>
              <mc:Fallback>
                <p:oleObj name="数式" r:id="rId3" imgW="1828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66800"/>
                        <a:ext cx="43656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243471"/>
              </p:ext>
            </p:extLst>
          </p:nvPr>
        </p:nvGraphicFramePr>
        <p:xfrm>
          <a:off x="931863" y="2667000"/>
          <a:ext cx="6002337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1" name="数式" r:id="rId5" imgW="2514600" imgH="1333440" progId="Equation.3">
                  <p:embed/>
                </p:oleObj>
              </mc:Choice>
              <mc:Fallback>
                <p:oleObj name="数式" r:id="rId5" imgW="2514600" imgH="13334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2667000"/>
                        <a:ext cx="6002337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74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57200" y="4277694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9193" t="42969" r="20026" b="8203"/>
          <a:stretch/>
        </p:blipFill>
        <p:spPr>
          <a:xfrm>
            <a:off x="952500" y="914400"/>
            <a:ext cx="7239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27175"/>
            <a:ext cx="8210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63410"/>
            <a:ext cx="707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problem </a:t>
            </a:r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formulation of </a:t>
            </a:r>
            <a:r>
              <a:rPr lang="en-US" sz="2400" dirty="0" err="1" smtClean="0">
                <a:latin typeface="+mj-lt"/>
              </a:rPr>
              <a:t>Brachistochrone</a:t>
            </a:r>
            <a:r>
              <a:rPr lang="en-US" sz="2400" dirty="0" smtClean="0">
                <a:latin typeface="+mj-lt"/>
              </a:rPr>
              <a:t>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002366"/>
              </p:ext>
            </p:extLst>
          </p:nvPr>
        </p:nvGraphicFramePr>
        <p:xfrm>
          <a:off x="4724400" y="696913"/>
          <a:ext cx="2211388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5" name="数式" r:id="rId4" imgW="1143000" imgH="431640" progId="Equation.3">
                  <p:embed/>
                </p:oleObj>
              </mc:Choice>
              <mc:Fallback>
                <p:oleObj name="数式" r:id="rId4" imgW="114300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96913"/>
                        <a:ext cx="2211388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929062" y="4038600"/>
            <a:ext cx="1100138" cy="261851"/>
          </a:xfrm>
          <a:prstGeom prst="straightConnector1">
            <a:avLst/>
          </a:prstGeom>
          <a:ln w="508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867400" y="3810000"/>
            <a:ext cx="914400" cy="457200"/>
          </a:xfrm>
          <a:prstGeom prst="straightConnector1">
            <a:avLst/>
          </a:prstGeom>
          <a:ln w="508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43525" y="4036367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s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636859"/>
              </p:ext>
            </p:extLst>
          </p:nvPr>
        </p:nvGraphicFramePr>
        <p:xfrm>
          <a:off x="4372768" y="2992438"/>
          <a:ext cx="194151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6" name="数式" r:id="rId6" imgW="1002960" imgH="228600" progId="Equation.3">
                  <p:embed/>
                </p:oleObj>
              </mc:Choice>
              <mc:Fallback>
                <p:oleObj name="数式" r:id="rId6" imgW="1002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2768" y="2992438"/>
                        <a:ext cx="1941513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388165"/>
              </p:ext>
            </p:extLst>
          </p:nvPr>
        </p:nvGraphicFramePr>
        <p:xfrm>
          <a:off x="1066800" y="5137150"/>
          <a:ext cx="643572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7" name="数式" r:id="rId8" imgW="3327120" imgH="736560" progId="Equation.3">
                  <p:embed/>
                </p:oleObj>
              </mc:Choice>
              <mc:Fallback>
                <p:oleObj name="数式" r:id="rId8" imgW="3327120" imgH="7365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37150"/>
                        <a:ext cx="6435725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8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9004"/>
              </p:ext>
            </p:extLst>
          </p:nvPr>
        </p:nvGraphicFramePr>
        <p:xfrm>
          <a:off x="381000" y="533400"/>
          <a:ext cx="643572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3" name="数式" r:id="rId3" imgW="3327120" imgH="736560" progId="Equation.3">
                  <p:embed/>
                </p:oleObj>
              </mc:Choice>
              <mc:Fallback>
                <p:oleObj name="数式" r:id="rId3" imgW="3327120" imgH="7365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"/>
                        <a:ext cx="6435725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769105"/>
              </p:ext>
            </p:extLst>
          </p:nvPr>
        </p:nvGraphicFramePr>
        <p:xfrm>
          <a:off x="1423987" y="1949450"/>
          <a:ext cx="2333625" cy="234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4" name="数式" r:id="rId5" imgW="1206360" imgH="1218960" progId="Equation.3">
                  <p:embed/>
                </p:oleObj>
              </mc:Choice>
              <mc:Fallback>
                <p:oleObj name="数式" r:id="rId5" imgW="120636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7" y="1949450"/>
                        <a:ext cx="2333625" cy="234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132114"/>
              </p:ext>
            </p:extLst>
          </p:nvPr>
        </p:nvGraphicFramePr>
        <p:xfrm>
          <a:off x="2288005" y="4533900"/>
          <a:ext cx="312219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5" name="Equation" r:id="rId7" imgW="2197080" imgH="723600" progId="Equation.DSMT4">
                  <p:embed/>
                </p:oleObj>
              </mc:Choice>
              <mc:Fallback>
                <p:oleObj name="Equation" r:id="rId7" imgW="21970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8005" y="4533900"/>
                        <a:ext cx="3122195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3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09948"/>
              </p:ext>
            </p:extLst>
          </p:nvPr>
        </p:nvGraphicFramePr>
        <p:xfrm>
          <a:off x="1065213" y="1143000"/>
          <a:ext cx="28003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1" name="数式" r:id="rId3" imgW="1447560" imgH="660240" progId="Equation.3">
                  <p:embed/>
                </p:oleObj>
              </mc:Choice>
              <mc:Fallback>
                <p:oleObj name="数式" r:id="rId3" imgW="14475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1143000"/>
                        <a:ext cx="28003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Comments on generalized coordinates: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482872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Here we have assumed that the generalized coordinates </a:t>
            </a:r>
          </a:p>
          <a:p>
            <a:r>
              <a:rPr lang="en-US" sz="2400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q</a:t>
            </a:r>
            <a:r>
              <a:rPr lang="en-US" sz="2400" i="1" baseline="-25000" dirty="0" err="1" smtClean="0">
                <a:latin typeface="Symbol" pitchFamily="18" charset="2"/>
              </a:rPr>
              <a:t>s</a:t>
            </a:r>
            <a:r>
              <a:rPr lang="en-US" sz="2400" dirty="0" smtClean="0">
                <a:latin typeface="+mj-lt"/>
              </a:rPr>
              <a:t>    are independent.   Now consider the possibility that the coordinates are related through constraint equations of the form: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165439"/>
              </p:ext>
            </p:extLst>
          </p:nvPr>
        </p:nvGraphicFramePr>
        <p:xfrm>
          <a:off x="581024" y="4213225"/>
          <a:ext cx="8105776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2" name="数式" r:id="rId5" imgW="4190760" imgH="939600" progId="Equation.3">
                  <p:embed/>
                </p:oleObj>
              </mc:Choice>
              <mc:Fallback>
                <p:oleObj name="数式" r:id="rId5" imgW="41907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4" y="4213225"/>
                        <a:ext cx="8105776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7467600" y="48768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0" y="4038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Lagrange</a:t>
            </a:r>
          </a:p>
          <a:p>
            <a:r>
              <a:rPr lang="en-US" sz="2400" dirty="0" smtClean="0">
                <a:latin typeface="+mj-lt"/>
              </a:rPr>
              <a:t>multipliers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Simple example: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0600" y="1143000"/>
            <a:ext cx="4876800" cy="2171701"/>
            <a:chOff x="990600" y="2209799"/>
            <a:chExt cx="4876800" cy="2171701"/>
          </a:xfrm>
        </p:grpSpPr>
        <p:sp>
          <p:nvSpPr>
            <p:cNvPr id="7" name="Right Triangle 6"/>
            <p:cNvSpPr/>
            <p:nvPr/>
          </p:nvSpPr>
          <p:spPr>
            <a:xfrm>
              <a:off x="990600" y="2476500"/>
              <a:ext cx="4876800" cy="1905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1320000">
              <a:off x="1203235" y="2209799"/>
              <a:ext cx="1066800" cy="533400"/>
            </a:xfrm>
            <a:prstGeom prst="rect">
              <a:avLst/>
            </a:prstGeom>
            <a:solidFill>
              <a:srgbClr val="DA32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ight Triangle 10"/>
          <p:cNvSpPr/>
          <p:nvPr/>
        </p:nvSpPr>
        <p:spPr>
          <a:xfrm>
            <a:off x="1033377" y="4419600"/>
            <a:ext cx="4876800" cy="190500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320000">
            <a:off x="1203235" y="4163004"/>
            <a:ext cx="1066800" cy="533400"/>
          </a:xfrm>
          <a:prstGeom prst="rect">
            <a:avLst/>
          </a:prstGeom>
          <a:solidFill>
            <a:srgbClr val="DA32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736635" y="1409701"/>
            <a:ext cx="1235165" cy="44709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71800" y="163324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76400" y="3380796"/>
            <a:ext cx="0" cy="103880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676400" y="4419600"/>
            <a:ext cx="13716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4200" y="4186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2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43400" y="2819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67200" y="5867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715952"/>
              </p:ext>
            </p:extLst>
          </p:nvPr>
        </p:nvGraphicFramePr>
        <p:xfrm>
          <a:off x="4784725" y="1393825"/>
          <a:ext cx="38306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8" name="数式" r:id="rId3" imgW="1981080" imgH="241200" progId="Equation.3">
                  <p:embed/>
                </p:oleObj>
              </mc:Choice>
              <mc:Fallback>
                <p:oleObj name="数式" r:id="rId3" imgW="1981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4725" y="1393825"/>
                        <a:ext cx="38306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921941"/>
              </p:ext>
            </p:extLst>
          </p:nvPr>
        </p:nvGraphicFramePr>
        <p:xfrm>
          <a:off x="4852988" y="4052888"/>
          <a:ext cx="38798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9" name="数式" r:id="rId5" imgW="2006280" imgH="457200" progId="Equation.3">
                  <p:embed/>
                </p:oleObj>
              </mc:Choice>
              <mc:Fallback>
                <p:oleObj name="数式" r:id="rId5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4052888"/>
                        <a:ext cx="387985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82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043236"/>
              </p:ext>
            </p:extLst>
          </p:nvPr>
        </p:nvGraphicFramePr>
        <p:xfrm>
          <a:off x="838200" y="304800"/>
          <a:ext cx="4175125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2" name="数式" r:id="rId3" imgW="2158920" imgH="1091880" progId="Equation.3">
                  <p:embed/>
                </p:oleObj>
              </mc:Choice>
              <mc:Fallback>
                <p:oleObj name="数式" r:id="rId3" imgW="2158920" imgH="1091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"/>
                        <a:ext cx="4175125" cy="209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427528"/>
              </p:ext>
            </p:extLst>
          </p:nvPr>
        </p:nvGraphicFramePr>
        <p:xfrm>
          <a:off x="762000" y="2101850"/>
          <a:ext cx="5010150" cy="429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3" name="数式" r:id="rId5" imgW="2590560" imgH="2234880" progId="Equation.3">
                  <p:embed/>
                </p:oleObj>
              </mc:Choice>
              <mc:Fallback>
                <p:oleObj name="数式" r:id="rId5" imgW="2590560" imgH="22348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01850"/>
                        <a:ext cx="5010150" cy="429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70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Rational for Lagrange multipliers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687464"/>
              </p:ext>
            </p:extLst>
          </p:nvPr>
        </p:nvGraphicFramePr>
        <p:xfrm>
          <a:off x="1268412" y="1066800"/>
          <a:ext cx="4446588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50" name="数式" r:id="rId3" imgW="2298600" imgH="1269720" progId="Equation.3">
                  <p:embed/>
                </p:oleObj>
              </mc:Choice>
              <mc:Fallback>
                <p:oleObj name="数式" r:id="rId3" imgW="2298600" imgH="1269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2" y="1066800"/>
                        <a:ext cx="4446588" cy="244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72469"/>
              </p:ext>
            </p:extLst>
          </p:nvPr>
        </p:nvGraphicFramePr>
        <p:xfrm>
          <a:off x="1250950" y="3630613"/>
          <a:ext cx="6216650" cy="315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51" name="数式" r:id="rId5" imgW="3213000" imgH="1638000" progId="Equation.3">
                  <p:embed/>
                </p:oleObj>
              </mc:Choice>
              <mc:Fallback>
                <p:oleObj name="数式" r:id="rId5" imgW="3213000" imgH="1638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3630613"/>
                        <a:ext cx="6216650" cy="315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86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47622"/>
              </p:ext>
            </p:extLst>
          </p:nvPr>
        </p:nvGraphicFramePr>
        <p:xfrm>
          <a:off x="457200" y="1143000"/>
          <a:ext cx="8105775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8" name="数式" r:id="rId3" imgW="4190760" imgH="939600" progId="Equation.3">
                  <p:embed/>
                </p:oleObj>
              </mc:Choice>
              <mc:Fallback>
                <p:oleObj name="数式" r:id="rId3" imgW="419076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3000"/>
                        <a:ext cx="8105775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Euler-Lagrange equations with constraints: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604" y="338435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19200" y="4038600"/>
            <a:ext cx="2209800" cy="2133600"/>
            <a:chOff x="1219200" y="4038600"/>
            <a:chExt cx="2209800" cy="2133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19200" y="4038600"/>
              <a:ext cx="0" cy="213360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219200" y="4038600"/>
              <a:ext cx="1066800" cy="1371600"/>
            </a:xfrm>
            <a:prstGeom prst="line">
              <a:avLst/>
            </a:prstGeom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133600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44196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q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70153" y="4233640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r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286000" y="5410200"/>
              <a:ext cx="0" cy="5334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90800" y="55626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mg</a:t>
              </a: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18127"/>
              </p:ext>
            </p:extLst>
          </p:nvPr>
        </p:nvGraphicFramePr>
        <p:xfrm>
          <a:off x="2895600" y="3838575"/>
          <a:ext cx="5230812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9" name="数式" r:id="rId5" imgW="2705040" imgH="698400" progId="Equation.3">
                  <p:embed/>
                </p:oleObj>
              </mc:Choice>
              <mc:Fallback>
                <p:oleObj name="数式" r:id="rId5" imgW="270504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38575"/>
                        <a:ext cx="5230812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9388</TotalTime>
  <Words>270</Words>
  <Application>Microsoft Office PowerPoint</Application>
  <PresentationFormat>On-screen Show (4:3)</PresentationFormat>
  <Paragraphs>78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445</cp:revision>
  <cp:lastPrinted>2013-09-16T14:56:50Z</cp:lastPrinted>
  <dcterms:created xsi:type="dcterms:W3CDTF">2012-01-10T18:32:24Z</dcterms:created>
  <dcterms:modified xsi:type="dcterms:W3CDTF">2014-09-13T23:08:46Z</dcterms:modified>
</cp:coreProperties>
</file>