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6" r:id="rId2"/>
    <p:sldId id="354" r:id="rId3"/>
    <p:sldId id="416" r:id="rId4"/>
    <p:sldId id="417" r:id="rId5"/>
    <p:sldId id="418" r:id="rId6"/>
    <p:sldId id="419" r:id="rId7"/>
    <p:sldId id="427" r:id="rId8"/>
    <p:sldId id="420" r:id="rId9"/>
    <p:sldId id="423" r:id="rId10"/>
    <p:sldId id="424" r:id="rId11"/>
    <p:sldId id="425" r:id="rId12"/>
    <p:sldId id="426" r:id="rId13"/>
    <p:sldId id="431" r:id="rId14"/>
    <p:sldId id="432" r:id="rId15"/>
    <p:sldId id="428" r:id="rId16"/>
    <p:sldId id="429" r:id="rId17"/>
    <p:sldId id="430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>
        <p:scale>
          <a:sx n="57" d="100"/>
          <a:sy n="57" d="100"/>
        </p:scale>
        <p:origin x="776" y="1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9/17/2015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616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21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229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11: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Continue reading Chapter 3 &amp;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Constructing the Hamiltonian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Hamilton’s canonical equation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451153"/>
              </p:ext>
            </p:extLst>
          </p:nvPr>
        </p:nvGraphicFramePr>
        <p:xfrm>
          <a:off x="1404938" y="555625"/>
          <a:ext cx="4960937" cy="505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94" name="数式" r:id="rId3" imgW="2565360" imgH="2628720" progId="Equation.3">
                  <p:embed/>
                </p:oleObj>
              </mc:Choice>
              <mc:Fallback>
                <p:oleObj name="数式" r:id="rId3" imgW="2565360" imgH="262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4938" y="555625"/>
                        <a:ext cx="4960937" cy="505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028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9005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Other examples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296891"/>
              </p:ext>
            </p:extLst>
          </p:nvPr>
        </p:nvGraphicFramePr>
        <p:xfrm>
          <a:off x="889000" y="1019175"/>
          <a:ext cx="7419975" cy="477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4" name="数式" r:id="rId3" imgW="3835080" imgH="2476440" progId="Equation.3">
                  <p:embed/>
                </p:oleObj>
              </mc:Choice>
              <mc:Fallback>
                <p:oleObj name="数式" r:id="rId3" imgW="3835080" imgH="2476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1019175"/>
                        <a:ext cx="7419975" cy="477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003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728213"/>
              </p:ext>
            </p:extLst>
          </p:nvPr>
        </p:nvGraphicFramePr>
        <p:xfrm>
          <a:off x="882650" y="661988"/>
          <a:ext cx="6051550" cy="569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40" name="数式" r:id="rId3" imgW="2730240" imgH="2590560" progId="Equation.3">
                  <p:embed/>
                </p:oleObj>
              </mc:Choice>
              <mc:Fallback>
                <p:oleObj name="数式" r:id="rId3" imgW="2730240" imgH="259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661988"/>
                        <a:ext cx="6051550" cy="569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28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Other examples</a:t>
            </a:r>
          </a:p>
        </p:txBody>
      </p:sp>
    </p:spTree>
    <p:extLst>
      <p:ext uri="{BB962C8B-B14F-4D97-AF65-F5344CB8AC3E}">
        <p14:creationId xmlns:p14="http://schemas.microsoft.com/office/powerpoint/2010/main" val="341908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1653525"/>
              </p:ext>
            </p:extLst>
          </p:nvPr>
        </p:nvGraphicFramePr>
        <p:xfrm>
          <a:off x="882650" y="900113"/>
          <a:ext cx="6051550" cy="5221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1" name="数式" r:id="rId3" imgW="2730240" imgH="2374560" progId="Equation.3">
                  <p:embed/>
                </p:oleObj>
              </mc:Choice>
              <mc:Fallback>
                <p:oleObj name="数式" r:id="rId3" imgW="2730240" imgH="237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900113"/>
                        <a:ext cx="6051550" cy="5221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28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Canonical equations of motion for constant magnetic field:</a:t>
            </a:r>
          </a:p>
        </p:txBody>
      </p:sp>
    </p:spTree>
    <p:extLst>
      <p:ext uri="{BB962C8B-B14F-4D97-AF65-F5344CB8AC3E}">
        <p14:creationId xmlns:p14="http://schemas.microsoft.com/office/powerpoint/2010/main" val="340905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058302"/>
              </p:ext>
            </p:extLst>
          </p:nvPr>
        </p:nvGraphicFramePr>
        <p:xfrm>
          <a:off x="1149350" y="941388"/>
          <a:ext cx="5516563" cy="513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62" name="数式" r:id="rId3" imgW="2489040" imgH="2336760" progId="Equation.3">
                  <p:embed/>
                </p:oleObj>
              </mc:Choice>
              <mc:Fallback>
                <p:oleObj name="数式" r:id="rId3" imgW="2489040" imgH="2336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350" y="941388"/>
                        <a:ext cx="5516563" cy="513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Canonical equations of motion for constant magnetic field                                -- continued:</a:t>
            </a:r>
          </a:p>
        </p:txBody>
      </p:sp>
    </p:spTree>
    <p:extLst>
      <p:ext uri="{BB962C8B-B14F-4D97-AF65-F5344CB8AC3E}">
        <p14:creationId xmlns:p14="http://schemas.microsoft.com/office/powerpoint/2010/main" val="291654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3898961"/>
              </p:ext>
            </p:extLst>
          </p:nvPr>
        </p:nvGraphicFramePr>
        <p:xfrm>
          <a:off x="774699" y="1304925"/>
          <a:ext cx="7912101" cy="448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80" name="数式" r:id="rId3" imgW="4089240" imgH="2336760" progId="Equation.3">
                  <p:embed/>
                </p:oleObj>
              </mc:Choice>
              <mc:Fallback>
                <p:oleObj name="数式" r:id="rId3" imgW="4089240" imgH="23367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699" y="1304925"/>
                        <a:ext cx="7912101" cy="448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3810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Poisson brackets: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Recall:</a:t>
            </a:r>
          </a:p>
        </p:txBody>
      </p:sp>
    </p:spTree>
    <p:extLst>
      <p:ext uri="{BB962C8B-B14F-4D97-AF65-F5344CB8AC3E}">
        <p14:creationId xmlns:p14="http://schemas.microsoft.com/office/powerpoint/2010/main" val="95986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268776"/>
              </p:ext>
            </p:extLst>
          </p:nvPr>
        </p:nvGraphicFramePr>
        <p:xfrm>
          <a:off x="774700" y="1766888"/>
          <a:ext cx="7912100" cy="356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4" name="数式" r:id="rId3" imgW="4089240" imgH="1854000" progId="Equation.3">
                  <p:embed/>
                </p:oleObj>
              </mc:Choice>
              <mc:Fallback>
                <p:oleObj name="数式" r:id="rId3" imgW="4089240" imgH="18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1766888"/>
                        <a:ext cx="7912100" cy="356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381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Poisson brackets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275759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050167"/>
              </p:ext>
            </p:extLst>
          </p:nvPr>
        </p:nvGraphicFramePr>
        <p:xfrm>
          <a:off x="1371600" y="1524000"/>
          <a:ext cx="5529263" cy="187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49" name="数式" r:id="rId3" imgW="2857320" imgH="977760" progId="Equation.3">
                  <p:embed/>
                </p:oleObj>
              </mc:Choice>
              <mc:Fallback>
                <p:oleObj name="数式" r:id="rId3" imgW="2857320" imgH="977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524000"/>
                        <a:ext cx="5529263" cy="187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381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Poisson brackets -- continued: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43434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Liouville</a:t>
            </a:r>
            <a:r>
              <a:rPr lang="en-US" sz="2400" dirty="0" smtClean="0">
                <a:latin typeface="+mj-lt"/>
              </a:rPr>
              <a:t> theorem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228814"/>
              </p:ext>
            </p:extLst>
          </p:nvPr>
        </p:nvGraphicFramePr>
        <p:xfrm>
          <a:off x="1295400" y="4953000"/>
          <a:ext cx="5259387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50" name="数式" r:id="rId5" imgW="2717640" imgH="609480" progId="Equation.3">
                  <p:embed/>
                </p:oleObj>
              </mc:Choice>
              <mc:Fallback>
                <p:oleObj name="数式" r:id="rId5" imgW="2717640" imgH="609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953000"/>
                        <a:ext cx="5259387" cy="1169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501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35" y="179020"/>
            <a:ext cx="9015413" cy="596005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76200" y="4495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08294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Lagrangian</a:t>
            </a:r>
            <a:r>
              <a:rPr lang="en-US" sz="2400" dirty="0" smtClean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35901"/>
              </p:ext>
            </p:extLst>
          </p:nvPr>
        </p:nvGraphicFramePr>
        <p:xfrm>
          <a:off x="990600" y="457200"/>
          <a:ext cx="6091238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18" name="数式" r:id="rId3" imgW="3149280" imgH="1143000" progId="Equation.3">
                  <p:embed/>
                </p:oleObj>
              </mc:Choice>
              <mc:Fallback>
                <p:oleObj name="数式" r:id="rId3" imgW="314928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57200"/>
                        <a:ext cx="6091238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95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Switching variables – Legendre transformation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874433"/>
              </p:ext>
            </p:extLst>
          </p:nvPr>
        </p:nvGraphicFramePr>
        <p:xfrm>
          <a:off x="833438" y="3333750"/>
          <a:ext cx="6557962" cy="224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19" name="数式" r:id="rId5" imgW="3390840" imgH="1168200" progId="Equation.3">
                  <p:embed/>
                </p:oleObj>
              </mc:Choice>
              <mc:Fallback>
                <p:oleObj name="数式" r:id="rId5" imgW="3390840" imgH="1168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8" y="3333750"/>
                        <a:ext cx="6557962" cy="224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535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Hamiltonian picture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3825761"/>
              </p:ext>
            </p:extLst>
          </p:nvPr>
        </p:nvGraphicFramePr>
        <p:xfrm>
          <a:off x="936625" y="1295400"/>
          <a:ext cx="7369175" cy="402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63" name="数式" r:id="rId3" imgW="3809880" imgH="2095200" progId="Equation.3">
                  <p:embed/>
                </p:oleObj>
              </mc:Choice>
              <mc:Fallback>
                <p:oleObj name="数式" r:id="rId3" imgW="3809880" imgH="2095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295400"/>
                        <a:ext cx="7369175" cy="402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334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Direct application of Hamiltonian’s principle using the Hamiltonian function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699922"/>
              </p:ext>
            </p:extLst>
          </p:nvPr>
        </p:nvGraphicFramePr>
        <p:xfrm>
          <a:off x="829876" y="2403895"/>
          <a:ext cx="8261350" cy="365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85" name="Equation" r:id="rId3" imgW="6286320" imgH="2806560" progId="Equation.DSMT4">
                  <p:embed/>
                </p:oleObj>
              </mc:Choice>
              <mc:Fallback>
                <p:oleObj name="Equation" r:id="rId3" imgW="6286320" imgH="28065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876" y="2403895"/>
                        <a:ext cx="8261350" cy="365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65188" y="1135797"/>
            <a:ext cx="6754812" cy="973455"/>
            <a:chOff x="685800" y="318135"/>
            <a:chExt cx="6754812" cy="973455"/>
          </a:xfrm>
        </p:grpSpPr>
        <p:sp>
          <p:nvSpPr>
            <p:cNvPr id="8" name="Oval 7"/>
            <p:cNvSpPr/>
            <p:nvPr/>
          </p:nvSpPr>
          <p:spPr>
            <a:xfrm>
              <a:off x="685800" y="457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581400" y="990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729044" y="594360"/>
              <a:ext cx="2969840" cy="697230"/>
            </a:xfrm>
            <a:custGeom>
              <a:avLst/>
              <a:gdLst>
                <a:gd name="connsiteX0" fmla="*/ 48196 w 2969840"/>
                <a:gd name="connsiteY0" fmla="*/ 0 h 697230"/>
                <a:gd name="connsiteX1" fmla="*/ 128206 w 2969840"/>
                <a:gd name="connsiteY1" fmla="*/ 148590 h 697230"/>
                <a:gd name="connsiteX2" fmla="*/ 1145476 w 2969840"/>
                <a:gd name="connsiteY2" fmla="*/ 354330 h 697230"/>
                <a:gd name="connsiteX3" fmla="*/ 1156906 w 2969840"/>
                <a:gd name="connsiteY3" fmla="*/ 354330 h 697230"/>
                <a:gd name="connsiteX4" fmla="*/ 2014156 w 2969840"/>
                <a:gd name="connsiteY4" fmla="*/ 491490 h 697230"/>
                <a:gd name="connsiteX5" fmla="*/ 2528506 w 2969840"/>
                <a:gd name="connsiteY5" fmla="*/ 697230 h 697230"/>
                <a:gd name="connsiteX6" fmla="*/ 2939986 w 2969840"/>
                <a:gd name="connsiteY6" fmla="*/ 491490 h 697230"/>
                <a:gd name="connsiteX7" fmla="*/ 2905696 w 2969840"/>
                <a:gd name="connsiteY7" fmla="*/ 457200 h 697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9840" h="697230">
                  <a:moveTo>
                    <a:pt x="48196" y="0"/>
                  </a:moveTo>
                  <a:cubicBezTo>
                    <a:pt x="-3239" y="44767"/>
                    <a:pt x="-54674" y="89535"/>
                    <a:pt x="128206" y="148590"/>
                  </a:cubicBezTo>
                  <a:cubicBezTo>
                    <a:pt x="311086" y="207645"/>
                    <a:pt x="974026" y="320040"/>
                    <a:pt x="1145476" y="354330"/>
                  </a:cubicBezTo>
                  <a:cubicBezTo>
                    <a:pt x="1316926" y="388620"/>
                    <a:pt x="1156906" y="354330"/>
                    <a:pt x="1156906" y="354330"/>
                  </a:cubicBezTo>
                  <a:cubicBezTo>
                    <a:pt x="1301686" y="377190"/>
                    <a:pt x="1785556" y="434340"/>
                    <a:pt x="2014156" y="491490"/>
                  </a:cubicBezTo>
                  <a:cubicBezTo>
                    <a:pt x="2242756" y="548640"/>
                    <a:pt x="2374201" y="697230"/>
                    <a:pt x="2528506" y="697230"/>
                  </a:cubicBezTo>
                  <a:cubicBezTo>
                    <a:pt x="2682811" y="697230"/>
                    <a:pt x="2877121" y="531495"/>
                    <a:pt x="2939986" y="491490"/>
                  </a:cubicBezTo>
                  <a:cubicBezTo>
                    <a:pt x="3002851" y="451485"/>
                    <a:pt x="2954273" y="454342"/>
                    <a:pt x="2905696" y="457200"/>
                  </a:cubicBez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7921547"/>
                </p:ext>
              </p:extLst>
            </p:nvPr>
          </p:nvGraphicFramePr>
          <p:xfrm>
            <a:off x="1600200" y="480060"/>
            <a:ext cx="3683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86" name="数式" r:id="rId5" imgW="190440" imgH="177480" progId="Equation.3">
                    <p:embed/>
                  </p:oleObj>
                </mc:Choice>
                <mc:Fallback>
                  <p:oleObj name="数式" r:id="rId5" imgW="1904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0200" y="480060"/>
                          <a:ext cx="368300" cy="341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4697779"/>
                </p:ext>
              </p:extLst>
            </p:nvPr>
          </p:nvGraphicFramePr>
          <p:xfrm>
            <a:off x="4419600" y="318135"/>
            <a:ext cx="3021012" cy="828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87" name="数式" r:id="rId7" imgW="1562040" imgH="431640" progId="Equation.3">
                    <p:embed/>
                  </p:oleObj>
                </mc:Choice>
                <mc:Fallback>
                  <p:oleObj name="数式" r:id="rId7" imgW="156204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600" y="318135"/>
                          <a:ext cx="3021012" cy="828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9664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200" y="3200400"/>
            <a:ext cx="1676400" cy="1752600"/>
          </a:xfrm>
          <a:prstGeom prst="rect">
            <a:avLst/>
          </a:prstGeom>
          <a:solidFill>
            <a:srgbClr val="DA32AA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Hamilton’s principle continued:</a:t>
            </a:r>
          </a:p>
          <a:p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099977"/>
              </p:ext>
            </p:extLst>
          </p:nvPr>
        </p:nvGraphicFramePr>
        <p:xfrm>
          <a:off x="903249" y="684909"/>
          <a:ext cx="5943600" cy="1528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11" name="Equation" r:id="rId3" imgW="4165560" imgH="1079280" progId="Equation.DSMT4">
                  <p:embed/>
                </p:oleObj>
              </mc:Choice>
              <mc:Fallback>
                <p:oleObj name="Equation" r:id="rId3" imgW="4165560" imgH="1079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249" y="684909"/>
                        <a:ext cx="5943600" cy="15286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020220"/>
              </p:ext>
            </p:extLst>
          </p:nvPr>
        </p:nvGraphicFramePr>
        <p:xfrm>
          <a:off x="836613" y="2209800"/>
          <a:ext cx="6783387" cy="270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12" name="数式" r:id="rId5" imgW="3504960" imgH="1409400" progId="Equation.3">
                  <p:embed/>
                </p:oleObj>
              </mc:Choice>
              <mc:Fallback>
                <p:oleObj name="数式" r:id="rId5" imgW="3504960" imgH="1409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2209800"/>
                        <a:ext cx="6783387" cy="270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57600" y="3581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DA32AA"/>
                </a:solidFill>
                <a:latin typeface="+mj-lt"/>
              </a:rPr>
              <a:t>Canonical equations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052351"/>
              </p:ext>
            </p:extLst>
          </p:nvPr>
        </p:nvGraphicFramePr>
        <p:xfrm>
          <a:off x="609600" y="5081884"/>
          <a:ext cx="8245475" cy="1166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13" name="数式" r:id="rId7" imgW="5168880" imgH="736560" progId="Equation.3">
                  <p:embed/>
                </p:oleObj>
              </mc:Choice>
              <mc:Fallback>
                <p:oleObj name="数式" r:id="rId7" imgW="5168880" imgH="736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081884"/>
                        <a:ext cx="8245475" cy="11665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V="1">
            <a:off x="5791200" y="5334000"/>
            <a:ext cx="7620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77000" y="50247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88474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787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Constants of the motion in Hamiltonian formalism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14423"/>
              </p:ext>
            </p:extLst>
          </p:nvPr>
        </p:nvGraphicFramePr>
        <p:xfrm>
          <a:off x="1946275" y="1000125"/>
          <a:ext cx="4987925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62" name="数式" r:id="rId3" imgW="2577960" imgH="2019240" progId="Equation.3">
                  <p:embed/>
                </p:oleObj>
              </mc:Choice>
              <mc:Fallback>
                <p:oleObj name="数式" r:id="rId3" imgW="2577960" imgH="2019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275" y="1000125"/>
                        <a:ext cx="4987925" cy="387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609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Recipe for constructing the Hamiltonian and analyzing the equations of motion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232086"/>
              </p:ext>
            </p:extLst>
          </p:nvPr>
        </p:nvGraphicFramePr>
        <p:xfrm>
          <a:off x="990600" y="1905000"/>
          <a:ext cx="6931025" cy="371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43" name="数式" r:id="rId3" imgW="3581280" imgH="1930320" progId="Equation.3">
                  <p:embed/>
                </p:oleObj>
              </mc:Choice>
              <mc:Fallback>
                <p:oleObj name="数式" r:id="rId3" imgW="3581280" imgH="1930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05000"/>
                        <a:ext cx="6931025" cy="371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253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581803"/>
              </p:ext>
            </p:extLst>
          </p:nvPr>
        </p:nvGraphicFramePr>
        <p:xfrm>
          <a:off x="1143000" y="838200"/>
          <a:ext cx="7318375" cy="405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66" name="数式" r:id="rId3" imgW="3784320" imgH="2108160" progId="Equation.3">
                  <p:embed/>
                </p:oleObj>
              </mc:Choice>
              <mc:Fallback>
                <p:oleObj name="数式" r:id="rId3" imgW="3784320" imgH="2108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838200"/>
                        <a:ext cx="7318375" cy="405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511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9212</TotalTime>
  <Words>273</Words>
  <Application>Microsoft Office PowerPoint</Application>
  <PresentationFormat>On-screen Show (4:3)</PresentationFormat>
  <Paragraphs>80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Office Theme</vt:lpstr>
      <vt:lpstr>数式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485</cp:revision>
  <cp:lastPrinted>2013-09-20T13:47:25Z</cp:lastPrinted>
  <dcterms:created xsi:type="dcterms:W3CDTF">2012-01-10T18:32:24Z</dcterms:created>
  <dcterms:modified xsi:type="dcterms:W3CDTF">2015-09-18T02:57:36Z</dcterms:modified>
</cp:coreProperties>
</file>