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427" r:id="rId4"/>
    <p:sldId id="428" r:id="rId5"/>
    <p:sldId id="429" r:id="rId6"/>
    <p:sldId id="430" r:id="rId7"/>
    <p:sldId id="435" r:id="rId8"/>
    <p:sldId id="433" r:id="rId9"/>
    <p:sldId id="434" r:id="rId10"/>
    <p:sldId id="436" r:id="rId11"/>
    <p:sldId id="437" r:id="rId12"/>
    <p:sldId id="438" r:id="rId13"/>
    <p:sldId id="439" r:id="rId14"/>
    <p:sldId id="442" r:id="rId15"/>
    <p:sldId id="443" r:id="rId16"/>
    <p:sldId id="444" r:id="rId17"/>
    <p:sldId id="445" r:id="rId18"/>
    <p:sldId id="440" r:id="rId19"/>
    <p:sldId id="448" r:id="rId20"/>
    <p:sldId id="449" r:id="rId21"/>
    <p:sldId id="450" r:id="rId22"/>
    <p:sldId id="451" r:id="rId23"/>
    <p:sldId id="452" r:id="rId24"/>
    <p:sldId id="453" r:id="rId25"/>
    <p:sldId id="454" r:id="rId26"/>
    <p:sldId id="455" r:id="rId27"/>
    <p:sldId id="456" r:id="rId28"/>
    <p:sldId id="457"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p:scale>
          <a:sx n="64" d="100"/>
          <a:sy n="64" d="100"/>
        </p:scale>
        <p:origin x="576" y="44"/>
      </p:cViewPr>
      <p:guideLst>
        <p:guide orient="horz" pos="2160"/>
        <p:guide pos="2880"/>
      </p:guideLst>
    </p:cSldViewPr>
  </p:slideViewPr>
  <p:notesTextViewPr>
    <p:cViewPr>
      <p:scale>
        <a:sx n="1" d="1"/>
        <a:sy n="1" d="1"/>
      </p:scale>
      <p:origin x="0" y="0"/>
    </p:cViewPr>
  </p:notesTextViewPr>
  <p:sorterViewPr>
    <p:cViewPr>
      <p:scale>
        <a:sx n="100" d="100"/>
        <a:sy n="100" d="100"/>
      </p:scale>
      <p:origin x="0" y="-7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4.wmf"/><Relationship Id="rId1" Type="http://schemas.openxmlformats.org/officeDocument/2006/relationships/image" Target="../media/image16.wmf"/><Relationship Id="rId4"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4.wmf"/><Relationship Id="rId1" Type="http://schemas.openxmlformats.org/officeDocument/2006/relationships/image" Target="../media/image16.wmf"/><Relationship Id="rId4"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9/20/2015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9/20/2015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64102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154821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8410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9/21/2015</a:t>
            </a:r>
            <a:endParaRPr lang="en-US" dirty="0"/>
          </a:p>
        </p:txBody>
      </p:sp>
      <p:sp>
        <p:nvSpPr>
          <p:cNvPr id="5" name="Footer Placeholder 4"/>
          <p:cNvSpPr>
            <a:spLocks noGrp="1"/>
          </p:cNvSpPr>
          <p:nvPr>
            <p:ph type="ftr" sz="quarter" idx="11"/>
          </p:nvPr>
        </p:nvSpPr>
        <p:spPr/>
        <p:txBody>
          <a:bodyPr/>
          <a:lstStyle/>
          <a:p>
            <a:r>
              <a:rPr lang="en-US" smtClean="0"/>
              <a:t>PHY 711  Fall 2015 --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9/21/2015</a:t>
            </a:r>
            <a:endParaRPr lang="en-US" dirty="0"/>
          </a:p>
        </p:txBody>
      </p:sp>
      <p:sp>
        <p:nvSpPr>
          <p:cNvPr id="5" name="Footer Placeholder 4"/>
          <p:cNvSpPr>
            <a:spLocks noGrp="1"/>
          </p:cNvSpPr>
          <p:nvPr>
            <p:ph type="ftr" sz="quarter" idx="11"/>
          </p:nvPr>
        </p:nvSpPr>
        <p:spPr/>
        <p:txBody>
          <a:bodyPr/>
          <a:lstStyle/>
          <a:p>
            <a:r>
              <a:rPr lang="en-US" smtClean="0"/>
              <a:t>PHY 711  Fall 2015 --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9/21/2015</a:t>
            </a:r>
            <a:endParaRPr lang="en-US" dirty="0"/>
          </a:p>
        </p:txBody>
      </p:sp>
      <p:sp>
        <p:nvSpPr>
          <p:cNvPr id="5" name="Footer Placeholder 4"/>
          <p:cNvSpPr>
            <a:spLocks noGrp="1"/>
          </p:cNvSpPr>
          <p:nvPr>
            <p:ph type="ftr" sz="quarter" idx="11"/>
          </p:nvPr>
        </p:nvSpPr>
        <p:spPr/>
        <p:txBody>
          <a:bodyPr/>
          <a:lstStyle/>
          <a:p>
            <a:r>
              <a:rPr lang="en-US" smtClean="0"/>
              <a:t>PHY 711  Fall 2015 --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9/21/2015</a:t>
            </a:r>
            <a:endParaRPr lang="en-US" dirty="0"/>
          </a:p>
        </p:txBody>
      </p:sp>
      <p:sp>
        <p:nvSpPr>
          <p:cNvPr id="5" name="Footer Placeholder 4"/>
          <p:cNvSpPr>
            <a:spLocks noGrp="1"/>
          </p:cNvSpPr>
          <p:nvPr>
            <p:ph type="ftr" sz="quarter" idx="11"/>
          </p:nvPr>
        </p:nvSpPr>
        <p:spPr/>
        <p:txBody>
          <a:bodyPr/>
          <a:lstStyle/>
          <a:p>
            <a:r>
              <a:rPr lang="en-US" smtClean="0"/>
              <a:t>PHY 711  Fall 2015 --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9/21/2015</a:t>
            </a:r>
            <a:endParaRPr lang="en-US" dirty="0"/>
          </a:p>
        </p:txBody>
      </p:sp>
      <p:sp>
        <p:nvSpPr>
          <p:cNvPr id="5" name="Footer Placeholder 4"/>
          <p:cNvSpPr>
            <a:spLocks noGrp="1"/>
          </p:cNvSpPr>
          <p:nvPr>
            <p:ph type="ftr" sz="quarter" idx="11"/>
          </p:nvPr>
        </p:nvSpPr>
        <p:spPr/>
        <p:txBody>
          <a:bodyPr/>
          <a:lstStyle/>
          <a:p>
            <a:r>
              <a:rPr lang="en-US" smtClean="0"/>
              <a:t>PHY 711  Fall 2015 --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9/21/2015</a:t>
            </a:r>
            <a:endParaRPr lang="en-US" dirty="0"/>
          </a:p>
        </p:txBody>
      </p:sp>
      <p:sp>
        <p:nvSpPr>
          <p:cNvPr id="6" name="Footer Placeholder 5"/>
          <p:cNvSpPr>
            <a:spLocks noGrp="1"/>
          </p:cNvSpPr>
          <p:nvPr>
            <p:ph type="ftr" sz="quarter" idx="11"/>
          </p:nvPr>
        </p:nvSpPr>
        <p:spPr/>
        <p:txBody>
          <a:bodyPr/>
          <a:lstStyle/>
          <a:p>
            <a:r>
              <a:rPr lang="en-US" smtClean="0"/>
              <a:t>PHY 711  Fall 2015 --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9/21/2015</a:t>
            </a:r>
            <a:endParaRPr lang="en-US" dirty="0"/>
          </a:p>
        </p:txBody>
      </p:sp>
      <p:sp>
        <p:nvSpPr>
          <p:cNvPr id="8" name="Footer Placeholder 7"/>
          <p:cNvSpPr>
            <a:spLocks noGrp="1"/>
          </p:cNvSpPr>
          <p:nvPr>
            <p:ph type="ftr" sz="quarter" idx="11"/>
          </p:nvPr>
        </p:nvSpPr>
        <p:spPr/>
        <p:txBody>
          <a:bodyPr/>
          <a:lstStyle/>
          <a:p>
            <a:r>
              <a:rPr lang="en-US" smtClean="0"/>
              <a:t>PHY 711  Fall 2015 --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9/21/2015</a:t>
            </a:r>
            <a:endParaRPr lang="en-US" dirty="0"/>
          </a:p>
        </p:txBody>
      </p:sp>
      <p:sp>
        <p:nvSpPr>
          <p:cNvPr id="4" name="Footer Placeholder 3"/>
          <p:cNvSpPr>
            <a:spLocks noGrp="1"/>
          </p:cNvSpPr>
          <p:nvPr>
            <p:ph type="ftr" sz="quarter" idx="11"/>
          </p:nvPr>
        </p:nvSpPr>
        <p:spPr/>
        <p:txBody>
          <a:bodyPr/>
          <a:lstStyle/>
          <a:p>
            <a:r>
              <a:rPr lang="en-US" smtClean="0"/>
              <a:t>PHY 711  Fall 2015 --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9/21/2015</a:t>
            </a:r>
            <a:endParaRPr lang="en-US" dirty="0"/>
          </a:p>
        </p:txBody>
      </p:sp>
      <p:sp>
        <p:nvSpPr>
          <p:cNvPr id="6" name="Footer Placeholder 5"/>
          <p:cNvSpPr>
            <a:spLocks noGrp="1"/>
          </p:cNvSpPr>
          <p:nvPr>
            <p:ph type="ftr" sz="quarter" idx="11"/>
          </p:nvPr>
        </p:nvSpPr>
        <p:spPr/>
        <p:txBody>
          <a:bodyPr/>
          <a:lstStyle/>
          <a:p>
            <a:r>
              <a:rPr lang="en-US" smtClean="0"/>
              <a:t>PHY 711  Fall 2015 --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9/21/2015</a:t>
            </a:r>
            <a:endParaRPr lang="en-US" dirty="0"/>
          </a:p>
        </p:txBody>
      </p:sp>
      <p:sp>
        <p:nvSpPr>
          <p:cNvPr id="6" name="Footer Placeholder 5"/>
          <p:cNvSpPr>
            <a:spLocks noGrp="1"/>
          </p:cNvSpPr>
          <p:nvPr>
            <p:ph type="ftr" sz="quarter" idx="11"/>
          </p:nvPr>
        </p:nvSpPr>
        <p:spPr/>
        <p:txBody>
          <a:bodyPr/>
          <a:lstStyle/>
          <a:p>
            <a:r>
              <a:rPr lang="en-US" smtClean="0"/>
              <a:t>PHY 711  Fall 2015 --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9/21/2015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2015 --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4.wmf"/><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6.wmf"/><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4.wmf"/><Relationship Id="rId5" Type="http://schemas.openxmlformats.org/officeDocument/2006/relationships/oleObject" Target="../embeddings/oleObject1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2.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7.wmf"/><Relationship Id="rId5" Type="http://schemas.openxmlformats.org/officeDocument/2006/relationships/oleObject" Target="../embeddings/oleObject28.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oleObject" Target="../embeddings/oleObject30.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3.png"/><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4.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8.wmf"/><Relationship Id="rId5" Type="http://schemas.openxmlformats.org/officeDocument/2006/relationships/oleObject" Target="../embeddings/oleObject37.bin"/><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3.wmf"/><Relationship Id="rId5" Type="http://schemas.openxmlformats.org/officeDocument/2006/relationships/oleObject" Target="../embeddings/oleObject42.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457200"/>
            <a:ext cx="8229600" cy="5509200"/>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3200" b="1" dirty="0"/>
          </a:p>
          <a:p>
            <a:pPr algn="ctr"/>
            <a:r>
              <a:rPr lang="en-US" sz="3200" b="1" dirty="0" smtClean="0"/>
              <a:t>Plan for Lecture 12:</a:t>
            </a:r>
            <a:endParaRPr lang="en-US" sz="3200" b="1" dirty="0">
              <a:solidFill>
                <a:schemeClr val="folHlink"/>
              </a:solidFill>
            </a:endParaRPr>
          </a:p>
          <a:p>
            <a:pPr marL="457200" lvl="2">
              <a:spcBef>
                <a:spcPct val="50000"/>
              </a:spcBef>
            </a:pPr>
            <a:r>
              <a:rPr lang="en-US" sz="3200" b="1" dirty="0" smtClean="0">
                <a:solidFill>
                  <a:schemeClr val="folHlink"/>
                </a:solidFill>
              </a:rPr>
              <a:t>Continue reading Chapter 3 &amp; 6</a:t>
            </a:r>
          </a:p>
          <a:p>
            <a:pPr marL="1428750" lvl="3" indent="-514350">
              <a:spcBef>
                <a:spcPct val="50000"/>
              </a:spcBef>
              <a:buFont typeface="+mj-lt"/>
              <a:buAutoNum type="arabicPeriod"/>
            </a:pPr>
            <a:r>
              <a:rPr lang="en-US" sz="3200" b="1" dirty="0" smtClean="0">
                <a:solidFill>
                  <a:schemeClr val="folHlink"/>
                </a:solidFill>
              </a:rPr>
              <a:t>Hamiltonian formalism </a:t>
            </a:r>
          </a:p>
          <a:p>
            <a:pPr marL="1428750" lvl="3" indent="-514350">
              <a:spcBef>
                <a:spcPct val="50000"/>
              </a:spcBef>
              <a:buFont typeface="+mj-lt"/>
              <a:buAutoNum type="arabicPeriod"/>
            </a:pPr>
            <a:r>
              <a:rPr lang="en-US" sz="3200" b="1" dirty="0" smtClean="0">
                <a:solidFill>
                  <a:schemeClr val="folHlink"/>
                </a:solidFill>
              </a:rPr>
              <a:t>Phase space</a:t>
            </a:r>
          </a:p>
          <a:p>
            <a:pPr marL="1428750" lvl="3" indent="-514350">
              <a:spcBef>
                <a:spcPct val="50000"/>
              </a:spcBef>
              <a:buFont typeface="+mj-lt"/>
              <a:buAutoNum type="arabicPeriod"/>
            </a:pPr>
            <a:r>
              <a:rPr lang="en-US" sz="3200" b="1" dirty="0" err="1" smtClean="0">
                <a:solidFill>
                  <a:schemeClr val="folHlink"/>
                </a:solidFill>
              </a:rPr>
              <a:t>Liouville’s</a:t>
            </a:r>
            <a:r>
              <a:rPr lang="en-US" sz="3200" b="1" dirty="0" smtClean="0">
                <a:solidFill>
                  <a:schemeClr val="folHlink"/>
                </a:solidFill>
              </a:rPr>
              <a:t> theorem</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(1838)</a:t>
            </a:r>
          </a:p>
          <a:p>
            <a:endParaRPr lang="en-US" sz="2400" dirty="0">
              <a:latin typeface="+mj-lt"/>
            </a:endParaRPr>
          </a:p>
          <a:p>
            <a:r>
              <a:rPr lang="en-US" sz="2400" dirty="0" smtClean="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078316874"/>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135208" name="数式" r:id="rId3" imgW="4406760" imgH="1117440" progId="Equation.3">
                  <p:embed/>
                </p:oleObj>
              </mc:Choice>
              <mc:Fallback>
                <p:oleObj name="数式" r:id="rId3" imgW="4406760" imgH="1117440" progId="Equation.3">
                  <p:embed/>
                  <p:pic>
                    <p:nvPicPr>
                      <p:cNvPr id="0" name="Object 4"/>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422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smtClean="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smtClean="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smtClean="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smtClean="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spid="_x0000_s136298" name="数式" r:id="rId3" imgW="126720" imgH="177480" progId="Equation.3">
                  <p:embed/>
                </p:oleObj>
              </mc:Choice>
              <mc:Fallback>
                <p:oleObj name="数式" r:id="rId3" imgW="126720" imgH="177480" progId="Equation.3">
                  <p:embed/>
                  <p:pic>
                    <p:nvPicPr>
                      <p:cNvPr id="0" name="Object 5"/>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spid="_x0000_s136299" name="数式" r:id="rId5" imgW="152280" imgH="203040" progId="Equation.3">
                  <p:embed/>
                </p:oleObj>
              </mc:Choice>
              <mc:Fallback>
                <p:oleObj name="数式" r:id="rId5" imgW="152280" imgH="203040" progId="Equation.3">
                  <p:embed/>
                  <p:pic>
                    <p:nvPicPr>
                      <p:cNvPr id="0" name="Object 22"/>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spid="_x0000_s136300" name="数式" r:id="rId7" imgW="253800" imgH="393480" progId="Equation.3">
                  <p:embed/>
                </p:oleObj>
              </mc:Choice>
              <mc:Fallback>
                <p:oleObj name="数式" r:id="rId7" imgW="253800" imgH="393480" progId="Equation.3">
                  <p:embed/>
                  <p:pic>
                    <p:nvPicPr>
                      <p:cNvPr id="0" name="Object 23"/>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smtClean="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smtClean="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smtClean="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smtClean="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7342"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7343"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7344"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spid="_x0000_s137345" name="Equation" r:id="rId9" imgW="5448240" imgH="1574640" progId="Equation.DSMT4">
                  <p:embed/>
                </p:oleObj>
              </mc:Choice>
              <mc:Fallback>
                <p:oleObj name="Equation" r:id="rId9" imgW="5448240" imgH="1574640" progId="Equation.DSMT4">
                  <p:embed/>
                  <p:pic>
                    <p:nvPicPr>
                      <p:cNvPr id="0" name=""/>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smtClean="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smtClean="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smtClean="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smtClean="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8372"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8373"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8374"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spid="_x0000_s138375" name="数式" r:id="rId9" imgW="1765080" imgH="863280" progId="Equation.3">
                  <p:embed/>
                </p:oleObj>
              </mc:Choice>
              <mc:Fallback>
                <p:oleObj name="数式" r:id="rId9" imgW="1765080" imgH="863280" progId="Equation.3">
                  <p:embed/>
                  <p:pic>
                    <p:nvPicPr>
                      <p:cNvPr id="0" name=""/>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smtClean="0">
                <a:latin typeface="+mj-lt"/>
              </a:rPr>
              <a:t>Review:</a:t>
            </a:r>
          </a:p>
          <a:p>
            <a:r>
              <a:rPr lang="en-US" sz="2400" dirty="0" err="1" smtClean="0">
                <a:latin typeface="+mj-lt"/>
              </a:rPr>
              <a:t>Liouville’s</a:t>
            </a:r>
            <a:r>
              <a:rPr lang="en-US" sz="2400" dirty="0" smtClean="0">
                <a:latin typeface="+mj-lt"/>
              </a:rPr>
              <a:t> theorem:</a:t>
            </a:r>
          </a:p>
          <a:p>
            <a:r>
              <a:rPr lang="en-US" sz="2400" dirty="0">
                <a:latin typeface="+mj-lt"/>
              </a:rPr>
              <a:t> </a:t>
            </a:r>
            <a:r>
              <a:rPr lang="en-US" sz="2400" dirty="0" smtClean="0">
                <a:latin typeface="+mj-lt"/>
              </a:rPr>
              <a:t>     Imagine a collection of particles obeying the Canonical equations of motion in phase space.</a:t>
            </a:r>
          </a:p>
          <a:p>
            <a:r>
              <a:rPr lang="en-US" sz="2400" dirty="0">
                <a:latin typeface="+mj-lt"/>
              </a:rPr>
              <a:t> </a:t>
            </a:r>
            <a:r>
              <a:rPr lang="en-US" sz="2400" dirty="0" smtClean="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spid="_x0000_s143372" name="数式" r:id="rId3" imgW="3568680" imgH="1066680" progId="Equation.3">
                  <p:embed/>
                </p:oleObj>
              </mc:Choice>
              <mc:Fallback>
                <p:oleObj name="数式" r:id="rId3" imgW="3568680" imgH="1066680" progId="Equation.3">
                  <p:embed/>
                  <p:pic>
                    <p:nvPicPr>
                      <p:cNvPr id="0" name=""/>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Tree>
    <p:extLst>
      <p:ext uri="{BB962C8B-B14F-4D97-AF65-F5344CB8AC3E}">
        <p14:creationId xmlns:p14="http://schemas.microsoft.com/office/powerpoint/2010/main" val="2997979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smtClean="0">
                <a:latin typeface="+mj-lt"/>
              </a:rPr>
              <a:t>Proof of </a:t>
            </a:r>
            <a:r>
              <a:rPr lang="en-US" sz="2400" dirty="0" err="1" smtClean="0">
                <a:latin typeface="+mj-lt"/>
              </a:rPr>
              <a:t>Liouville’e</a:t>
            </a:r>
            <a:r>
              <a:rPr lang="en-US" sz="2400" dirty="0" smtClean="0">
                <a:latin typeface="+mj-lt"/>
              </a:rPr>
              <a:t>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spid="_x0000_s144436" name="数式" r:id="rId3" imgW="253800" imgH="393480" progId="Equation.3">
                  <p:embed/>
                </p:oleObj>
              </mc:Choice>
              <mc:Fallback>
                <p:oleObj name="数式" r:id="rId3" imgW="253800" imgH="393480" progId="Equation.3">
                  <p:embed/>
                  <p:pic>
                    <p:nvPicPr>
                      <p:cNvPr id="0" name=""/>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spid="_x0000_s144437" name="数式" r:id="rId5" imgW="228600" imgH="164880" progId="Equation.3">
                  <p:embed/>
                </p:oleObj>
              </mc:Choice>
              <mc:Fallback>
                <p:oleObj name="数式" r:id="rId5" imgW="228600" imgH="164880" progId="Equation.3">
                  <p:embed/>
                  <p:pic>
                    <p:nvPicPr>
                      <p:cNvPr id="0" name=""/>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spid="_x0000_s144438" name="数式" r:id="rId7" imgW="228600" imgH="164880" progId="Equation.3">
                  <p:embed/>
                </p:oleObj>
              </mc:Choice>
              <mc:Fallback>
                <p:oleObj name="数式" r:id="rId7" imgW="2286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spid="_x0000_s144439" name="数式" r:id="rId9" imgW="1307880" imgH="609480" progId="Equation.3">
                  <p:embed/>
                </p:oleObj>
              </mc:Choice>
              <mc:Fallback>
                <p:oleObj name="数式" r:id="rId9" imgW="1307880" imgH="609480" progId="Equation.3">
                  <p:embed/>
                  <p:pic>
                    <p:nvPicPr>
                      <p:cNvPr id="0" name=""/>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spid="_x0000_s144440" name="数式" r:id="rId11" imgW="3682800" imgH="914400" progId="Equation.3">
                  <p:embed/>
                </p:oleObj>
              </mc:Choice>
              <mc:Fallback>
                <p:oleObj name="数式" r:id="rId11" imgW="3682800" imgH="914400" progId="Equation.3">
                  <p:embed/>
                  <p:pic>
                    <p:nvPicPr>
                      <p:cNvPr id="0" name=""/>
                      <p:cNvPicPr>
                        <a:picLocks noChangeAspect="1" noChangeArrowheads="1"/>
                      </p:cNvPicPr>
                      <p:nvPr/>
                    </p:nvPicPr>
                    <p:blipFill>
                      <a:blip r:embed="rId12"/>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spid="_x0000_s145430" name="数式" r:id="rId3" imgW="2920680" imgH="1460160" progId="Equation.3">
                  <p:embed/>
                </p:oleObj>
              </mc:Choice>
              <mc:Fallback>
                <p:oleObj name="数式" r:id="rId3" imgW="2920680" imgH="1460160" progId="Equation.3">
                  <p:embed/>
                  <p:pic>
                    <p:nvPicPr>
                      <p:cNvPr id="0" name=""/>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spid="_x0000_s145431" name="数式" r:id="rId5" imgW="2311200" imgH="507960" progId="Equation.3">
                  <p:embed/>
                </p:oleObj>
              </mc:Choice>
              <mc:Fallback>
                <p:oleObj name="数式" r:id="rId5" imgW="2311200" imgH="507960" progId="Equation.3">
                  <p:embed/>
                  <p:pic>
                    <p:nvPicPr>
                      <p:cNvPr id="0" name=""/>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spid="_x0000_s146454" name="数式" r:id="rId3" imgW="2438280" imgH="1041120" progId="Equation.3">
                  <p:embed/>
                </p:oleObj>
              </mc:Choice>
              <mc:Fallback>
                <p:oleObj name="数式" r:id="rId3" imgW="2438280" imgH="1041120" progId="Equation.3">
                  <p:embed/>
                  <p:pic>
                    <p:nvPicPr>
                      <p:cNvPr id="0" name=""/>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spid="_x0000_s146455" name="数式" r:id="rId5" imgW="2946240" imgH="507960" progId="Equation.3">
                  <p:embed/>
                </p:oleObj>
              </mc:Choice>
              <mc:Fallback>
                <p:oleObj name="数式" r:id="rId5" imgW="2946240" imgH="507960" progId="Equation.3">
                  <p:embed/>
                  <p:pic>
                    <p:nvPicPr>
                      <p:cNvPr id="0" name=""/>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smtClean="0">
                <a:latin typeface="+mj-lt"/>
              </a:rPr>
              <a:t>0</a:t>
            </a:r>
          </a:p>
        </p:txBody>
      </p:sp>
    </p:spTree>
    <p:extLst>
      <p:ext uri="{BB962C8B-B14F-4D97-AF65-F5344CB8AC3E}">
        <p14:creationId xmlns:p14="http://schemas.microsoft.com/office/powerpoint/2010/main" val="332097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smtClean="0">
                <a:latin typeface="+mj-lt"/>
              </a:rPr>
              <a:t>Importance of </a:t>
            </a:r>
            <a:r>
              <a:rPr lang="en-US" sz="2400" dirty="0" err="1" smtClean="0">
                <a:latin typeface="+mj-lt"/>
              </a:rPr>
              <a:t>Liouville’s</a:t>
            </a:r>
            <a:r>
              <a:rPr lang="en-US" sz="2400" dirty="0" smtClean="0">
                <a:latin typeface="+mj-lt"/>
              </a:rPr>
              <a:t> theorem to statistical mechanical analysis:</a:t>
            </a:r>
          </a:p>
          <a:p>
            <a:endParaRPr lang="en-US" sz="2400" dirty="0">
              <a:latin typeface="+mj-lt"/>
            </a:endParaRPr>
          </a:p>
          <a:p>
            <a:pPr lvl="1"/>
            <a:r>
              <a:rPr lang="en-US" sz="2400" dirty="0" smtClean="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39297" name="数式" r:id="rId3" imgW="495000" imgH="393480" progId="Equation.3">
                  <p:embed/>
                </p:oleObj>
              </mc:Choice>
              <mc:Fallback>
                <p:oleObj name="数式" r:id="rId3" imgW="495000" imgH="393480" progId="Equation.3">
                  <p:embed/>
                  <p:pic>
                    <p:nvPicPr>
                      <p:cNvPr id="0" name="Object 25"/>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smtClean="0">
                <a:latin typeface="+mj-lt"/>
              </a:rPr>
              <a:t>J. Chem. Physics </a:t>
            </a:r>
            <a:r>
              <a:rPr lang="en-US" sz="2400" b="1" dirty="0" smtClean="0">
                <a:latin typeface="+mj-lt"/>
              </a:rPr>
              <a:t>72</a:t>
            </a:r>
            <a:r>
              <a:rPr lang="en-US" sz="2400" dirty="0" smtClean="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smtClean="0">
                <a:latin typeface="+mj-lt"/>
              </a:rPr>
              <a:t>Modern usage of </a:t>
            </a:r>
            <a:r>
              <a:rPr lang="en-US" sz="2400" dirty="0" err="1" smtClean="0">
                <a:latin typeface="+mj-lt"/>
              </a:rPr>
              <a:t>Lagrangian</a:t>
            </a:r>
            <a:r>
              <a:rPr lang="en-US" sz="2400" dirty="0" smtClean="0">
                <a:latin typeface="+mj-lt"/>
              </a:rPr>
              <a:t> and Hamiltonian formalisms</a:t>
            </a:r>
          </a:p>
        </p:txBody>
      </p:sp>
    </p:spTree>
    <p:extLst>
      <p:ext uri="{BB962C8B-B14F-4D97-AF65-F5344CB8AC3E}">
        <p14:creationId xmlns:p14="http://schemas.microsoft.com/office/powerpoint/2010/main" val="1008008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p:cNvPicPr>
            <a:picLocks noChangeAspect="1"/>
          </p:cNvPicPr>
          <p:nvPr/>
        </p:nvPicPr>
        <p:blipFill>
          <a:blip r:embed="rId3"/>
          <a:stretch>
            <a:fillRect/>
          </a:stretch>
        </p:blipFill>
        <p:spPr>
          <a:xfrm>
            <a:off x="783438" y="457200"/>
            <a:ext cx="8098625" cy="5486400"/>
          </a:xfrm>
          <a:prstGeom prst="rect">
            <a:avLst/>
          </a:prstGeom>
        </p:spPr>
      </p:pic>
      <p:sp>
        <p:nvSpPr>
          <p:cNvPr id="5" name="Right Arrow 4"/>
          <p:cNvSpPr/>
          <p:nvPr/>
        </p:nvSpPr>
        <p:spPr>
          <a:xfrm>
            <a:off x="554838" y="44958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smtClean="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403795635"/>
              </p:ext>
            </p:extLst>
          </p:nvPr>
        </p:nvGraphicFramePr>
        <p:xfrm>
          <a:off x="544513" y="3441700"/>
          <a:ext cx="6680200" cy="2171700"/>
        </p:xfrm>
        <a:graphic>
          <a:graphicData uri="http://schemas.openxmlformats.org/presentationml/2006/ole">
            <mc:AlternateContent xmlns:mc="http://schemas.openxmlformats.org/markup-compatibility/2006">
              <mc:Choice xmlns:v="urn:schemas-microsoft-com:vml" Requires="v">
                <p:oleObj spid="_x0000_s147460" name="数式" r:id="rId3" imgW="3454200" imgH="1130040" progId="Equation.3">
                  <p:embed/>
                </p:oleObj>
              </mc:Choice>
              <mc:Fallback>
                <p:oleObj name="数式" r:id="rId3" imgW="3454200" imgH="1130040" progId="Equation.3">
                  <p:embed/>
                  <p:pic>
                    <p:nvPicPr>
                      <p:cNvPr id="0" name=""/>
                      <p:cNvPicPr>
                        <a:picLocks noChangeAspect="1" noChangeArrowheads="1"/>
                      </p:cNvPicPr>
                      <p:nvPr/>
                    </p:nvPicPr>
                    <p:blipFill>
                      <a:blip r:embed="rId4"/>
                      <a:srcRect/>
                      <a:stretch>
                        <a:fillRect/>
                      </a:stretch>
                    </p:blipFill>
                    <p:spPr bwMode="auto">
                      <a:xfrm>
                        <a:off x="544513" y="3441700"/>
                        <a:ext cx="668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smtClean="0">
                <a:latin typeface="+mj-lt"/>
              </a:rPr>
              <a:t>r</a:t>
            </a:r>
            <a:r>
              <a:rPr lang="en-US" sz="2400" baseline="-25000" dirty="0" err="1" smtClean="0">
                <a:latin typeface="+mj-lt"/>
              </a:rPr>
              <a:t>ij</a:t>
            </a:r>
            <a:endParaRPr lang="en-US" sz="2400" dirty="0" smtClean="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8484" name="数式" r:id="rId4" imgW="2844720" imgH="380880" progId="Equation.3">
                  <p:embed/>
                </p:oleObj>
              </mc:Choice>
              <mc:Fallback>
                <p:oleObj name="数式" r:id="rId4" imgW="2844720" imgH="380880" progId="Equation.3">
                  <p:embed/>
                  <p:pic>
                    <p:nvPicPr>
                      <p:cNvPr id="0" name=""/>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smtClean="0">
                <a:latin typeface="+mj-lt"/>
                <a:sym typeface="Wingdings" pitchFamily="2" charset="2"/>
              </a:rPr>
              <a:t>From this </a:t>
            </a:r>
            <a:r>
              <a:rPr lang="en-US" sz="2400" dirty="0" err="1" smtClean="0">
                <a:latin typeface="+mj-lt"/>
                <a:sym typeface="Wingdings" pitchFamily="2" charset="2"/>
              </a:rPr>
              <a:t>Lagrangian</a:t>
            </a:r>
            <a:r>
              <a:rPr lang="en-US" sz="2400" dirty="0" smtClean="0">
                <a:latin typeface="+mj-lt"/>
                <a:sym typeface="Wingdings" pitchFamily="2" charset="2"/>
              </a:rPr>
              <a:t>, can find the 3N coupled 2</a:t>
            </a:r>
            <a:r>
              <a:rPr lang="en-US" sz="2400" baseline="30000" dirty="0" smtClean="0">
                <a:latin typeface="+mj-lt"/>
                <a:sym typeface="Wingdings" pitchFamily="2" charset="2"/>
              </a:rPr>
              <a:t>nd</a:t>
            </a:r>
            <a:r>
              <a:rPr lang="en-US" sz="2400" dirty="0" smtClean="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smtClean="0">
              <a:latin typeface="+mj-lt"/>
            </a:endParaRPr>
          </a:p>
        </p:txBody>
      </p:sp>
    </p:spTree>
    <p:extLst>
      <p:ext uri="{BB962C8B-B14F-4D97-AF65-F5344CB8AC3E}">
        <p14:creationId xmlns:p14="http://schemas.microsoft.com/office/powerpoint/2010/main" val="3004671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6632256"/>
              </p:ext>
            </p:extLst>
          </p:nvPr>
        </p:nvGraphicFramePr>
        <p:xfrm>
          <a:off x="661988" y="790575"/>
          <a:ext cx="5551487" cy="3584575"/>
        </p:xfrm>
        <a:graphic>
          <a:graphicData uri="http://schemas.openxmlformats.org/presentationml/2006/ole">
            <mc:AlternateContent xmlns:mc="http://schemas.openxmlformats.org/markup-compatibility/2006">
              <mc:Choice xmlns:v="urn:schemas-microsoft-com:vml" Requires="v">
                <p:oleObj spid="_x0000_s149508" name="数式" r:id="rId3" imgW="2869920" imgH="1866600" progId="Equation.3">
                  <p:embed/>
                </p:oleObj>
              </mc:Choice>
              <mc:Fallback>
                <p:oleObj name="数式" r:id="rId3" imgW="2869920" imgH="1866600" progId="Equation.3">
                  <p:embed/>
                  <p:pic>
                    <p:nvPicPr>
                      <p:cNvPr id="0" name=""/>
                      <p:cNvPicPr>
                        <a:picLocks noChangeAspect="1" noChangeArrowheads="1"/>
                      </p:cNvPicPr>
                      <p:nvPr/>
                    </p:nvPicPr>
                    <p:blipFill>
                      <a:blip r:embed="rId4"/>
                      <a:srcRect/>
                      <a:stretch>
                        <a:fillRect/>
                      </a:stretch>
                    </p:blipFill>
                    <p:spPr bwMode="auto">
                      <a:xfrm>
                        <a:off x="661988" y="790575"/>
                        <a:ext cx="55514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and Hamiltonian forms</a:t>
            </a:r>
          </a:p>
        </p:txBody>
      </p:sp>
    </p:spTree>
    <p:extLst>
      <p:ext uri="{BB962C8B-B14F-4D97-AF65-F5344CB8AC3E}">
        <p14:creationId xmlns:p14="http://schemas.microsoft.com/office/powerpoint/2010/main" val="1366111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smtClean="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smtClean="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smtClean="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smtClean="0">
                <a:latin typeface="+mj-lt"/>
              </a:rPr>
              <a:t>P constant, V variable</a:t>
            </a:r>
          </a:p>
        </p:txBody>
      </p:sp>
    </p:spTree>
    <p:extLst>
      <p:ext uri="{BB962C8B-B14F-4D97-AF65-F5344CB8AC3E}">
        <p14:creationId xmlns:p14="http://schemas.microsoft.com/office/powerpoint/2010/main" val="4137001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50532" name="数式" r:id="rId3" imgW="4660560" imgH="1269720" progId="Equation.3">
                  <p:embed/>
                </p:oleObj>
              </mc:Choice>
              <mc:Fallback>
                <p:oleObj name="数式" r:id="rId3" imgW="4660560" imgH="1269720" progId="Equation.3">
                  <p:embed/>
                  <p:pic>
                    <p:nvPicPr>
                      <p:cNvPr id="0" name=""/>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smtClean="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smtClean="0">
                <a:latin typeface="+mj-lt"/>
              </a:rPr>
              <a:t>kinetic energy of “balloon”</a:t>
            </a:r>
          </a:p>
        </p:txBody>
      </p:sp>
    </p:spTree>
    <p:extLst>
      <p:ext uri="{BB962C8B-B14F-4D97-AF65-F5344CB8AC3E}">
        <p14:creationId xmlns:p14="http://schemas.microsoft.com/office/powerpoint/2010/main" val="3370764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1558" name="数式" r:id="rId3" imgW="4660560" imgH="1777680" progId="Equation.3">
                  <p:embed/>
                </p:oleObj>
              </mc:Choice>
              <mc:Fallback>
                <p:oleObj name="数式" r:id="rId3" imgW="4660560" imgH="1777680" progId="Equation.3">
                  <p:embed/>
                  <p:pic>
                    <p:nvPicPr>
                      <p:cNvPr id="0" name=""/>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8346511"/>
              </p:ext>
            </p:extLst>
          </p:nvPr>
        </p:nvGraphicFramePr>
        <p:xfrm>
          <a:off x="246063" y="3621088"/>
          <a:ext cx="6999287" cy="2779712"/>
        </p:xfrm>
        <a:graphic>
          <a:graphicData uri="http://schemas.openxmlformats.org/presentationml/2006/ole">
            <mc:AlternateContent xmlns:mc="http://schemas.openxmlformats.org/markup-compatibility/2006">
              <mc:Choice xmlns:v="urn:schemas-microsoft-com:vml" Requires="v">
                <p:oleObj spid="_x0000_s151559" name="数式" r:id="rId5" imgW="3619440" imgH="1447560" progId="Equation.3">
                  <p:embed/>
                </p:oleObj>
              </mc:Choice>
              <mc:Fallback>
                <p:oleObj name="数式" r:id="rId5" imgW="3619440" imgH="1447560" progId="Equation.3">
                  <p:embed/>
                  <p:pic>
                    <p:nvPicPr>
                      <p:cNvPr id="0" name=""/>
                      <p:cNvPicPr>
                        <a:picLocks noChangeAspect="1" noChangeArrowheads="1"/>
                      </p:cNvPicPr>
                      <p:nvPr/>
                    </p:nvPicPr>
                    <p:blipFill>
                      <a:blip r:embed="rId6"/>
                      <a:srcRect/>
                      <a:stretch>
                        <a:fillRect/>
                      </a:stretch>
                    </p:blipFill>
                    <p:spPr bwMode="auto">
                      <a:xfrm>
                        <a:off x="246063" y="3621088"/>
                        <a:ext cx="6999287"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smtClean="0">
                <a:latin typeface="+mj-lt"/>
              </a:rPr>
              <a:t>Relationship between system representations</a:t>
            </a:r>
          </a:p>
          <a:p>
            <a:r>
              <a:rPr lang="en-US" sz="2400" dirty="0">
                <a:latin typeface="+mj-lt"/>
              </a:rPr>
              <a:t> </a:t>
            </a:r>
            <a:r>
              <a:rPr lang="en-US" sz="2400" dirty="0" smtClean="0">
                <a:latin typeface="+mj-lt"/>
              </a:rPr>
              <a:t>               </a:t>
            </a:r>
          </a:p>
          <a:p>
            <a:r>
              <a:rPr lang="en-US" sz="2400" dirty="0">
                <a:latin typeface="+mj-lt"/>
              </a:rPr>
              <a:t> </a:t>
            </a:r>
            <a:r>
              <a:rPr lang="en-US" sz="2400" dirty="0" smtClean="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2582" name="数式" r:id="rId3" imgW="1447560" imgH="711000" progId="Equation.3">
                  <p:embed/>
                </p:oleObj>
              </mc:Choice>
              <mc:Fallback>
                <p:oleObj name="数式" r:id="rId3" imgW="1447560" imgH="711000" progId="Equation.3">
                  <p:embed/>
                  <p:pic>
                    <p:nvPicPr>
                      <p:cNvPr id="0" name=""/>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smtClean="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2583" name="数式" r:id="rId5" imgW="3327120" imgH="1473120" progId="Equation.3">
                  <p:embed/>
                </p:oleObj>
              </mc:Choice>
              <mc:Fallback>
                <p:oleObj name="数式" r:id="rId5" imgW="3327120" imgH="1473120" progId="Equation.3">
                  <p:embed/>
                  <p:pic>
                    <p:nvPicPr>
                      <p:cNvPr id="0" name=""/>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90745703"/>
              </p:ext>
            </p:extLst>
          </p:nvPr>
        </p:nvGraphicFramePr>
        <p:xfrm>
          <a:off x="247650" y="1482725"/>
          <a:ext cx="8221663" cy="3217863"/>
        </p:xfrm>
        <a:graphic>
          <a:graphicData uri="http://schemas.openxmlformats.org/presentationml/2006/ole">
            <mc:AlternateContent xmlns:mc="http://schemas.openxmlformats.org/markup-compatibility/2006">
              <mc:Choice xmlns:v="urn:schemas-microsoft-com:vml" Requires="v">
                <p:oleObj spid="_x0000_s153604" name="数式" r:id="rId3" imgW="4254480" imgH="1676160" progId="Equation.3">
                  <p:embed/>
                </p:oleObj>
              </mc:Choice>
              <mc:Fallback>
                <p:oleObj name="数式" r:id="rId3" imgW="4254480" imgH="1676160" progId="Equation.3">
                  <p:embed/>
                  <p:pic>
                    <p:nvPicPr>
                      <p:cNvPr id="0" name=""/>
                      <p:cNvPicPr>
                        <a:picLocks noChangeAspect="1" noChangeArrowheads="1"/>
                      </p:cNvPicPr>
                      <p:nvPr/>
                    </p:nvPicPr>
                    <p:blipFill>
                      <a:blip r:embed="rId4"/>
                      <a:srcRect/>
                      <a:stretch>
                        <a:fillRect/>
                      </a:stretch>
                    </p:blipFill>
                    <p:spPr bwMode="auto">
                      <a:xfrm>
                        <a:off x="247650" y="1482725"/>
                        <a:ext cx="8221663"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smtClean="0">
                <a:latin typeface="+mj-lt"/>
              </a:rPr>
              <a:t>Physical interpretation:</a:t>
            </a:r>
          </a:p>
        </p:txBody>
      </p:sp>
    </p:spTree>
    <p:extLst>
      <p:ext uri="{BB962C8B-B14F-4D97-AF65-F5344CB8AC3E}">
        <p14:creationId xmlns:p14="http://schemas.microsoft.com/office/powerpoint/2010/main" val="3513389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smtClean="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02442969"/>
              </p:ext>
            </p:extLst>
          </p:nvPr>
        </p:nvGraphicFramePr>
        <p:xfrm>
          <a:off x="1066800" y="1182688"/>
          <a:ext cx="6038850" cy="1657350"/>
        </p:xfrm>
        <a:graphic>
          <a:graphicData uri="http://schemas.openxmlformats.org/presentationml/2006/ole">
            <mc:AlternateContent xmlns:mc="http://schemas.openxmlformats.org/markup-compatibility/2006">
              <mc:Choice xmlns:v="urn:schemas-microsoft-com:vml" Requires="v">
                <p:oleObj spid="_x0000_s154632" name="数式" r:id="rId3" imgW="3124080" imgH="863280" progId="Equation.3">
                  <p:embed/>
                </p:oleObj>
              </mc:Choice>
              <mc:Fallback>
                <p:oleObj name="数式" r:id="rId3" imgW="3124080" imgH="863280" progId="Equation.3">
                  <p:embed/>
                  <p:pic>
                    <p:nvPicPr>
                      <p:cNvPr id="0" name=""/>
                      <p:cNvPicPr>
                        <a:picLocks noChangeAspect="1" noChangeArrowheads="1"/>
                      </p:cNvPicPr>
                      <p:nvPr/>
                    </p:nvPicPr>
                    <p:blipFill>
                      <a:blip r:embed="rId4"/>
                      <a:srcRect/>
                      <a:stretch>
                        <a:fillRect/>
                      </a:stretch>
                    </p:blipFill>
                    <p:spPr bwMode="auto">
                      <a:xfrm>
                        <a:off x="1066800" y="1182688"/>
                        <a:ext cx="6038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78035127"/>
              </p:ext>
            </p:extLst>
          </p:nvPr>
        </p:nvGraphicFramePr>
        <p:xfrm>
          <a:off x="1219200" y="2743200"/>
          <a:ext cx="3240087" cy="1609725"/>
        </p:xfrm>
        <a:graphic>
          <a:graphicData uri="http://schemas.openxmlformats.org/presentationml/2006/ole">
            <mc:AlternateContent xmlns:mc="http://schemas.openxmlformats.org/markup-compatibility/2006">
              <mc:Choice xmlns:v="urn:schemas-microsoft-com:vml" Requires="v">
                <p:oleObj spid="_x0000_s154633" name="数式" r:id="rId5" imgW="1676160" imgH="838080" progId="Equation.3">
                  <p:embed/>
                </p:oleObj>
              </mc:Choice>
              <mc:Fallback>
                <p:oleObj name="数式" r:id="rId5" imgW="1676160" imgH="838080" progId="Equation.3">
                  <p:embed/>
                  <p:pic>
                    <p:nvPicPr>
                      <p:cNvPr id="0" name=""/>
                      <p:cNvPicPr>
                        <a:picLocks noChangeAspect="1" noChangeArrowheads="1"/>
                      </p:cNvPicPr>
                      <p:nvPr/>
                    </p:nvPicPr>
                    <p:blipFill>
                      <a:blip r:embed="rId6"/>
                      <a:srcRect/>
                      <a:stretch>
                        <a:fillRect/>
                      </a:stretch>
                    </p:blipFill>
                    <p:spPr bwMode="auto">
                      <a:xfrm>
                        <a:off x="1219200" y="2743200"/>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46866331"/>
              </p:ext>
            </p:extLst>
          </p:nvPr>
        </p:nvGraphicFramePr>
        <p:xfrm>
          <a:off x="1493838" y="4478338"/>
          <a:ext cx="3313112" cy="1951037"/>
        </p:xfrm>
        <a:graphic>
          <a:graphicData uri="http://schemas.openxmlformats.org/presentationml/2006/ole">
            <mc:AlternateContent xmlns:mc="http://schemas.openxmlformats.org/markup-compatibility/2006">
              <mc:Choice xmlns:v="urn:schemas-microsoft-com:vml" Requires="v">
                <p:oleObj spid="_x0000_s154634" name="数式" r:id="rId7" imgW="1714320" imgH="1015920" progId="Equation.3">
                  <p:embed/>
                </p:oleObj>
              </mc:Choice>
              <mc:Fallback>
                <p:oleObj name="数式" r:id="rId7" imgW="1714320" imgH="1015920" progId="Equation.3">
                  <p:embed/>
                  <p:pic>
                    <p:nvPicPr>
                      <p:cNvPr id="0" name=""/>
                      <p:cNvPicPr>
                        <a:picLocks noChangeAspect="1" noChangeArrowheads="1"/>
                      </p:cNvPicPr>
                      <p:nvPr/>
                    </p:nvPicPr>
                    <p:blipFill>
                      <a:blip r:embed="rId8"/>
                      <a:srcRect/>
                      <a:stretch>
                        <a:fillRect/>
                      </a:stretch>
                    </p:blipFill>
                    <p:spPr bwMode="auto">
                      <a:xfrm>
                        <a:off x="1493838" y="4478338"/>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699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762000" y="378767"/>
            <a:ext cx="7467600" cy="461665"/>
          </a:xfrm>
          <a:prstGeom prst="rect">
            <a:avLst/>
          </a:prstGeom>
          <a:noFill/>
        </p:spPr>
        <p:txBody>
          <a:bodyPr wrap="square" rtlCol="0">
            <a:spAutoFit/>
          </a:bodyPr>
          <a:lstStyle/>
          <a:p>
            <a:r>
              <a:rPr lang="en-US" sz="2400" dirty="0" smtClean="0">
                <a:latin typeface="+mj-lt"/>
              </a:rPr>
              <a:t>Hamiltonian formalism</a:t>
            </a:r>
          </a:p>
        </p:txBody>
      </p:sp>
      <p:graphicFrame>
        <p:nvGraphicFramePr>
          <p:cNvPr id="6" name="Object 5"/>
          <p:cNvGraphicFramePr>
            <a:graphicFrameLocks noChangeAspect="1"/>
          </p:cNvGraphicFramePr>
          <p:nvPr>
            <p:extLst>
              <p:ext uri="{D42A27DB-BD31-4B8C-83A1-F6EECF244321}">
                <p14:modId xmlns:p14="http://schemas.microsoft.com/office/powerpoint/2010/main" val="3010384666"/>
              </p:ext>
            </p:extLst>
          </p:nvPr>
        </p:nvGraphicFramePr>
        <p:xfrm>
          <a:off x="2584450" y="1646238"/>
          <a:ext cx="3709988" cy="2584450"/>
        </p:xfrm>
        <a:graphic>
          <a:graphicData uri="http://schemas.openxmlformats.org/presentationml/2006/ole">
            <mc:AlternateContent xmlns:mc="http://schemas.openxmlformats.org/markup-compatibility/2006">
              <mc:Choice xmlns:v="urn:schemas-microsoft-com:vml" Requires="v">
                <p:oleObj spid="_x0000_s125007" name="数式" r:id="rId3" imgW="1917360" imgH="1346040" progId="Equation.3">
                  <p:embed/>
                </p:oleObj>
              </mc:Choice>
              <mc:Fallback>
                <p:oleObj name="数式" r:id="rId3" imgW="1917360" imgH="1346040" progId="Equation.3">
                  <p:embed/>
                  <p:pic>
                    <p:nvPicPr>
                      <p:cNvPr id="0" name="Object 5"/>
                      <p:cNvPicPr>
                        <a:picLocks noChangeAspect="1" noChangeArrowheads="1"/>
                      </p:cNvPicPr>
                      <p:nvPr/>
                    </p:nvPicPr>
                    <p:blipFill>
                      <a:blip r:embed="rId4"/>
                      <a:srcRect/>
                      <a:stretch>
                        <a:fillRect/>
                      </a:stretch>
                    </p:blipFill>
                    <p:spPr bwMode="auto">
                      <a:xfrm>
                        <a:off x="2584450" y="1646238"/>
                        <a:ext cx="37099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609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74169243"/>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spid="_x0000_s126027" name="数式" r:id="rId3" imgW="4089240" imgH="2336760" progId="Equation.3">
                  <p:embed/>
                </p:oleObj>
              </mc:Choice>
              <mc:Fallback>
                <p:oleObj name="数式" r:id="rId3" imgW="4089240" imgH="2336760" progId="Equation.3">
                  <p:embed/>
                  <p:pic>
                    <p:nvPicPr>
                      <p:cNvPr id="0" name="Object 5"/>
                      <p:cNvPicPr>
                        <a:picLocks noChangeAspect="1" noChangeArrowheads="1"/>
                      </p:cNvPicPr>
                      <p:nvPr/>
                    </p:nvPicPr>
                    <p:blipFill>
                      <a:blip r:embed="rId4"/>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smtClean="0">
                <a:latin typeface="+mj-lt"/>
              </a:rPr>
              <a:t>Hamiltonian formalism and time evolution:</a:t>
            </a:r>
          </a:p>
        </p:txBody>
      </p:sp>
    </p:spTree>
    <p:extLst>
      <p:ext uri="{BB962C8B-B14F-4D97-AF65-F5344CB8AC3E}">
        <p14:creationId xmlns:p14="http://schemas.microsoft.com/office/powerpoint/2010/main" val="95986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5268776"/>
              </p:ext>
            </p:extLst>
          </p:nvPr>
        </p:nvGraphicFramePr>
        <p:xfrm>
          <a:off x="774700" y="1766888"/>
          <a:ext cx="7912100" cy="3560762"/>
        </p:xfrm>
        <a:graphic>
          <a:graphicData uri="http://schemas.openxmlformats.org/presentationml/2006/ole">
            <mc:AlternateContent xmlns:mc="http://schemas.openxmlformats.org/markup-compatibility/2006">
              <mc:Choice xmlns:v="urn:schemas-microsoft-com:vml" Requires="v">
                <p:oleObj spid="_x0000_s127051" name="数式" r:id="rId3" imgW="4089240" imgH="1854000" progId="Equation.3">
                  <p:embed/>
                </p:oleObj>
              </mc:Choice>
              <mc:Fallback>
                <p:oleObj name="数式" r:id="rId3" imgW="4089240" imgH="1854000" progId="Equation.3">
                  <p:embed/>
                  <p:pic>
                    <p:nvPicPr>
                      <p:cNvPr id="0" name=""/>
                      <p:cNvPicPr>
                        <a:picLocks noChangeAspect="1" noChangeArrowheads="1"/>
                      </p:cNvPicPr>
                      <p:nvPr/>
                    </p:nvPicPr>
                    <p:blipFill>
                      <a:blip r:embed="rId4"/>
                      <a:srcRect/>
                      <a:stretch>
                        <a:fillRect/>
                      </a:stretch>
                    </p:blipFill>
                    <p:spPr bwMode="auto">
                      <a:xfrm>
                        <a:off x="774700" y="1766888"/>
                        <a:ext cx="79121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20783" y="990600"/>
            <a:ext cx="6934200" cy="461665"/>
          </a:xfrm>
          <a:prstGeom prst="rect">
            <a:avLst/>
          </a:prstGeom>
          <a:noFill/>
        </p:spPr>
        <p:txBody>
          <a:bodyPr wrap="square" rtlCol="0">
            <a:spAutoFit/>
          </a:bodyPr>
          <a:lstStyle/>
          <a:p>
            <a:r>
              <a:rPr lang="en-US" sz="2400" dirty="0" smtClean="0">
                <a:latin typeface="+mj-lt"/>
              </a:rPr>
              <a:t>Poisson brackets: </a:t>
            </a:r>
          </a:p>
        </p:txBody>
      </p:sp>
      <p:sp>
        <p:nvSpPr>
          <p:cNvPr id="7" name="TextBox 6"/>
          <p:cNvSpPr txBox="1"/>
          <p:nvPr/>
        </p:nvSpPr>
        <p:spPr>
          <a:xfrm>
            <a:off x="838200" y="381000"/>
            <a:ext cx="6934200" cy="461665"/>
          </a:xfrm>
          <a:prstGeom prst="rect">
            <a:avLst/>
          </a:prstGeom>
          <a:noFill/>
        </p:spPr>
        <p:txBody>
          <a:bodyPr wrap="square" rtlCol="0">
            <a:spAutoFit/>
          </a:bodyPr>
          <a:lstStyle/>
          <a:p>
            <a:r>
              <a:rPr lang="en-US" sz="2400" dirty="0" smtClean="0">
                <a:latin typeface="+mj-lt"/>
              </a:rPr>
              <a:t>Hamiltonian formalism and time evolution:</a:t>
            </a:r>
          </a:p>
        </p:txBody>
      </p:sp>
    </p:spTree>
    <p:extLst>
      <p:ext uri="{BB962C8B-B14F-4D97-AF65-F5344CB8AC3E}">
        <p14:creationId xmlns:p14="http://schemas.microsoft.com/office/powerpoint/2010/main" val="2757599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spid="_x0000_s128139" name="数式" r:id="rId3" imgW="2857320" imgH="1218960" progId="Equation.3">
                  <p:embed/>
                </p:oleObj>
              </mc:Choice>
              <mc:Fallback>
                <p:oleObj name="数式" r:id="rId3" imgW="2857320" imgH="1218960" progId="Equation.3">
                  <p:embed/>
                  <p:pic>
                    <p:nvPicPr>
                      <p:cNvPr id="0" name=""/>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smtClean="0">
                <a:latin typeface="+mj-lt"/>
              </a:rPr>
              <a:t>Poisson brackets -- continued:</a:t>
            </a:r>
          </a:p>
        </p:txBody>
      </p:sp>
      <p:sp>
        <p:nvSpPr>
          <p:cNvPr id="7" name="TextBox 6"/>
          <p:cNvSpPr txBox="1"/>
          <p:nvPr/>
        </p:nvSpPr>
        <p:spPr>
          <a:xfrm>
            <a:off x="685800" y="4343400"/>
            <a:ext cx="6858000" cy="461665"/>
          </a:xfrm>
          <a:prstGeom prst="rect">
            <a:avLst/>
          </a:prstGeom>
          <a:noFill/>
        </p:spPr>
        <p:txBody>
          <a:bodyPr wrap="square" rtlCol="0">
            <a:spAutoFit/>
          </a:bodyPr>
          <a:lstStyle/>
          <a:p>
            <a:r>
              <a:rPr lang="en-US" sz="2400" dirty="0" err="1" smtClean="0">
                <a:latin typeface="+mj-lt"/>
              </a:rPr>
              <a:t>Liouville</a:t>
            </a:r>
            <a:r>
              <a:rPr lang="en-US" sz="2400" dirty="0" smtClean="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3381228814"/>
              </p:ext>
            </p:extLst>
          </p:nvPr>
        </p:nvGraphicFramePr>
        <p:xfrm>
          <a:off x="1295400" y="4953000"/>
          <a:ext cx="5259387" cy="1169988"/>
        </p:xfrm>
        <a:graphic>
          <a:graphicData uri="http://schemas.openxmlformats.org/presentationml/2006/ole">
            <mc:AlternateContent xmlns:mc="http://schemas.openxmlformats.org/markup-compatibility/2006">
              <mc:Choice xmlns:v="urn:schemas-microsoft-com:vml" Requires="v">
                <p:oleObj spid="_x0000_s128140" name="数式" r:id="rId5" imgW="2717640" imgH="609480" progId="Equation.3">
                  <p:embed/>
                </p:oleObj>
              </mc:Choice>
              <mc:Fallback>
                <p:oleObj name="数式" r:id="rId5" imgW="2717640" imgH="609480" progId="Equation.3">
                  <p:embed/>
                  <p:pic>
                    <p:nvPicPr>
                      <p:cNvPr id="0" name="Object 4"/>
                      <p:cNvPicPr>
                        <a:picLocks noChangeAspect="1" noChangeArrowheads="1"/>
                      </p:cNvPicPr>
                      <p:nvPr/>
                    </p:nvPicPr>
                    <p:blipFill>
                      <a:blip r:embed="rId6"/>
                      <a:srcRect/>
                      <a:stretch>
                        <a:fillRect/>
                      </a:stretch>
                    </p:blipFill>
                    <p:spPr bwMode="auto">
                      <a:xfrm>
                        <a:off x="1295400" y="49530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5018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smtClean="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853527343"/>
              </p:ext>
            </p:extLst>
          </p:nvPr>
        </p:nvGraphicFramePr>
        <p:xfrm>
          <a:off x="1228725" y="1143000"/>
          <a:ext cx="6610350" cy="2147887"/>
        </p:xfrm>
        <a:graphic>
          <a:graphicData uri="http://schemas.openxmlformats.org/presentationml/2006/ole">
            <mc:AlternateContent xmlns:mc="http://schemas.openxmlformats.org/markup-compatibility/2006">
              <mc:Choice xmlns:v="urn:schemas-microsoft-com:vml" Requires="v">
                <p:oleObj spid="_x0000_s134184" name="数式" r:id="rId3" imgW="3416040" imgH="1117440" progId="Equation.3">
                  <p:embed/>
                </p:oleObj>
              </mc:Choice>
              <mc:Fallback>
                <p:oleObj name="数式" r:id="rId3" imgW="3416040" imgH="1117440" progId="Equation.3">
                  <p:embed/>
                  <p:pic>
                    <p:nvPicPr>
                      <p:cNvPr id="0" name="Object 4"/>
                      <p:cNvPicPr>
                        <a:picLocks noChangeAspect="1" noChangeArrowheads="1"/>
                      </p:cNvPicPr>
                      <p:nvPr/>
                    </p:nvPicPr>
                    <p:blipFill>
                      <a:blip r:embed="rId4"/>
                      <a:srcRect/>
                      <a:stretch>
                        <a:fillRect/>
                      </a:stretch>
                    </p:blipFill>
                    <p:spPr bwMode="auto">
                      <a:xfrm>
                        <a:off x="1228725" y="1143000"/>
                        <a:ext cx="66103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695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smtClean="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smtClean="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smtClean="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141334"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9/21/2015</a:t>
            </a:r>
            <a:endParaRPr lang="en-US" dirty="0"/>
          </a:p>
        </p:txBody>
      </p:sp>
      <p:sp>
        <p:nvSpPr>
          <p:cNvPr id="3" name="Footer Placeholder 2"/>
          <p:cNvSpPr>
            <a:spLocks noGrp="1"/>
          </p:cNvSpPr>
          <p:nvPr>
            <p:ph type="ftr" sz="quarter" idx="11"/>
          </p:nvPr>
        </p:nvSpPr>
        <p:spPr/>
        <p:txBody>
          <a:bodyPr/>
          <a:lstStyle/>
          <a:p>
            <a:r>
              <a:rPr lang="en-US" smtClean="0"/>
              <a:t>PHY 711  Fall 2015 --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smtClean="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smtClean="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smtClean="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spid="_x0000_s142351" name="Equation" r:id="rId4" imgW="5130720" imgH="1206360" progId="Equation.DSMT4">
                  <p:embed/>
                </p:oleObj>
              </mc:Choice>
              <mc:Fallback>
                <p:oleObj name="Equation" r:id="rId4" imgW="5130720" imgH="1206360" progId="Equation.DSMT4">
                  <p:embed/>
                  <p:pic>
                    <p:nvPicPr>
                      <p:cNvPr id="0" name=""/>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10421</TotalTime>
  <Words>701</Words>
  <Application>Microsoft Office PowerPoint</Application>
  <PresentationFormat>On-screen Show (4:3)</PresentationFormat>
  <Paragraphs>159</Paragraphs>
  <Slides>28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6" baseType="lpstr">
      <vt:lpstr>Arial</vt:lpstr>
      <vt:lpstr>Calibri</vt:lpstr>
      <vt:lpstr>Symbol</vt:lpstr>
      <vt:lpstr>Wingdings</vt:lpstr>
      <vt:lpstr>Office Theme</vt:lpstr>
      <vt:lpstr>数式</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522</cp:revision>
  <cp:lastPrinted>2014-09-22T12:36:13Z</cp:lastPrinted>
  <dcterms:created xsi:type="dcterms:W3CDTF">2012-01-10T18:32:24Z</dcterms:created>
  <dcterms:modified xsi:type="dcterms:W3CDTF">2015-09-20T22:08:59Z</dcterms:modified>
</cp:coreProperties>
</file>