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9" r:id="rId12"/>
    <p:sldId id="370" r:id="rId13"/>
    <p:sldId id="364" r:id="rId14"/>
    <p:sldId id="366" r:id="rId15"/>
    <p:sldId id="367" r:id="rId16"/>
    <p:sldId id="368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55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27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hyperlink" Target="file:///D:\Userdata\Userdata\Coursework\f13phy711\lecturenote\Lecture15\matrix.mw" TargetMode="Externa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9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8.wmf"/><Relationship Id="rId11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27.wmf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4.bin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40.png"/><Relationship Id="rId4" Type="http://schemas.openxmlformats.org/officeDocument/2006/relationships/image" Target="../media/image37.wmf"/><Relationship Id="rId9" Type="http://schemas.openxmlformats.org/officeDocument/2006/relationships/image" Target="../media/image3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9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4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Small oscillations about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Normal modes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456889"/>
              </p:ext>
            </p:extLst>
          </p:nvPr>
        </p:nvGraphicFramePr>
        <p:xfrm>
          <a:off x="1038225" y="1601788"/>
          <a:ext cx="772477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63" name="数式" r:id="rId3" imgW="3136680" imgH="1498320" progId="Equation.3">
                  <p:embed/>
                </p:oleObj>
              </mc:Choice>
              <mc:Fallback>
                <p:oleObj name="数式" r:id="rId3" imgW="3136680" imgH="1498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601788"/>
                        <a:ext cx="772477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4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Digression on matrices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308136"/>
              </p:ext>
            </p:extLst>
          </p:nvPr>
        </p:nvGraphicFramePr>
        <p:xfrm>
          <a:off x="377401" y="2142525"/>
          <a:ext cx="8461799" cy="288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1" name="数式" r:id="rId3" imgW="3962160" imgH="1422360" progId="Equation.3">
                  <p:embed/>
                </p:oleObj>
              </mc:Choice>
              <mc:Fallback>
                <p:oleObj name="数式" r:id="rId3" imgW="396216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401" y="2142525"/>
                        <a:ext cx="8461799" cy="288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>
            <a:hlinkClick r:id="rId5" action="ppaction://program"/>
          </p:cNvPr>
          <p:cNvSpPr/>
          <p:nvPr/>
        </p:nvSpPr>
        <p:spPr>
          <a:xfrm>
            <a:off x="7696200" y="5181600"/>
            <a:ext cx="3048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64431"/>
              </p:ext>
            </p:extLst>
          </p:nvPr>
        </p:nvGraphicFramePr>
        <p:xfrm>
          <a:off x="1068388" y="827088"/>
          <a:ext cx="7008812" cy="572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2" name="数式" r:id="rId3" imgW="4051080" imgH="3200400" progId="Equation.3">
                  <p:embed/>
                </p:oleObj>
              </mc:Choice>
              <mc:Fallback>
                <p:oleObj name="数式" r:id="rId3" imgW="4051080" imgH="320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827088"/>
                        <a:ext cx="7008812" cy="572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transformation:</a:t>
            </a:r>
          </a:p>
        </p:txBody>
      </p:sp>
    </p:spTree>
    <p:extLst>
      <p:ext uri="{BB962C8B-B14F-4D97-AF65-F5344CB8AC3E}">
        <p14:creationId xmlns:p14="http://schemas.microsoft.com/office/powerpoint/2010/main" val="16432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7015"/>
              </p:ext>
            </p:extLst>
          </p:nvPr>
        </p:nvGraphicFramePr>
        <p:xfrm>
          <a:off x="746125" y="581025"/>
          <a:ext cx="5926138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7" name="数式" r:id="rId3" imgW="2476440" imgH="1942920" progId="Equation.3">
                  <p:embed/>
                </p:oleObj>
              </mc:Choice>
              <mc:Fallback>
                <p:oleObj name="数式" r:id="rId3" imgW="2476440" imgH="1942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581025"/>
                        <a:ext cx="5926138" cy="459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9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52482"/>
              </p:ext>
            </p:extLst>
          </p:nvPr>
        </p:nvGraphicFramePr>
        <p:xfrm>
          <a:off x="461963" y="381000"/>
          <a:ext cx="8088312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49" name="数式" r:id="rId3" imgW="3492360" imgH="2539800" progId="Equation.3">
                  <p:embed/>
                </p:oleObj>
              </mc:Choice>
              <mc:Fallback>
                <p:oleObj name="数式" r:id="rId3" imgW="3492360" imgH="25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81000"/>
                        <a:ext cx="8088312" cy="581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3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654616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2" name="数式" r:id="rId4" imgW="419040" imgH="215640" progId="Equation.3">
                  <p:embed/>
                </p:oleObj>
              </mc:Choice>
              <mc:Fallback>
                <p:oleObj name="数式" r:id="rId4" imgW="419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764323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3" name="数式" r:id="rId6" imgW="685800" imgH="482400" progId="Equation.3">
                  <p:embed/>
                </p:oleObj>
              </mc:Choice>
              <mc:Fallback>
                <p:oleObj name="数式" r:id="rId6" imgW="685800" imgH="4824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67671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4" name="数式" r:id="rId8" imgW="1041120" imgH="482400" progId="Equation.3">
                  <p:embed/>
                </p:oleObj>
              </mc:Choice>
              <mc:Fallback>
                <p:oleObj name="数式" r:id="rId8" imgW="1041120" imgH="482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7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03478"/>
              </p:ext>
            </p:extLst>
          </p:nvPr>
        </p:nvGraphicFramePr>
        <p:xfrm>
          <a:off x="609600" y="1676400"/>
          <a:ext cx="8034338" cy="262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94" name="数式" r:id="rId3" imgW="3263760" imgH="1117440" progId="Equation.3">
                  <p:embed/>
                </p:oleObj>
              </mc:Choice>
              <mc:Fallback>
                <p:oleObj name="数式" r:id="rId3" imgW="3263760" imgH="11174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34338" cy="262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39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Additional digression on matrix properties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Singular value decomposition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86201"/>
              </p:ext>
            </p:extLst>
          </p:nvPr>
        </p:nvGraphicFramePr>
        <p:xfrm>
          <a:off x="1449388" y="1231900"/>
          <a:ext cx="70215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57" name="数式" r:id="rId3" imgW="2450880" imgH="1854000" progId="Equation.3">
                  <p:embed/>
                </p:oleObj>
              </mc:Choice>
              <mc:Fallback>
                <p:oleObj name="数式" r:id="rId3" imgW="245088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1231900"/>
                        <a:ext cx="70215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26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Singular value decomposition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610400"/>
              </p:ext>
            </p:extLst>
          </p:nvPr>
        </p:nvGraphicFramePr>
        <p:xfrm>
          <a:off x="957263" y="1889125"/>
          <a:ext cx="7240587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79" name="数式" r:id="rId3" imgW="2527200" imgH="1218960" progId="Equation.3">
                  <p:embed/>
                </p:oleObj>
              </mc:Choice>
              <mc:Fallback>
                <p:oleObj name="数式" r:id="rId3" imgW="252720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889125"/>
                        <a:ext cx="7240587" cy="344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3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011"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012"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013"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838911"/>
              </p:ext>
            </p:extLst>
          </p:nvPr>
        </p:nvGraphicFramePr>
        <p:xfrm>
          <a:off x="704850" y="3200400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14" name="数式" r:id="rId10" imgW="2971800" imgH="457200" progId="Equation.3">
                  <p:embed/>
                </p:oleObj>
              </mc:Choice>
              <mc:Fallback>
                <p:oleObj name="数式" r:id="rId10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200400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706235"/>
              </p:ext>
            </p:extLst>
          </p:nvPr>
        </p:nvGraphicFramePr>
        <p:xfrm>
          <a:off x="769938" y="4391025"/>
          <a:ext cx="681990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15" name="数式" r:id="rId12" imgW="3022560" imgH="888840" progId="Equation.3">
                  <p:embed/>
                </p:oleObj>
              </mc:Choice>
              <mc:Fallback>
                <p:oleObj name="数式" r:id="rId12" imgW="30225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4391025"/>
                        <a:ext cx="6819900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09600" y="3200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533400"/>
            <a:ext cx="7771354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0" name="数式" r:id="rId3" imgW="2489040" imgH="863280" progId="Equation.3">
                  <p:embed/>
                </p:oleObj>
              </mc:Choice>
              <mc:Fallback>
                <p:oleObj name="数式" r:id="rId3" imgW="2489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21" name="数式" r:id="rId5" imgW="2070000" imgH="1777680" progId="Equation.3">
                  <p:embed/>
                </p:oleObj>
              </mc:Choice>
              <mc:Fallback>
                <p:oleObj name="数式" r:id="rId5" imgW="207000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9" name="数式" r:id="rId3" imgW="2946240" imgH="2184120" progId="Equation.3">
                  <p:embed/>
                </p:oleObj>
              </mc:Choice>
              <mc:Fallback>
                <p:oleObj name="数式" r:id="rId3" imgW="2946240" imgH="218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20929"/>
              </p:ext>
            </p:extLst>
          </p:nvPr>
        </p:nvGraphicFramePr>
        <p:xfrm>
          <a:off x="952190" y="304800"/>
          <a:ext cx="7239619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4" name="Equation" r:id="rId3" imgW="5270400" imgH="4152600" progId="Equation.DSMT4">
                  <p:embed/>
                </p:oleObj>
              </mc:Choice>
              <mc:Fallback>
                <p:oleObj name="Equation" r:id="rId3" imgW="5270400" imgH="415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190" y="304800"/>
                        <a:ext cx="7239619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900429"/>
              </p:ext>
            </p:extLst>
          </p:nvPr>
        </p:nvGraphicFramePr>
        <p:xfrm>
          <a:off x="472440" y="381000"/>
          <a:ext cx="7836309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88" name="Equation" r:id="rId3" imgW="4622760" imgH="3517560" progId="Equation.DSMT4">
                  <p:embed/>
                </p:oleObj>
              </mc:Choice>
              <mc:Fallback>
                <p:oleObj name="Equation" r:id="rId3" imgW="4622760" imgH="351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" y="381000"/>
                        <a:ext cx="7836309" cy="597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70940"/>
              </p:ext>
            </p:extLst>
          </p:nvPr>
        </p:nvGraphicFramePr>
        <p:xfrm>
          <a:off x="227806" y="381000"/>
          <a:ext cx="868838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2" name="Equation" r:id="rId3" imgW="5410080" imgH="1384200" progId="Equation.DSMT4">
                  <p:embed/>
                </p:oleObj>
              </mc:Choice>
              <mc:Fallback>
                <p:oleObj name="Equation" r:id="rId3" imgW="541008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" y="381000"/>
                        <a:ext cx="8688388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220" y="2893218"/>
            <a:ext cx="6591300" cy="29051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372956"/>
              </p:ext>
            </p:extLst>
          </p:nvPr>
        </p:nvGraphicFramePr>
        <p:xfrm>
          <a:off x="533400" y="4119563"/>
          <a:ext cx="517071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3" name="Equation" r:id="rId6" imgW="203040" imgH="177480" progId="Equation.DSMT4">
                  <p:embed/>
                </p:oleObj>
              </mc:Choice>
              <mc:Fallback>
                <p:oleObj name="Equation" r:id="rId6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400" y="4119563"/>
                        <a:ext cx="517071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36840"/>
              </p:ext>
            </p:extLst>
          </p:nvPr>
        </p:nvGraphicFramePr>
        <p:xfrm>
          <a:off x="4406900" y="5718175"/>
          <a:ext cx="4206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4"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06900" y="5718175"/>
                        <a:ext cx="4206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30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Motivation for studying small oscillations – many interacting systems have stable and meta-stable configurations which are well approximated by:</a:t>
            </a: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210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360755"/>
              </p:ext>
            </p:extLst>
          </p:nvPr>
        </p:nvGraphicFramePr>
        <p:xfrm>
          <a:off x="638174" y="1336675"/>
          <a:ext cx="7820026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597" name="数式" r:id="rId4" imgW="3454200" imgH="520560" progId="Equation.3">
                  <p:embed/>
                </p:oleObj>
              </mc:Choice>
              <mc:Fallback>
                <p:oleObj name="数式" r:id="rId4" imgW="345420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8174" y="1336675"/>
                        <a:ext cx="7820026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33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212795"/>
              </p:ext>
            </p:extLst>
          </p:nvPr>
        </p:nvGraphicFramePr>
        <p:xfrm>
          <a:off x="155575" y="762000"/>
          <a:ext cx="891222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620" name="Equation" r:id="rId3" imgW="3936960" imgH="2222280" progId="Equation.DSMT4">
                  <p:embed/>
                </p:oleObj>
              </mc:Choice>
              <mc:Fallback>
                <p:oleObj name="Equation" r:id="rId3" imgW="3936960" imgH="2222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762000"/>
                        <a:ext cx="8912225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7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1994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6" name="数式" r:id="rId3" imgW="3174840" imgH="812520" progId="Equation.3">
                  <p:embed/>
                </p:oleObj>
              </mc:Choice>
              <mc:Fallback>
                <p:oleObj name="数式" r:id="rId3" imgW="317484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33400" y="457200"/>
            <a:ext cx="6096000" cy="2833688"/>
            <a:chOff x="533400" y="457200"/>
            <a:chExt cx="6096000" cy="2833688"/>
          </a:xfrm>
        </p:grpSpPr>
        <p:grpSp>
          <p:nvGrpSpPr>
            <p:cNvPr id="23" name="Group 22"/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15360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Oval 5"/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2" name="Straight Connector 11"/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9104443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777" name="数式" r:id="rId6" imgW="177480" imgH="228600" progId="Equation.3">
                      <p:embed/>
                    </p:oleObj>
                  </mc:Choice>
                  <mc:Fallback>
                    <p:oleObj name="数式" r:id="rId6" imgW="17748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8875417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778" name="数式" r:id="rId8" imgW="177480" imgH="228600" progId="Equation.3">
                      <p:embed/>
                    </p:oleObj>
                  </mc:Choice>
                  <mc:Fallback>
                    <p:oleObj name="数式" r:id="rId8" imgW="177480" imgH="2286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2073481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779" name="数式" r:id="rId10" imgW="177480" imgH="241200" progId="Equation.3">
                      <p:embed/>
                    </p:oleObj>
                  </mc:Choice>
                  <mc:Fallback>
                    <p:oleObj name="数式" r:id="rId10" imgW="177480" imgH="2412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5" name="TextBox 24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 smtClean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 smtClean="0">
                <a:solidFill>
                  <a:srgbClr val="FFFF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79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932683"/>
              </p:ext>
            </p:extLst>
          </p:nvPr>
        </p:nvGraphicFramePr>
        <p:xfrm>
          <a:off x="82550" y="703262"/>
          <a:ext cx="8999538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06" name="数式" r:id="rId3" imgW="3974760" imgH="1473120" progId="Equation.3">
                  <p:embed/>
                </p:oleObj>
              </mc:Choice>
              <mc:Fallback>
                <p:oleObj name="数式" r:id="rId3" imgW="3974760" imgH="14731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703262"/>
                        <a:ext cx="8999538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188814"/>
              </p:ext>
            </p:extLst>
          </p:nvPr>
        </p:nvGraphicFramePr>
        <p:xfrm>
          <a:off x="930275" y="426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07" name="数式" r:id="rId5" imgW="2920680" imgH="888840" progId="Equation.3">
                  <p:embed/>
                </p:oleObj>
              </mc:Choice>
              <mc:Fallback>
                <p:oleObj name="数式" r:id="rId5" imgW="292068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26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0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67087"/>
              </p:ext>
            </p:extLst>
          </p:nvPr>
        </p:nvGraphicFramePr>
        <p:xfrm>
          <a:off x="533400" y="45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2" name="数式" r:id="rId3" imgW="2920680" imgH="888840" progId="Equation.3">
                  <p:embed/>
                </p:oleObj>
              </mc:Choice>
              <mc:Fallback>
                <p:oleObj name="数式" r:id="rId3" imgW="29206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39118"/>
              </p:ext>
            </p:extLst>
          </p:nvPr>
        </p:nvGraphicFramePr>
        <p:xfrm>
          <a:off x="633413" y="2743200"/>
          <a:ext cx="4514850" cy="231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33" name="数式" r:id="rId5" imgW="1993680" imgH="990360" progId="Equation.3">
                  <p:embed/>
                </p:oleObj>
              </mc:Choice>
              <mc:Fallback>
                <p:oleObj name="数式" r:id="rId5" imgW="1993680" imgH="990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2743200"/>
                        <a:ext cx="4514850" cy="231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0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97221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13" name="数式" r:id="rId3" imgW="2768400" imgH="1955520" progId="Equation.3">
                  <p:embed/>
                </p:oleObj>
              </mc:Choice>
              <mc:Fallback>
                <p:oleObj name="数式" r:id="rId3" imgW="276840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5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319509"/>
              </p:ext>
            </p:extLst>
          </p:nvPr>
        </p:nvGraphicFramePr>
        <p:xfrm>
          <a:off x="852488" y="174625"/>
          <a:ext cx="7477125" cy="636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40" name="数式" r:id="rId3" imgW="3301920" imgH="2717640" progId="Equation.3">
                  <p:embed/>
                </p:oleObj>
              </mc:Choice>
              <mc:Fallback>
                <p:oleObj name="数式" r:id="rId3" imgW="33019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74625"/>
                        <a:ext cx="7477125" cy="636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30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10323</TotalTime>
  <Words>330</Words>
  <Application>Microsoft Office PowerPoint</Application>
  <PresentationFormat>On-screen Show (4:3)</PresentationFormat>
  <Paragraphs>106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568</cp:revision>
  <cp:lastPrinted>2015-09-24T22:13:56Z</cp:lastPrinted>
  <dcterms:created xsi:type="dcterms:W3CDTF">2012-01-10T18:32:24Z</dcterms:created>
  <dcterms:modified xsi:type="dcterms:W3CDTF">2015-09-25T14:49:08Z</dcterms:modified>
</cp:coreProperties>
</file>