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handoutMasterIdLst>
    <p:handoutMasterId r:id="rId27"/>
  </p:handoutMasterIdLst>
  <p:sldIdLst>
    <p:sldId id="296" r:id="rId2"/>
    <p:sldId id="354" r:id="rId3"/>
    <p:sldId id="355" r:id="rId4"/>
    <p:sldId id="356" r:id="rId5"/>
    <p:sldId id="357" r:id="rId6"/>
    <p:sldId id="358" r:id="rId7"/>
    <p:sldId id="359" r:id="rId8"/>
    <p:sldId id="360" r:id="rId9"/>
    <p:sldId id="361" r:id="rId10"/>
    <p:sldId id="362" r:id="rId11"/>
    <p:sldId id="369" r:id="rId12"/>
    <p:sldId id="370" r:id="rId13"/>
    <p:sldId id="364" r:id="rId14"/>
    <p:sldId id="366" r:id="rId15"/>
    <p:sldId id="367" r:id="rId16"/>
    <p:sldId id="368" r:id="rId17"/>
    <p:sldId id="371" r:id="rId18"/>
    <p:sldId id="372" r:id="rId19"/>
    <p:sldId id="373" r:id="rId20"/>
    <p:sldId id="374" r:id="rId21"/>
    <p:sldId id="375" r:id="rId22"/>
    <p:sldId id="376" r:id="rId23"/>
    <p:sldId id="377" r:id="rId24"/>
    <p:sldId id="378" r:id="rId25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A32A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6" autoAdjust="0"/>
    <p:restoredTop sz="94660"/>
  </p:normalViewPr>
  <p:slideViewPr>
    <p:cSldViewPr>
      <p:cViewPr varScale="1">
        <p:scale>
          <a:sx n="64" d="100"/>
          <a:sy n="64" d="100"/>
        </p:scale>
        <p:origin x="552" y="4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2988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handoutMaster" Target="handoutMasters/handoutMaster1.xml"/><Relationship Id="rId30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2.wmf"/></Relationships>
</file>

<file path=ppt/drawings/_rels/vmlDrawing10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1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0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23.wmf"/><Relationship Id="rId2" Type="http://schemas.openxmlformats.org/officeDocument/2006/relationships/image" Target="../media/image22.wmf"/><Relationship Id="rId1" Type="http://schemas.openxmlformats.org/officeDocument/2006/relationships/image" Target="../media/image21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24.wmf"/></Relationships>
</file>

<file path=ppt/drawings/_rels/vmlDrawing15.vml.rels><?xml version="1.0" encoding="UTF-8" standalone="yes"?>
<Relationships xmlns="http://schemas.openxmlformats.org/package/2006/relationships"><Relationship Id="rId1" Type="http://schemas.openxmlformats.org/officeDocument/2006/relationships/image" Target="../media/image25.wmf"/></Relationships>
</file>

<file path=ppt/drawings/_rels/vmlDrawing16.vml.rels><?xml version="1.0" encoding="UTF-8" standalone="yes"?>
<Relationships xmlns="http://schemas.openxmlformats.org/package/2006/relationships"><Relationship Id="rId1" Type="http://schemas.openxmlformats.org/officeDocument/2006/relationships/image" Target="../media/image26.wmf"/></Relationships>
</file>

<file path=ppt/drawings/_rels/vmlDrawing17.vml.rels><?xml version="1.0" encoding="UTF-8" standalone="yes"?>
<Relationships xmlns="http://schemas.openxmlformats.org/package/2006/relationships"><Relationship Id="rId3" Type="http://schemas.openxmlformats.org/officeDocument/2006/relationships/image" Target="../media/image29.wmf"/><Relationship Id="rId2" Type="http://schemas.openxmlformats.org/officeDocument/2006/relationships/image" Target="../media/image28.wmf"/><Relationship Id="rId1" Type="http://schemas.openxmlformats.org/officeDocument/2006/relationships/image" Target="../media/image27.wmf"/><Relationship Id="rId5" Type="http://schemas.openxmlformats.org/officeDocument/2006/relationships/image" Target="../media/image31.wmf"/><Relationship Id="rId4" Type="http://schemas.openxmlformats.org/officeDocument/2006/relationships/image" Target="../media/image30.wmf"/></Relationships>
</file>

<file path=ppt/drawings/_rels/vmlDrawing18.vml.rels><?xml version="1.0" encoding="UTF-8" standalone="yes"?>
<Relationships xmlns="http://schemas.openxmlformats.org/package/2006/relationships"><Relationship Id="rId2" Type="http://schemas.openxmlformats.org/officeDocument/2006/relationships/image" Target="../media/image33.wmf"/><Relationship Id="rId1" Type="http://schemas.openxmlformats.org/officeDocument/2006/relationships/image" Target="../media/image32.wmf"/></Relationships>
</file>

<file path=ppt/drawings/_rels/vmlDrawing19.vml.rels><?xml version="1.0" encoding="UTF-8" standalone="yes"?>
<Relationships xmlns="http://schemas.openxmlformats.org/package/2006/relationships"><Relationship Id="rId1" Type="http://schemas.openxmlformats.org/officeDocument/2006/relationships/image" Target="../media/image34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4.wmf"/></Relationships>
</file>

<file path=ppt/drawings/_rels/vmlDrawing20.vml.rels><?xml version="1.0" encoding="UTF-8" standalone="yes"?>
<Relationships xmlns="http://schemas.openxmlformats.org/package/2006/relationships"><Relationship Id="rId1" Type="http://schemas.openxmlformats.org/officeDocument/2006/relationships/image" Target="../media/image35.wmf"/></Relationships>
</file>

<file path=ppt/drawings/_rels/vmlDrawing21.vml.rels><?xml version="1.0" encoding="UTF-8" standalone="yes"?>
<Relationships xmlns="http://schemas.openxmlformats.org/package/2006/relationships"><Relationship Id="rId1" Type="http://schemas.openxmlformats.org/officeDocument/2006/relationships/image" Target="../media/image36.wmf"/></Relationships>
</file>

<file path=ppt/drawings/_rels/vmlDrawing22.vml.rels><?xml version="1.0" encoding="UTF-8" standalone="yes"?>
<Relationships xmlns="http://schemas.openxmlformats.org/package/2006/relationships"><Relationship Id="rId3" Type="http://schemas.openxmlformats.org/officeDocument/2006/relationships/image" Target="../media/image39.wmf"/><Relationship Id="rId2" Type="http://schemas.openxmlformats.org/officeDocument/2006/relationships/image" Target="../media/image38.wmf"/><Relationship Id="rId1" Type="http://schemas.openxmlformats.org/officeDocument/2006/relationships/image" Target="../media/image37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2" Type="http://schemas.openxmlformats.org/officeDocument/2006/relationships/image" Target="../media/image11.wmf"/><Relationship Id="rId1" Type="http://schemas.openxmlformats.org/officeDocument/2006/relationships/image" Target="../media/image10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3.wmf"/><Relationship Id="rId1" Type="http://schemas.openxmlformats.org/officeDocument/2006/relationships/image" Target="../media/image12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4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5.wmf"/></Relationships>
</file>

<file path=ppt/drawings/_rels/vmlDrawing8.vml.rels><?xml version="1.0" encoding="UTF-8" standalone="yes"?>
<Relationships xmlns="http://schemas.openxmlformats.org/package/2006/relationships"><Relationship Id="rId1" Type="http://schemas.openxmlformats.org/officeDocument/2006/relationships/image" Target="../media/image16.wmf"/></Relationships>
</file>

<file path=ppt/drawings/_rels/vmlDrawing9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0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9/25/2015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8"/>
            <a:ext cx="3170238" cy="47942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9/25/2015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61" tIns="48331" rIns="96661" bIns="48331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61" tIns="48331" rIns="96661" bIns="48331" rtlCol="0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61" tIns="48331" rIns="96661" bIns="48331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56512763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5" Type="http://schemas.openxmlformats.org/officeDocument/2006/relationships/hyperlink" Target="file:///D:\Userdata\Userdata\Coursework\f13phy711\lecturenote\Lecture15\matrix.mw" TargetMode="External"/><Relationship Id="rId4" Type="http://schemas.openxmlformats.org/officeDocument/2006/relationships/image" Target="../media/image17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4" Type="http://schemas.openxmlformats.org/officeDocument/2006/relationships/image" Target="../media/image18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4" Type="http://schemas.openxmlformats.org/officeDocument/2006/relationships/image" Target="../media/image19.wmf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0.wmf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0.bin"/><Relationship Id="rId3" Type="http://schemas.openxmlformats.org/officeDocument/2006/relationships/image" Target="../media/image9.png"/><Relationship Id="rId7" Type="http://schemas.openxmlformats.org/officeDocument/2006/relationships/image" Target="../media/image22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oleObject" Target="../embeddings/oleObject19.bin"/><Relationship Id="rId5" Type="http://schemas.openxmlformats.org/officeDocument/2006/relationships/image" Target="../media/image21.wmf"/><Relationship Id="rId4" Type="http://schemas.openxmlformats.org/officeDocument/2006/relationships/oleObject" Target="../embeddings/oleObject18.bin"/><Relationship Id="rId9" Type="http://schemas.openxmlformats.org/officeDocument/2006/relationships/image" Target="../media/image23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4" Type="http://schemas.openxmlformats.org/officeDocument/2006/relationships/image" Target="../media/image24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5.vml"/><Relationship Id="rId4" Type="http://schemas.openxmlformats.org/officeDocument/2006/relationships/image" Target="../media/image25.wmf"/></Relationships>
</file>

<file path=ppt/slides/_rels/slide1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6.vml"/><Relationship Id="rId4" Type="http://schemas.openxmlformats.org/officeDocument/2006/relationships/image" Target="../media/image26.wmf"/></Relationships>
</file>

<file path=ppt/slides/_rels/slide19.xml.rels><?xml version="1.0" encoding="UTF-8" standalone="yes"?>
<Relationships xmlns="http://schemas.openxmlformats.org/package/2006/relationships"><Relationship Id="rId8" Type="http://schemas.openxmlformats.org/officeDocument/2006/relationships/image" Target="../media/image29.wmf"/><Relationship Id="rId13" Type="http://schemas.openxmlformats.org/officeDocument/2006/relationships/image" Target="../media/image31.wmf"/><Relationship Id="rId3" Type="http://schemas.openxmlformats.org/officeDocument/2006/relationships/oleObject" Target="../embeddings/oleObject24.bin"/><Relationship Id="rId7" Type="http://schemas.openxmlformats.org/officeDocument/2006/relationships/oleObject" Target="../embeddings/oleObject26.bin"/><Relationship Id="rId12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7.vml"/><Relationship Id="rId6" Type="http://schemas.openxmlformats.org/officeDocument/2006/relationships/image" Target="../media/image28.wmf"/><Relationship Id="rId11" Type="http://schemas.openxmlformats.org/officeDocument/2006/relationships/image" Target="../media/image30.wmf"/><Relationship Id="rId5" Type="http://schemas.openxmlformats.org/officeDocument/2006/relationships/oleObject" Target="../embeddings/oleObject25.bin"/><Relationship Id="rId10" Type="http://schemas.openxmlformats.org/officeDocument/2006/relationships/oleObject" Target="../embeddings/oleObject27.bin"/><Relationship Id="rId4" Type="http://schemas.openxmlformats.org/officeDocument/2006/relationships/image" Target="../media/image27.wmf"/><Relationship Id="rId9" Type="http://schemas.openxmlformats.org/officeDocument/2006/relationships/image" Target="../media/image9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8.vml"/><Relationship Id="rId6" Type="http://schemas.openxmlformats.org/officeDocument/2006/relationships/image" Target="../media/image33.wmf"/><Relationship Id="rId5" Type="http://schemas.openxmlformats.org/officeDocument/2006/relationships/oleObject" Target="../embeddings/oleObject30.bin"/><Relationship Id="rId4" Type="http://schemas.openxmlformats.org/officeDocument/2006/relationships/image" Target="../media/image32.wmf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9.vml"/><Relationship Id="rId4" Type="http://schemas.openxmlformats.org/officeDocument/2006/relationships/image" Target="../media/image34.wmf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0.vml"/><Relationship Id="rId4" Type="http://schemas.openxmlformats.org/officeDocument/2006/relationships/image" Target="../media/image35.wmf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3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1.vml"/><Relationship Id="rId4" Type="http://schemas.openxmlformats.org/officeDocument/2006/relationships/image" Target="../media/image36.wmf"/></Relationships>
</file>

<file path=ppt/slides/_rels/slide24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6.bin"/><Relationship Id="rId3" Type="http://schemas.openxmlformats.org/officeDocument/2006/relationships/oleObject" Target="../embeddings/oleObject34.bin"/><Relationship Id="rId7" Type="http://schemas.openxmlformats.org/officeDocument/2006/relationships/image" Target="../media/image38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2.vml"/><Relationship Id="rId6" Type="http://schemas.openxmlformats.org/officeDocument/2006/relationships/oleObject" Target="../embeddings/oleObject35.bin"/><Relationship Id="rId5" Type="http://schemas.openxmlformats.org/officeDocument/2006/relationships/image" Target="../media/image40.png"/><Relationship Id="rId4" Type="http://schemas.openxmlformats.org/officeDocument/2006/relationships/image" Target="../media/image37.wmf"/><Relationship Id="rId9" Type="http://schemas.openxmlformats.org/officeDocument/2006/relationships/image" Target="../media/image39.wmf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2.wmf"/><Relationship Id="rId4" Type="http://schemas.openxmlformats.org/officeDocument/2006/relationships/oleObject" Target="../embeddings/oleObject1.bin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4.wmf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5.bin"/><Relationship Id="rId3" Type="http://schemas.openxmlformats.org/officeDocument/2006/relationships/oleObject" Target="../embeddings/oleObject3.bin"/><Relationship Id="rId7" Type="http://schemas.openxmlformats.org/officeDocument/2006/relationships/image" Target="../media/image6.wmf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oleObject" Target="../embeddings/oleObject4.bin"/><Relationship Id="rId11" Type="http://schemas.openxmlformats.org/officeDocument/2006/relationships/image" Target="../media/image8.wmf"/><Relationship Id="rId5" Type="http://schemas.openxmlformats.org/officeDocument/2006/relationships/image" Target="../media/image9.png"/><Relationship Id="rId10" Type="http://schemas.openxmlformats.org/officeDocument/2006/relationships/oleObject" Target="../embeddings/oleObject6.bin"/><Relationship Id="rId4" Type="http://schemas.openxmlformats.org/officeDocument/2006/relationships/image" Target="../media/image5.wmf"/><Relationship Id="rId9" Type="http://schemas.openxmlformats.org/officeDocument/2006/relationships/image" Target="../media/image7.wm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1.wmf"/><Relationship Id="rId5" Type="http://schemas.openxmlformats.org/officeDocument/2006/relationships/oleObject" Target="../embeddings/oleObject8.bin"/><Relationship Id="rId4" Type="http://schemas.openxmlformats.org/officeDocument/2006/relationships/image" Target="../media/image10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3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2.wm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4.wm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457200"/>
            <a:ext cx="8229600" cy="526297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 smtClean="0"/>
              <a:t>PHY </a:t>
            </a:r>
            <a:r>
              <a:rPr lang="en-US" sz="3200" b="1" dirty="0"/>
              <a:t>7</a:t>
            </a:r>
            <a:r>
              <a:rPr lang="en-US" sz="3200" b="1" dirty="0" smtClean="0"/>
              <a:t>11 Classical Mechanics and Mathematical Methods</a:t>
            </a:r>
          </a:p>
          <a:p>
            <a:pPr algn="ctr"/>
            <a:r>
              <a:rPr lang="en-US" sz="3200" b="1" dirty="0" smtClean="0"/>
              <a:t>10-10:50 AM  MWF  Olin 103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 smtClean="0"/>
              <a:t>Plan for Lecture 14: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 smtClean="0">
                <a:solidFill>
                  <a:schemeClr val="folHlink"/>
                </a:solidFill>
              </a:rPr>
              <a:t>Start reading Chapter 4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Small oscillations about equilibrium</a:t>
            </a:r>
          </a:p>
          <a:p>
            <a:pPr marL="1428750" lvl="3" indent="-514350">
              <a:spcBef>
                <a:spcPct val="50000"/>
              </a:spcBef>
              <a:buFont typeface="+mj-lt"/>
              <a:buAutoNum type="arabicPeriod"/>
            </a:pPr>
            <a:r>
              <a:rPr lang="en-US" sz="3200" b="1" dirty="0" smtClean="0">
                <a:solidFill>
                  <a:schemeClr val="folHlink"/>
                </a:solidFill>
              </a:rPr>
              <a:t>Normal modes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85800" y="457200"/>
            <a:ext cx="6400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Digression: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85456889"/>
              </p:ext>
            </p:extLst>
          </p:nvPr>
        </p:nvGraphicFramePr>
        <p:xfrm>
          <a:off x="1038225" y="1601788"/>
          <a:ext cx="7724775" cy="3508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8763" name="数式" r:id="rId3" imgW="3136680" imgH="1498320" progId="Equation.3">
                  <p:embed/>
                </p:oleObj>
              </mc:Choice>
              <mc:Fallback>
                <p:oleObj name="数式" r:id="rId3" imgW="3136680" imgH="14983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38225" y="1601788"/>
                        <a:ext cx="7724775" cy="3508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3244301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152400" y="228600"/>
            <a:ext cx="8915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Digression on matrices -- continued</a:t>
            </a:r>
          </a:p>
        </p:txBody>
      </p:sp>
      <p:sp>
        <p:nvSpPr>
          <p:cNvPr id="6" name="TextBox 5"/>
          <p:cNvSpPr txBox="1"/>
          <p:nvPr/>
        </p:nvSpPr>
        <p:spPr>
          <a:xfrm>
            <a:off x="914400" y="838200"/>
            <a:ext cx="8153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Eigenvalues of a matrix are “invariant” under a similarity transformation 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09308136"/>
              </p:ext>
            </p:extLst>
          </p:nvPr>
        </p:nvGraphicFramePr>
        <p:xfrm>
          <a:off x="377401" y="2142525"/>
          <a:ext cx="8461799" cy="2886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5911" name="数式" r:id="rId3" imgW="3962160" imgH="1422360" progId="Equation.3">
                  <p:embed/>
                </p:oleObj>
              </mc:Choice>
              <mc:Fallback>
                <p:oleObj name="数式" r:id="rId3" imgW="3962160" imgH="142236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7401" y="2142525"/>
                        <a:ext cx="8461799" cy="28866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8" name="Oval 7">
            <a:hlinkClick r:id="rId5" action="ppaction://program"/>
          </p:cNvPr>
          <p:cNvSpPr/>
          <p:nvPr/>
        </p:nvSpPr>
        <p:spPr>
          <a:xfrm>
            <a:off x="7696200" y="5181600"/>
            <a:ext cx="304800" cy="228600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4499520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0564431"/>
              </p:ext>
            </p:extLst>
          </p:nvPr>
        </p:nvGraphicFramePr>
        <p:xfrm>
          <a:off x="1068388" y="827088"/>
          <a:ext cx="7008812" cy="57261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6932" name="数式" r:id="rId3" imgW="4051080" imgH="3200400" progId="Equation.3">
                  <p:embed/>
                </p:oleObj>
              </mc:Choice>
              <mc:Fallback>
                <p:oleObj name="数式" r:id="rId3" imgW="4051080" imgH="32004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68388" y="827088"/>
                        <a:ext cx="7008812" cy="57261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381000" y="228600"/>
            <a:ext cx="7620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Example of transformation:</a:t>
            </a:r>
          </a:p>
        </p:txBody>
      </p:sp>
    </p:spTree>
    <p:extLst>
      <p:ext uri="{BB962C8B-B14F-4D97-AF65-F5344CB8AC3E}">
        <p14:creationId xmlns:p14="http://schemas.microsoft.com/office/powerpoint/2010/main" val="1643217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5097015"/>
              </p:ext>
            </p:extLst>
          </p:nvPr>
        </p:nvGraphicFramePr>
        <p:xfrm>
          <a:off x="746125" y="581025"/>
          <a:ext cx="5926138" cy="4592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0807" name="数式" r:id="rId3" imgW="2476440" imgH="1942920" progId="Equation.3">
                  <p:embed/>
                </p:oleObj>
              </mc:Choice>
              <mc:Fallback>
                <p:oleObj name="数式" r:id="rId3" imgW="2476440" imgH="194292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6125" y="581025"/>
                        <a:ext cx="5926138" cy="4592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7196167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51552482"/>
              </p:ext>
            </p:extLst>
          </p:nvPr>
        </p:nvGraphicFramePr>
        <p:xfrm>
          <a:off x="461963" y="381000"/>
          <a:ext cx="8088312" cy="5813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2849" name="数式" r:id="rId3" imgW="3492360" imgH="2539800" progId="Equation.3">
                  <p:embed/>
                </p:oleObj>
              </mc:Choice>
              <mc:Fallback>
                <p:oleObj name="数式" r:id="rId3" imgW="3492360" imgH="25398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1963" y="381000"/>
                        <a:ext cx="8088312" cy="58134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55311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grpSp>
        <p:nvGrpSpPr>
          <p:cNvPr id="37" name="Group 36"/>
          <p:cNvGrpSpPr/>
          <p:nvPr/>
        </p:nvGrpSpPr>
        <p:grpSpPr>
          <a:xfrm>
            <a:off x="755184" y="1054863"/>
            <a:ext cx="5655200" cy="1189028"/>
            <a:chOff x="939508" y="1054863"/>
            <a:chExt cx="5655200" cy="1189028"/>
          </a:xfrm>
        </p:grpSpPr>
        <p:grpSp>
          <p:nvGrpSpPr>
            <p:cNvPr id="24" name="Group 23"/>
            <p:cNvGrpSpPr/>
            <p:nvPr/>
          </p:nvGrpSpPr>
          <p:grpSpPr>
            <a:xfrm>
              <a:off x="939508" y="1054863"/>
              <a:ext cx="5655200" cy="1189028"/>
              <a:chOff x="939508" y="1054863"/>
              <a:chExt cx="5655200" cy="1189028"/>
            </a:xfrm>
          </p:grpSpPr>
          <p:pic>
            <p:nvPicPr>
              <p:cNvPr id="19" name="Picture 2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22274" y="114309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0" name="Oval 19"/>
              <p:cNvSpPr/>
              <p:nvPr/>
            </p:nvSpPr>
            <p:spPr>
              <a:xfrm>
                <a:off x="5497428" y="112380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939508" y="114309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325949" y="1282012"/>
                <a:ext cx="822960" cy="82296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23" name="Picture 2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4148909" y="1054863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7" name="TextBox 6"/>
            <p:cNvSpPr txBox="1"/>
            <p:nvPr/>
          </p:nvSpPr>
          <p:spPr>
            <a:xfrm>
              <a:off x="1223988" y="14433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 smtClean="0">
                  <a:solidFill>
                    <a:srgbClr val="FFFF00"/>
                  </a:solidFill>
                  <a:latin typeface="+mj-lt"/>
                </a:rPr>
                <a:t>1</a:t>
              </a:r>
              <a:endParaRPr lang="en-US" sz="2400" b="1" i="1" dirty="0" smtClean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8" name="TextBox 7"/>
            <p:cNvSpPr txBox="1"/>
            <p:nvPr/>
          </p:nvSpPr>
          <p:spPr>
            <a:xfrm>
              <a:off x="3429000" y="14478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 smtClean="0">
                  <a:solidFill>
                    <a:srgbClr val="FFFF00"/>
                  </a:solidFill>
                  <a:latin typeface="+mj-lt"/>
                </a:rPr>
                <a:t>2</a:t>
              </a:r>
              <a:endParaRPr lang="en-US" sz="2400" b="1" i="1" dirty="0" smtClean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5791200" y="146265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 smtClean="0">
                  <a:solidFill>
                    <a:srgbClr val="FFFF00"/>
                  </a:solidFill>
                  <a:latin typeface="+mj-lt"/>
                </a:rPr>
                <a:t>3</a:t>
              </a:r>
              <a:endParaRPr lang="en-US" sz="2400" b="1" i="1" dirty="0" smtClean="0">
                <a:solidFill>
                  <a:srgbClr val="FFFF00"/>
                </a:solidFill>
                <a:latin typeface="+mj-lt"/>
              </a:endParaRPr>
            </a:p>
          </p:txBody>
        </p:sp>
      </p:grpSp>
      <p:grpSp>
        <p:nvGrpSpPr>
          <p:cNvPr id="38" name="Group 37"/>
          <p:cNvGrpSpPr/>
          <p:nvPr/>
        </p:nvGrpSpPr>
        <p:grpSpPr>
          <a:xfrm>
            <a:off x="839584" y="2743200"/>
            <a:ext cx="5655200" cy="1189028"/>
            <a:chOff x="939508" y="1054863"/>
            <a:chExt cx="5655200" cy="1189028"/>
          </a:xfrm>
        </p:grpSpPr>
        <p:grpSp>
          <p:nvGrpSpPr>
            <p:cNvPr id="39" name="Group 38"/>
            <p:cNvGrpSpPr/>
            <p:nvPr/>
          </p:nvGrpSpPr>
          <p:grpSpPr>
            <a:xfrm>
              <a:off x="939508" y="1054863"/>
              <a:ext cx="5655200" cy="1189028"/>
              <a:chOff x="939508" y="1054863"/>
              <a:chExt cx="5655200" cy="1189028"/>
            </a:xfrm>
          </p:grpSpPr>
          <p:pic>
            <p:nvPicPr>
              <p:cNvPr id="43" name="Picture 2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22274" y="114309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44" name="Oval 43"/>
              <p:cNvSpPr/>
              <p:nvPr/>
            </p:nvSpPr>
            <p:spPr>
              <a:xfrm>
                <a:off x="5497428" y="112380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5" name="Oval 44"/>
              <p:cNvSpPr/>
              <p:nvPr/>
            </p:nvSpPr>
            <p:spPr>
              <a:xfrm>
                <a:off x="939508" y="114309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46" name="Oval 45"/>
              <p:cNvSpPr/>
              <p:nvPr/>
            </p:nvSpPr>
            <p:spPr>
              <a:xfrm>
                <a:off x="3325949" y="1282012"/>
                <a:ext cx="822960" cy="82296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47" name="Picture 2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4148909" y="1054863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40" name="TextBox 39"/>
            <p:cNvSpPr txBox="1"/>
            <p:nvPr/>
          </p:nvSpPr>
          <p:spPr>
            <a:xfrm>
              <a:off x="1223988" y="14433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 smtClean="0">
                  <a:solidFill>
                    <a:srgbClr val="FFFF00"/>
                  </a:solidFill>
                  <a:latin typeface="+mj-lt"/>
                </a:rPr>
                <a:t>1</a:t>
              </a:r>
              <a:endParaRPr lang="en-US" sz="2400" b="1" i="1" dirty="0" smtClean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41" name="TextBox 40"/>
            <p:cNvSpPr txBox="1"/>
            <p:nvPr/>
          </p:nvSpPr>
          <p:spPr>
            <a:xfrm>
              <a:off x="3429000" y="14478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 smtClean="0">
                  <a:solidFill>
                    <a:srgbClr val="FFFF00"/>
                  </a:solidFill>
                  <a:latin typeface="+mj-lt"/>
                </a:rPr>
                <a:t>2</a:t>
              </a:r>
              <a:endParaRPr lang="en-US" sz="2400" b="1" i="1" dirty="0" smtClean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42" name="TextBox 41"/>
            <p:cNvSpPr txBox="1"/>
            <p:nvPr/>
          </p:nvSpPr>
          <p:spPr>
            <a:xfrm>
              <a:off x="5791200" y="146265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 smtClean="0">
                  <a:solidFill>
                    <a:srgbClr val="FFFF00"/>
                  </a:solidFill>
                  <a:latin typeface="+mj-lt"/>
                </a:rPr>
                <a:t>3</a:t>
              </a:r>
              <a:endParaRPr lang="en-US" sz="2400" b="1" i="1" dirty="0" smtClean="0">
                <a:solidFill>
                  <a:srgbClr val="FFFF00"/>
                </a:solidFill>
                <a:latin typeface="+mj-lt"/>
              </a:endParaRPr>
            </a:p>
          </p:txBody>
        </p:sp>
      </p:grpSp>
      <p:grpSp>
        <p:nvGrpSpPr>
          <p:cNvPr id="48" name="Group 47"/>
          <p:cNvGrpSpPr/>
          <p:nvPr/>
        </p:nvGrpSpPr>
        <p:grpSpPr>
          <a:xfrm>
            <a:off x="796692" y="4570549"/>
            <a:ext cx="5655200" cy="1189028"/>
            <a:chOff x="939508" y="1054863"/>
            <a:chExt cx="5655200" cy="1189028"/>
          </a:xfrm>
        </p:grpSpPr>
        <p:grpSp>
          <p:nvGrpSpPr>
            <p:cNvPr id="49" name="Group 48"/>
            <p:cNvGrpSpPr/>
            <p:nvPr/>
          </p:nvGrpSpPr>
          <p:grpSpPr>
            <a:xfrm>
              <a:off x="939508" y="1054863"/>
              <a:ext cx="5655200" cy="1189028"/>
              <a:chOff x="939508" y="1054863"/>
              <a:chExt cx="5655200" cy="1189028"/>
            </a:xfrm>
          </p:grpSpPr>
          <p:pic>
            <p:nvPicPr>
              <p:cNvPr id="53" name="Picture 2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22274" y="114309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54" name="Oval 53"/>
              <p:cNvSpPr/>
              <p:nvPr/>
            </p:nvSpPr>
            <p:spPr>
              <a:xfrm>
                <a:off x="5497428" y="112380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5" name="Oval 54"/>
              <p:cNvSpPr/>
              <p:nvPr/>
            </p:nvSpPr>
            <p:spPr>
              <a:xfrm>
                <a:off x="939508" y="1143096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56" name="Oval 55"/>
              <p:cNvSpPr/>
              <p:nvPr/>
            </p:nvSpPr>
            <p:spPr>
              <a:xfrm>
                <a:off x="3325949" y="1282012"/>
                <a:ext cx="822960" cy="822960"/>
              </a:xfrm>
              <a:prstGeom prst="ellipse">
                <a:avLst/>
              </a:prstGeom>
              <a:solidFill>
                <a:schemeClr val="bg1">
                  <a:lumMod val="50000"/>
                </a:schemeClr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pic>
            <p:nvPicPr>
              <p:cNvPr id="57" name="Picture 2"/>
              <p:cNvPicPr>
                <a:picLocks noChangeAspect="1" noChangeArrowheads="1"/>
              </p:cNvPicPr>
              <p:nvPr/>
            </p:nvPicPr>
            <p:blipFill rotWithShape="1">
              <a:blip r:embed="rId3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4148909" y="1054863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50" name="TextBox 49"/>
            <p:cNvSpPr txBox="1"/>
            <p:nvPr/>
          </p:nvSpPr>
          <p:spPr>
            <a:xfrm>
              <a:off x="1223988" y="14433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 smtClean="0">
                  <a:solidFill>
                    <a:srgbClr val="FFFF00"/>
                  </a:solidFill>
                  <a:latin typeface="+mj-lt"/>
                </a:rPr>
                <a:t>1</a:t>
              </a:r>
              <a:endParaRPr lang="en-US" sz="2400" b="1" i="1" dirty="0" smtClean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>
              <a:off x="3429000" y="14478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 smtClean="0">
                  <a:solidFill>
                    <a:srgbClr val="FFFF00"/>
                  </a:solidFill>
                  <a:latin typeface="+mj-lt"/>
                </a:rPr>
                <a:t>2</a:t>
              </a:r>
              <a:endParaRPr lang="en-US" sz="2400" b="1" i="1" dirty="0" smtClean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52" name="TextBox 51"/>
            <p:cNvSpPr txBox="1"/>
            <p:nvPr/>
          </p:nvSpPr>
          <p:spPr>
            <a:xfrm>
              <a:off x="5791200" y="146265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 smtClean="0">
                  <a:solidFill>
                    <a:srgbClr val="FFFF00"/>
                  </a:solidFill>
                  <a:latin typeface="+mj-lt"/>
                </a:rPr>
                <a:t>3</a:t>
              </a:r>
              <a:endParaRPr lang="en-US" sz="2400" b="1" i="1" dirty="0" smtClean="0">
                <a:solidFill>
                  <a:srgbClr val="FFFF00"/>
                </a:solidFill>
                <a:latin typeface="+mj-lt"/>
              </a:endParaRPr>
            </a:p>
          </p:txBody>
        </p:sp>
      </p:grpSp>
      <p:graphicFrame>
        <p:nvGraphicFramePr>
          <p:cNvPr id="58" name="Object 5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82654616"/>
              </p:ext>
            </p:extLst>
          </p:nvPr>
        </p:nvGraphicFramePr>
        <p:xfrm>
          <a:off x="7121525" y="1447800"/>
          <a:ext cx="1031875" cy="5064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2" name="数式" r:id="rId4" imgW="419040" imgH="215640" progId="Equation.3">
                  <p:embed/>
                </p:oleObj>
              </mc:Choice>
              <mc:Fallback>
                <p:oleObj name="数式" r:id="rId4" imgW="419040" imgH="2156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121525" y="1447800"/>
                        <a:ext cx="1031875" cy="5064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0" name="Straight Arrow Connector 59"/>
          <p:cNvCxnSpPr/>
          <p:nvPr/>
        </p:nvCxnSpPr>
        <p:spPr>
          <a:xfrm>
            <a:off x="1345332" y="2514600"/>
            <a:ext cx="4052172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61" name="Object 6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8764323"/>
              </p:ext>
            </p:extLst>
          </p:nvPr>
        </p:nvGraphicFramePr>
        <p:xfrm>
          <a:off x="6759575" y="2686050"/>
          <a:ext cx="1687513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3" name="数式" r:id="rId6" imgW="685800" imgH="482400" progId="Equation.3">
                  <p:embed/>
                </p:oleObj>
              </mc:Choice>
              <mc:Fallback>
                <p:oleObj name="数式" r:id="rId6" imgW="685800" imgH="482400" progId="Equation.3">
                  <p:embed/>
                  <p:pic>
                    <p:nvPicPr>
                      <p:cNvPr id="0" name="Object 5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7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759575" y="2686050"/>
                        <a:ext cx="1687513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2" name="Object 6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87067671"/>
              </p:ext>
            </p:extLst>
          </p:nvPr>
        </p:nvGraphicFramePr>
        <p:xfrm>
          <a:off x="6421438" y="4657725"/>
          <a:ext cx="2562225" cy="11334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3934" name="数式" r:id="rId8" imgW="1041120" imgH="482400" progId="Equation.3">
                  <p:embed/>
                </p:oleObj>
              </mc:Choice>
              <mc:Fallback>
                <p:oleObj name="数式" r:id="rId8" imgW="1041120" imgH="482400" progId="Equation.3">
                  <p:embed/>
                  <p:pic>
                    <p:nvPicPr>
                      <p:cNvPr id="0" name="Object 60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9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421438" y="4657725"/>
                        <a:ext cx="2562225" cy="11334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64" name="Straight Arrow Connector 63"/>
          <p:cNvCxnSpPr/>
          <p:nvPr/>
        </p:nvCxnSpPr>
        <p:spPr>
          <a:xfrm>
            <a:off x="1388224" y="4191000"/>
            <a:ext cx="74537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6" name="Straight Arrow Connector 65"/>
          <p:cNvCxnSpPr/>
          <p:nvPr/>
        </p:nvCxnSpPr>
        <p:spPr>
          <a:xfrm flipH="1">
            <a:off x="5294961" y="4191000"/>
            <a:ext cx="651183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Arrow Connector 66"/>
          <p:cNvCxnSpPr/>
          <p:nvPr/>
        </p:nvCxnSpPr>
        <p:spPr>
          <a:xfrm flipH="1">
            <a:off x="2544646" y="5943600"/>
            <a:ext cx="925938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9" name="Straight Arrow Connector 68"/>
          <p:cNvCxnSpPr/>
          <p:nvPr/>
        </p:nvCxnSpPr>
        <p:spPr>
          <a:xfrm>
            <a:off x="1235824" y="6019800"/>
            <a:ext cx="74537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0" name="Straight Arrow Connector 69"/>
          <p:cNvCxnSpPr/>
          <p:nvPr/>
        </p:nvCxnSpPr>
        <p:spPr>
          <a:xfrm>
            <a:off x="5884024" y="6019800"/>
            <a:ext cx="745376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5429738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221403478"/>
              </p:ext>
            </p:extLst>
          </p:nvPr>
        </p:nvGraphicFramePr>
        <p:xfrm>
          <a:off x="609600" y="1676400"/>
          <a:ext cx="8034338" cy="2624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4894" name="数式" r:id="rId3" imgW="3263760" imgH="1117440" progId="Equation.3">
                  <p:embed/>
                </p:oleObj>
              </mc:Choice>
              <mc:Fallback>
                <p:oleObj name="数式" r:id="rId3" imgW="3263760" imgH="1117440" progId="Equation.3">
                  <p:embed/>
                  <p:pic>
                    <p:nvPicPr>
                      <p:cNvPr id="0" name="Object 6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09600" y="1676400"/>
                        <a:ext cx="8034338" cy="2624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261396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696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Additional digression on matrix properties</a:t>
            </a:r>
          </a:p>
          <a:p>
            <a:r>
              <a:rPr lang="en-US" sz="2400" dirty="0">
                <a:latin typeface="+mj-lt"/>
              </a:rPr>
              <a:t> </a:t>
            </a:r>
            <a:r>
              <a:rPr lang="en-US" sz="2400" dirty="0" smtClean="0">
                <a:latin typeface="+mj-lt"/>
              </a:rPr>
              <a:t>  Singular value decomposition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08986201"/>
              </p:ext>
            </p:extLst>
          </p:nvPr>
        </p:nvGraphicFramePr>
        <p:xfrm>
          <a:off x="1449388" y="1231900"/>
          <a:ext cx="7021512" cy="52451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7957" name="数式" r:id="rId3" imgW="2450880" imgH="1854000" progId="Equation.3">
                  <p:embed/>
                </p:oleObj>
              </mc:Choice>
              <mc:Fallback>
                <p:oleObj name="数式" r:id="rId3" imgW="2450880" imgH="185400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49388" y="1231900"/>
                        <a:ext cx="7021512" cy="52451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0132667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696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Singular value decomposition -- continued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042610400"/>
              </p:ext>
            </p:extLst>
          </p:nvPr>
        </p:nvGraphicFramePr>
        <p:xfrm>
          <a:off x="957263" y="1889125"/>
          <a:ext cx="7240587" cy="3449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68979" name="数式" r:id="rId3" imgW="2527200" imgH="1218960" progId="Equation.3">
                  <p:embed/>
                </p:oleObj>
              </mc:Choice>
              <mc:Fallback>
                <p:oleObj name="数式" r:id="rId3" imgW="2527200" imgH="12189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7263" y="1889125"/>
                        <a:ext cx="7240587" cy="34496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4733733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0" y="762000"/>
            <a:ext cx="9127375" cy="2215138"/>
            <a:chOff x="0" y="762000"/>
            <a:chExt cx="9127375" cy="2215138"/>
          </a:xfrm>
        </p:grpSpPr>
        <p:graphicFrame>
          <p:nvGraphicFramePr>
            <p:cNvPr id="16" name="Object 15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1429655059"/>
                </p:ext>
              </p:extLst>
            </p:nvPr>
          </p:nvGraphicFramePr>
          <p:xfrm>
            <a:off x="1889125" y="2363788"/>
            <a:ext cx="544513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0011" name="数式" r:id="rId3" imgW="241200" imgH="241200" progId="Equation.3">
                    <p:embed/>
                  </p:oleObj>
                </mc:Choice>
                <mc:Fallback>
                  <p:oleObj name="数式" r:id="rId3" imgW="2412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889125" y="2363788"/>
                          <a:ext cx="544513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16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4245417295"/>
                </p:ext>
              </p:extLst>
            </p:nvPr>
          </p:nvGraphicFramePr>
          <p:xfrm>
            <a:off x="4358350" y="2431038"/>
            <a:ext cx="401638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0012" name="数式" r:id="rId5" imgW="177480" imgH="241200" progId="Equation.3">
                    <p:embed/>
                  </p:oleObj>
                </mc:Choice>
                <mc:Fallback>
                  <p:oleObj name="数式" r:id="rId5" imgW="17748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358350" y="2431038"/>
                          <a:ext cx="401638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17"/>
            <p:cNvGraphicFramePr>
              <a:graphicFrameLocks noChangeAspect="1"/>
            </p:cNvGraphicFramePr>
            <p:nvPr>
              <p:extLst>
                <p:ext uri="{D42A27DB-BD31-4B8C-83A1-F6EECF244321}">
                  <p14:modId xmlns:p14="http://schemas.microsoft.com/office/powerpoint/2010/main" val="713994082"/>
                </p:ext>
              </p:extLst>
            </p:nvPr>
          </p:nvGraphicFramePr>
          <p:xfrm>
            <a:off x="6689725" y="2298700"/>
            <a:ext cx="544513" cy="5461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170013" name="数式" r:id="rId7" imgW="241200" imgH="241200" progId="Equation.3">
                    <p:embed/>
                  </p:oleObj>
                </mc:Choice>
                <mc:Fallback>
                  <p:oleObj name="数式" r:id="rId7" imgW="2412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/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689725" y="2298700"/>
                          <a:ext cx="544513" cy="5461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rgbClr val="000000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28" name="Group 27"/>
            <p:cNvGrpSpPr/>
            <p:nvPr/>
          </p:nvGrpSpPr>
          <p:grpSpPr>
            <a:xfrm>
              <a:off x="228600" y="1032805"/>
              <a:ext cx="8645576" cy="1329269"/>
              <a:chOff x="-381000" y="1032805"/>
              <a:chExt cx="8645576" cy="1329269"/>
            </a:xfrm>
          </p:grpSpPr>
          <p:pic>
            <p:nvPicPr>
              <p:cNvPr id="19" name="Picture 2"/>
              <p:cNvPicPr>
                <a:picLocks noChangeAspect="1" noChangeArrowheads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2057400" y="1125877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sp>
            <p:nvSpPr>
              <p:cNvPr id="21" name="Oval 20"/>
              <p:cNvSpPr/>
              <p:nvPr/>
            </p:nvSpPr>
            <p:spPr>
              <a:xfrm>
                <a:off x="965054" y="1125878"/>
                <a:ext cx="1097280" cy="1100795"/>
              </a:xfrm>
              <a:prstGeom prst="ellipse">
                <a:avLst/>
              </a:prstGeom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3351495" y="1264794"/>
                <a:ext cx="1097280" cy="1097280"/>
              </a:xfrm>
              <a:prstGeom prst="ellipse">
                <a:avLst/>
              </a:prstGeom>
              <a:solidFill>
                <a:schemeClr val="accent1"/>
              </a:solidFill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en-US"/>
              </a:p>
            </p:txBody>
          </p:sp>
          <p:sp>
            <p:nvSpPr>
              <p:cNvPr id="7" name="TextBox 6"/>
              <p:cNvSpPr txBox="1"/>
              <p:nvPr/>
            </p:nvSpPr>
            <p:spPr>
              <a:xfrm>
                <a:off x="1249534" y="1426152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FFFF00"/>
                    </a:solidFill>
                    <a:latin typeface="+mj-lt"/>
                  </a:rPr>
                  <a:t>m</a:t>
                </a:r>
              </a:p>
            </p:txBody>
          </p:sp>
          <p:sp>
            <p:nvSpPr>
              <p:cNvPr id="8" name="TextBox 7"/>
              <p:cNvSpPr txBox="1"/>
              <p:nvPr/>
            </p:nvSpPr>
            <p:spPr>
              <a:xfrm>
                <a:off x="3657600" y="1519535"/>
                <a:ext cx="762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b="1" i="1" dirty="0" smtClean="0">
                    <a:solidFill>
                      <a:srgbClr val="FFFF00"/>
                    </a:solidFill>
                    <a:latin typeface="+mj-lt"/>
                  </a:rPr>
                  <a:t>m</a:t>
                </a:r>
              </a:p>
            </p:txBody>
          </p:sp>
          <p:grpSp>
            <p:nvGrpSpPr>
              <p:cNvPr id="25" name="Group 24"/>
              <p:cNvGrpSpPr/>
              <p:nvPr/>
            </p:nvGrpSpPr>
            <p:grpSpPr>
              <a:xfrm>
                <a:off x="4455151" y="1037645"/>
                <a:ext cx="2445799" cy="1169738"/>
                <a:chOff x="4174455" y="1037645"/>
                <a:chExt cx="2445799" cy="1169738"/>
              </a:xfrm>
            </p:grpSpPr>
            <p:pic>
              <p:nvPicPr>
                <p:cNvPr id="23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9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6968" t="48570" r="24303" b="37991"/>
                <a:stretch/>
              </p:blipFill>
              <p:spPr bwMode="auto">
                <a:xfrm>
                  <a:off x="4174455" y="1037645"/>
                  <a:ext cx="1330376" cy="11007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grpSp>
              <p:nvGrpSpPr>
                <p:cNvPr id="24" name="Group 23"/>
                <p:cNvGrpSpPr/>
                <p:nvPr/>
              </p:nvGrpSpPr>
              <p:grpSpPr>
                <a:xfrm>
                  <a:off x="5522974" y="1106588"/>
                  <a:ext cx="1097280" cy="1100795"/>
                  <a:chOff x="5522974" y="1106588"/>
                  <a:chExt cx="1097280" cy="1100795"/>
                </a:xfrm>
              </p:grpSpPr>
              <p:sp>
                <p:nvSpPr>
                  <p:cNvPr id="20" name="Oval 19"/>
                  <p:cNvSpPr/>
                  <p:nvPr/>
                </p:nvSpPr>
                <p:spPr>
                  <a:xfrm>
                    <a:off x="5522974" y="1106588"/>
                    <a:ext cx="1097280" cy="1100795"/>
                  </a:xfrm>
                  <a:prstGeom prst="ellipse">
                    <a:avLst/>
                  </a:prstGeom>
                </p:spPr>
                <p:style>
                  <a:lnRef idx="2">
                    <a:schemeClr val="accent1">
                      <a:shade val="50000"/>
                    </a:schemeClr>
                  </a:lnRef>
                  <a:fillRef idx="1">
                    <a:schemeClr val="accent1"/>
                  </a:fillRef>
                  <a:effectRef idx="0">
                    <a:schemeClr val="accent1"/>
                  </a:effectRef>
                  <a:fontRef idx="minor">
                    <a:schemeClr val="lt1"/>
                  </a:fontRef>
                </p:style>
                <p:txBody>
                  <a:bodyPr rtlCol="0" anchor="ctr"/>
                  <a:lstStyle/>
                  <a:p>
                    <a:pPr algn="ctr"/>
                    <a:endParaRPr lang="en-US"/>
                  </a:p>
                </p:txBody>
              </p:sp>
              <p:sp>
                <p:nvSpPr>
                  <p:cNvPr id="9" name="TextBox 8"/>
                  <p:cNvSpPr txBox="1"/>
                  <p:nvPr/>
                </p:nvSpPr>
                <p:spPr>
                  <a:xfrm>
                    <a:off x="5816746" y="1445441"/>
                    <a:ext cx="762000" cy="461665"/>
                  </a:xfrm>
                  <a:prstGeom prst="rect">
                    <a:avLst/>
                  </a:prstGeom>
                  <a:noFill/>
                </p:spPr>
                <p:txBody>
                  <a:bodyPr wrap="square" rtlCol="0">
                    <a:spAutoFit/>
                  </a:bodyPr>
                  <a:lstStyle/>
                  <a:p>
                    <a:r>
                      <a:rPr lang="en-US" sz="2400" b="1" i="1" dirty="0" smtClean="0">
                        <a:solidFill>
                          <a:srgbClr val="FFFF00"/>
                        </a:solidFill>
                        <a:latin typeface="+mj-lt"/>
                      </a:rPr>
                      <a:t>m</a:t>
                    </a:r>
                  </a:p>
                </p:txBody>
              </p:sp>
            </p:grpSp>
          </p:grpSp>
          <p:pic>
            <p:nvPicPr>
              <p:cNvPr id="26" name="Picture 2"/>
              <p:cNvPicPr>
                <a:picLocks noChangeAspect="1" noChangeArrowheads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6934200" y="103280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  <p:pic>
            <p:nvPicPr>
              <p:cNvPr id="27" name="Picture 2"/>
              <p:cNvPicPr>
                <a:picLocks noChangeAspect="1" noChangeArrowheads="1"/>
              </p:cNvPicPr>
              <p:nvPr/>
            </p:nvPicPr>
            <p:blipFill rotWithShape="1">
              <a:blip r:embed="rId9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66968" t="48570" r="24303" b="37991"/>
              <a:stretch/>
            </p:blipFill>
            <p:spPr bwMode="auto">
              <a:xfrm>
                <a:off x="-381000" y="1185205"/>
                <a:ext cx="1330376" cy="110079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</p:pic>
        </p:grpSp>
        <p:sp>
          <p:nvSpPr>
            <p:cNvPr id="29" name="Rectangle 28"/>
            <p:cNvSpPr/>
            <p:nvPr/>
          </p:nvSpPr>
          <p:spPr>
            <a:xfrm>
              <a:off x="0" y="762000"/>
              <a:ext cx="228600" cy="2057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  <p:sp>
          <p:nvSpPr>
            <p:cNvPr id="30" name="Rectangle 29"/>
            <p:cNvSpPr/>
            <p:nvPr/>
          </p:nvSpPr>
          <p:spPr>
            <a:xfrm>
              <a:off x="8898775" y="762000"/>
              <a:ext cx="228600" cy="2057400"/>
            </a:xfrm>
            <a:prstGeom prst="rect">
              <a:avLst/>
            </a:prstGeom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n-US"/>
            </a:p>
          </p:txBody>
        </p:sp>
      </p:grpSp>
      <p:sp>
        <p:nvSpPr>
          <p:cNvPr id="32" name="TextBox 31"/>
          <p:cNvSpPr txBox="1"/>
          <p:nvPr/>
        </p:nvSpPr>
        <p:spPr>
          <a:xfrm>
            <a:off x="114300" y="228600"/>
            <a:ext cx="78867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Consider an extended system of masses and springs:</a:t>
            </a:r>
          </a:p>
        </p:txBody>
      </p:sp>
      <p:graphicFrame>
        <p:nvGraphicFramePr>
          <p:cNvPr id="33" name="Object 3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1838911"/>
              </p:ext>
            </p:extLst>
          </p:nvPr>
        </p:nvGraphicFramePr>
        <p:xfrm>
          <a:off x="704850" y="3200400"/>
          <a:ext cx="6705600" cy="1035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14" name="数式" r:id="rId10" imgW="2971800" imgH="457200" progId="Equation.3">
                  <p:embed/>
                </p:oleObj>
              </mc:Choice>
              <mc:Fallback>
                <p:oleObj name="数式" r:id="rId10" imgW="29718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1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04850" y="3200400"/>
                        <a:ext cx="6705600" cy="10350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4" name="Object 3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09706235"/>
              </p:ext>
            </p:extLst>
          </p:nvPr>
        </p:nvGraphicFramePr>
        <p:xfrm>
          <a:off x="769938" y="4391025"/>
          <a:ext cx="6819900" cy="2009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0015" name="数式" r:id="rId12" imgW="3022560" imgH="888840" progId="Equation.3">
                  <p:embed/>
                </p:oleObj>
              </mc:Choice>
              <mc:Fallback>
                <p:oleObj name="数式" r:id="rId12" imgW="3022560" imgH="8888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9938" y="4391025"/>
                        <a:ext cx="6819900" cy="2009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28545376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5" name="Right Arrow 4"/>
          <p:cNvSpPr/>
          <p:nvPr/>
        </p:nvSpPr>
        <p:spPr>
          <a:xfrm>
            <a:off x="609600" y="3200400"/>
            <a:ext cx="457200" cy="381000"/>
          </a:xfrm>
          <a:prstGeom prst="rightArrow">
            <a:avLst/>
          </a:prstGeom>
          <a:solidFill>
            <a:srgbClr val="FF00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7" name="Picture 6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066800" y="533400"/>
            <a:ext cx="7771354" cy="549592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20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8392486"/>
              </p:ext>
            </p:extLst>
          </p:nvPr>
        </p:nvGraphicFramePr>
        <p:xfrm>
          <a:off x="1287463" y="485775"/>
          <a:ext cx="5616575" cy="1952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20" name="数式" r:id="rId3" imgW="2489040" imgH="863280" progId="Equation.3">
                  <p:embed/>
                </p:oleObj>
              </mc:Choice>
              <mc:Fallback>
                <p:oleObj name="数式" r:id="rId3" imgW="2489040" imgH="8632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87463" y="485775"/>
                        <a:ext cx="5616575" cy="195262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375149"/>
              </p:ext>
            </p:extLst>
          </p:nvPr>
        </p:nvGraphicFramePr>
        <p:xfrm>
          <a:off x="762000" y="2438400"/>
          <a:ext cx="4670425" cy="40211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1021" name="数式" r:id="rId5" imgW="2070000" imgH="1777680" progId="Equation.3">
                  <p:embed/>
                </p:oleObj>
              </mc:Choice>
              <mc:Fallback>
                <p:oleObj name="数式" r:id="rId5" imgW="2070000" imgH="1777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2000" y="2438400"/>
                        <a:ext cx="4670425" cy="40211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9892586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Rectangle 5"/>
          <p:cNvSpPr/>
          <p:nvPr/>
        </p:nvSpPr>
        <p:spPr>
          <a:xfrm>
            <a:off x="1447800" y="4419600"/>
            <a:ext cx="2667000" cy="1143000"/>
          </a:xfrm>
          <a:prstGeom prst="rect">
            <a:avLst/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5903313"/>
              </p:ext>
            </p:extLst>
          </p:nvPr>
        </p:nvGraphicFramePr>
        <p:xfrm>
          <a:off x="1049337" y="927100"/>
          <a:ext cx="6646863" cy="4940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2039" name="数式" r:id="rId3" imgW="2946240" imgH="2184120" progId="Equation.3">
                  <p:embed/>
                </p:oleObj>
              </mc:Choice>
              <mc:Fallback>
                <p:oleObj name="数式" r:id="rId3" imgW="2946240" imgH="218412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49337" y="927100"/>
                        <a:ext cx="6646863" cy="4940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3100962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65720929"/>
              </p:ext>
            </p:extLst>
          </p:nvPr>
        </p:nvGraphicFramePr>
        <p:xfrm>
          <a:off x="952190" y="304800"/>
          <a:ext cx="7239619" cy="57197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3064" name="Equation" r:id="rId3" imgW="5270400" imgH="4152600" progId="Equation.DSMT4">
                  <p:embed/>
                </p:oleObj>
              </mc:Choice>
              <mc:Fallback>
                <p:oleObj name="Equation" r:id="rId3" imgW="5270400" imgH="41526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52190" y="304800"/>
                        <a:ext cx="7239619" cy="57197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9187919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76900429"/>
              </p:ext>
            </p:extLst>
          </p:nvPr>
        </p:nvGraphicFramePr>
        <p:xfrm>
          <a:off x="472440" y="381000"/>
          <a:ext cx="7836309" cy="5975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4088" name="Equation" r:id="rId3" imgW="4622760" imgH="3517560" progId="Equation.DSMT4">
                  <p:embed/>
                </p:oleObj>
              </mc:Choice>
              <mc:Fallback>
                <p:oleObj name="Equation" r:id="rId3" imgW="4622760" imgH="35175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72440" y="381000"/>
                        <a:ext cx="7836309" cy="5975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66379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24</a:t>
            </a:fld>
            <a:endParaRPr lang="en-US" dirty="0"/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44670940"/>
              </p:ext>
            </p:extLst>
          </p:nvPr>
        </p:nvGraphicFramePr>
        <p:xfrm>
          <a:off x="227806" y="381000"/>
          <a:ext cx="8688388" cy="2228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22" name="Equation" r:id="rId3" imgW="5410080" imgH="1384200" progId="Equation.DSMT4">
                  <p:embed/>
                </p:oleObj>
              </mc:Choice>
              <mc:Fallback>
                <p:oleObj name="Equation" r:id="rId3" imgW="5410080" imgH="138420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7806" y="381000"/>
                        <a:ext cx="8688388" cy="22288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/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9" name="Picture 8"/>
          <p:cNvPicPr>
            <a:picLocks noChangeAspect="1"/>
          </p:cNvPicPr>
          <p:nvPr/>
        </p:nvPicPr>
        <p:blipFill>
          <a:blip r:embed="rId5"/>
          <a:stretch>
            <a:fillRect/>
          </a:stretch>
        </p:blipFill>
        <p:spPr>
          <a:xfrm>
            <a:off x="998220" y="2893218"/>
            <a:ext cx="6591300" cy="2905125"/>
          </a:xfrm>
          <a:prstGeom prst="rect">
            <a:avLst/>
          </a:prstGeom>
        </p:spPr>
      </p:pic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6372956"/>
              </p:ext>
            </p:extLst>
          </p:nvPr>
        </p:nvGraphicFramePr>
        <p:xfrm>
          <a:off x="533400" y="4119563"/>
          <a:ext cx="517071" cy="4524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23" name="Equation" r:id="rId6" imgW="203040" imgH="177480" progId="Equation.DSMT4">
                  <p:embed/>
                </p:oleObj>
              </mc:Choice>
              <mc:Fallback>
                <p:oleObj name="Equation" r:id="rId6" imgW="20304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533400" y="4119563"/>
                        <a:ext cx="517071" cy="4524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13236840"/>
              </p:ext>
            </p:extLst>
          </p:nvPr>
        </p:nvGraphicFramePr>
        <p:xfrm>
          <a:off x="4406900" y="5718175"/>
          <a:ext cx="420688" cy="4540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75124" name="Equation" r:id="rId8" imgW="164880" imgH="177480" progId="Equation.DSMT4">
                  <p:embed/>
                </p:oleObj>
              </mc:Choice>
              <mc:Fallback>
                <p:oleObj name="Equation" r:id="rId8" imgW="16488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406900" y="5718175"/>
                        <a:ext cx="420688" cy="4540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473074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381000" y="152400"/>
            <a:ext cx="8382000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latin typeface="+mj-lt"/>
              </a:rPr>
              <a:t>Motivation for studying small oscillations – many interacting systems have stable and meta-stable configurations which are well approximated by:</a:t>
            </a:r>
          </a:p>
        </p:txBody>
      </p:sp>
      <p:pic>
        <p:nvPicPr>
          <p:cNvPr id="151554" name="Picture 2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2590800"/>
            <a:ext cx="8210550" cy="3810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32360755"/>
              </p:ext>
            </p:extLst>
          </p:nvPr>
        </p:nvGraphicFramePr>
        <p:xfrm>
          <a:off x="638174" y="1336675"/>
          <a:ext cx="7820026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1597" name="数式" r:id="rId4" imgW="3454200" imgH="520560" progId="Equation.3">
                  <p:embed/>
                </p:oleObj>
              </mc:Choice>
              <mc:Fallback>
                <p:oleObj name="数式" r:id="rId4" imgW="3454200" imgH="520560" progId="Equation.3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38174" y="1336675"/>
                        <a:ext cx="7820026" cy="11779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763344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63212795"/>
              </p:ext>
            </p:extLst>
          </p:nvPr>
        </p:nvGraphicFramePr>
        <p:xfrm>
          <a:off x="155575" y="762000"/>
          <a:ext cx="8912225" cy="5029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2620" name="Equation" r:id="rId3" imgW="3936960" imgH="2222280" progId="Equation.DSMT4">
                  <p:embed/>
                </p:oleObj>
              </mc:Choice>
              <mc:Fallback>
                <p:oleObj name="Equation" r:id="rId3" imgW="3936960" imgH="222228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5575" y="762000"/>
                        <a:ext cx="8912225" cy="50292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1227126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graphicFrame>
        <p:nvGraphicFramePr>
          <p:cNvPr id="24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4991994"/>
              </p:ext>
            </p:extLst>
          </p:nvPr>
        </p:nvGraphicFramePr>
        <p:xfrm>
          <a:off x="1010774" y="3581400"/>
          <a:ext cx="7188200" cy="18399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3776" name="数式" r:id="rId3" imgW="3174840" imgH="812520" progId="Equation.3">
                  <p:embed/>
                </p:oleObj>
              </mc:Choice>
              <mc:Fallback>
                <p:oleObj name="数式" r:id="rId3" imgW="3174840" imgH="812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10774" y="3581400"/>
                        <a:ext cx="7188200" cy="18399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pSp>
        <p:nvGrpSpPr>
          <p:cNvPr id="26" name="Group 25"/>
          <p:cNvGrpSpPr/>
          <p:nvPr/>
        </p:nvGrpSpPr>
        <p:grpSpPr>
          <a:xfrm>
            <a:off x="533400" y="457200"/>
            <a:ext cx="6096000" cy="2833688"/>
            <a:chOff x="533400" y="457200"/>
            <a:chExt cx="6096000" cy="2833688"/>
          </a:xfrm>
        </p:grpSpPr>
        <p:grpSp>
          <p:nvGrpSpPr>
            <p:cNvPr id="23" name="Group 22"/>
            <p:cNvGrpSpPr/>
            <p:nvPr/>
          </p:nvGrpSpPr>
          <p:grpSpPr>
            <a:xfrm>
              <a:off x="533400" y="457200"/>
              <a:ext cx="6096000" cy="2833688"/>
              <a:chOff x="533400" y="457200"/>
              <a:chExt cx="6096000" cy="2833688"/>
            </a:xfrm>
          </p:grpSpPr>
          <p:sp>
            <p:nvSpPr>
              <p:cNvPr id="5" name="TextBox 4"/>
              <p:cNvSpPr txBox="1"/>
              <p:nvPr/>
            </p:nvSpPr>
            <p:spPr>
              <a:xfrm>
                <a:off x="533400" y="457200"/>
                <a:ext cx="5334000" cy="46166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n-US" sz="2400" dirty="0" smtClean="0">
                    <a:latin typeface="+mj-lt"/>
                  </a:rPr>
                  <a:t>Example – linear molecule</a:t>
                </a:r>
              </a:p>
            </p:txBody>
          </p:sp>
          <p:grpSp>
            <p:nvGrpSpPr>
              <p:cNvPr id="7" name="Group 6"/>
              <p:cNvGrpSpPr/>
              <p:nvPr/>
            </p:nvGrpSpPr>
            <p:grpSpPr>
              <a:xfrm>
                <a:off x="939508" y="1054863"/>
                <a:ext cx="5655200" cy="1189028"/>
                <a:chOff x="939508" y="1054863"/>
                <a:chExt cx="5655200" cy="1189028"/>
              </a:xfrm>
            </p:grpSpPr>
            <p:pic>
              <p:nvPicPr>
                <p:cNvPr id="153602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6968" t="48570" r="24303" b="37991"/>
                <a:stretch/>
              </p:blipFill>
              <p:spPr bwMode="auto">
                <a:xfrm>
                  <a:off x="2022274" y="1143095"/>
                  <a:ext cx="1330376" cy="11007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  <p:sp>
              <p:nvSpPr>
                <p:cNvPr id="6" name="Oval 5"/>
                <p:cNvSpPr/>
                <p:nvPr/>
              </p:nvSpPr>
              <p:spPr>
                <a:xfrm>
                  <a:off x="5497428" y="1123806"/>
                  <a:ext cx="1097280" cy="11007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8" name="Oval 7"/>
                <p:cNvSpPr/>
                <p:nvPr/>
              </p:nvSpPr>
              <p:spPr>
                <a:xfrm>
                  <a:off x="939508" y="1143096"/>
                  <a:ext cx="1097280" cy="1100795"/>
                </a:xfrm>
                <a:prstGeom prst="ellipse">
                  <a:avLst/>
                </a:prstGeom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sp>
              <p:nvSpPr>
                <p:cNvPr id="9" name="Oval 8"/>
                <p:cNvSpPr/>
                <p:nvPr/>
              </p:nvSpPr>
              <p:spPr>
                <a:xfrm>
                  <a:off x="3325949" y="1282012"/>
                  <a:ext cx="822960" cy="822960"/>
                </a:xfrm>
                <a:prstGeom prst="ellipse">
                  <a:avLst/>
                </a:prstGeom>
                <a:solidFill>
                  <a:schemeClr val="bg1">
                    <a:lumMod val="50000"/>
                  </a:schemeClr>
                </a:solidFill>
              </p:spPr>
              <p:style>
                <a:lnRef idx="2">
                  <a:schemeClr val="accent1">
                    <a:shade val="50000"/>
                  </a:schemeClr>
                </a:lnRef>
                <a:fillRef idx="1">
                  <a:schemeClr val="accent1"/>
                </a:fillRef>
                <a:effectRef idx="0">
                  <a:schemeClr val="accent1"/>
                </a:effectRef>
                <a:fontRef idx="minor">
                  <a:schemeClr val="lt1"/>
                </a:fontRef>
              </p:style>
              <p:txBody>
                <a:bodyPr rtlCol="0" anchor="ctr"/>
                <a:lstStyle/>
                <a:p>
                  <a:pPr algn="ctr"/>
                  <a:endParaRPr lang="en-US"/>
                </a:p>
              </p:txBody>
            </p:sp>
            <p:pic>
              <p:nvPicPr>
                <p:cNvPr id="10" name="Picture 2"/>
                <p:cNvPicPr>
                  <a:picLocks noChangeAspect="1" noChangeArrowheads="1"/>
                </p:cNvPicPr>
                <p:nvPr/>
              </p:nvPicPr>
              <p:blipFill rotWithShape="1">
                <a:blip r:embed="rId5">
                  <a:extLst>
                    <a:ext uri="{28A0092B-C50C-407E-A947-70E740481C1C}">
                      <a14:useLocalDpi xmlns:a14="http://schemas.microsoft.com/office/drawing/2010/main" val="0"/>
                    </a:ext>
                  </a:extLst>
                </a:blip>
                <a:srcRect l="66968" t="48570" r="24303" b="37991"/>
                <a:stretch/>
              </p:blipFill>
              <p:spPr bwMode="auto">
                <a:xfrm>
                  <a:off x="4148909" y="1054863"/>
                  <a:ext cx="1330376" cy="1100795"/>
                </a:xfrm>
                <a:prstGeom prst="rect">
                  <a:avLst/>
                </a:prstGeom>
                <a:noFill/>
                <a:ln>
                  <a:noFill/>
                </a:ln>
                <a:effectLst/>
                <a:extLst>
                  <a:ext uri="{909E8E84-426E-40DD-AFC4-6F175D3DCCD1}">
                    <a14:hiddenFill xmlns:a14="http://schemas.microsoft.com/office/drawing/2010/main">
                      <a:solidFill>
                        <a:schemeClr val="accent1"/>
                      </a:solidFill>
                    </a14:hiddenFill>
                  </a:ext>
                  <a:ext uri="{91240B29-F687-4F45-9708-019B960494DF}">
                    <a14:hiddenLine xmlns:a14="http://schemas.microsoft.com/office/drawing/2010/main" w="9525">
                      <a:solidFill>
                        <a:schemeClr val="tx1"/>
                      </a:solidFill>
                      <a:miter lim="800000"/>
                      <a:headEnd/>
                      <a:tailEnd/>
                    </a14:hiddenLine>
                  </a:ext>
                  <a:ext uri="{AF507438-7753-43E0-B8FC-AC1667EBCBE1}">
                    <a14:hiddenEffects xmlns:a14="http://schemas.microsoft.com/office/drawing/2010/main">
                      <a:effectLst>
                        <a:outerShdw dist="35921" dir="2700000" algn="ctr" rotWithShape="0">
                          <a:schemeClr val="bg2"/>
                        </a:outerShdw>
                      </a:effectLst>
                    </a14:hiddenEffects>
                  </a:ext>
                </a:extLst>
              </p:spPr>
            </p:pic>
          </p:grpSp>
          <p:cxnSp>
            <p:nvCxnSpPr>
              <p:cNvPr id="12" name="Straight Connector 11"/>
              <p:cNvCxnSpPr/>
              <p:nvPr/>
            </p:nvCxnSpPr>
            <p:spPr>
              <a:xfrm>
                <a:off x="533400" y="1143096"/>
                <a:ext cx="0" cy="2133504"/>
              </a:xfrm>
              <a:prstGeom prst="line">
                <a:avLst/>
              </a:prstGeom>
              <a:ln w="25400">
                <a:solidFill>
                  <a:schemeClr val="tx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4" name="Straight Arrow Connector 13"/>
              <p:cNvCxnSpPr/>
              <p:nvPr/>
            </p:nvCxnSpPr>
            <p:spPr>
              <a:xfrm>
                <a:off x="533400" y="2590800"/>
                <a:ext cx="954748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6" name="Straight Arrow Connector 15"/>
              <p:cNvCxnSpPr/>
              <p:nvPr/>
            </p:nvCxnSpPr>
            <p:spPr>
              <a:xfrm>
                <a:off x="533400" y="2819400"/>
                <a:ext cx="3204029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18" name="Straight Arrow Connector 17"/>
              <p:cNvCxnSpPr/>
              <p:nvPr/>
            </p:nvCxnSpPr>
            <p:spPr>
              <a:xfrm>
                <a:off x="533400" y="3048000"/>
                <a:ext cx="5512668" cy="0"/>
              </a:xfrm>
              <a:prstGeom prst="straightConnector1">
                <a:avLst/>
              </a:prstGeom>
              <a:ln w="25400">
                <a:solidFill>
                  <a:schemeClr val="tx1"/>
                </a:solidFill>
                <a:tailEnd type="arrow"/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graphicFrame>
            <p:nvGraphicFramePr>
              <p:cNvPr id="19" name="Object 18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4249104443"/>
                  </p:ext>
                </p:extLst>
              </p:nvPr>
            </p:nvGraphicFramePr>
            <p:xfrm>
              <a:off x="1579562" y="2292350"/>
              <a:ext cx="401638" cy="5175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3777" name="数式" r:id="rId6" imgW="177480" imgH="228600" progId="Equation.3">
                      <p:embed/>
                    </p:oleObj>
                  </mc:Choice>
                  <mc:Fallback>
                    <p:oleObj name="数式" r:id="rId6" imgW="177480" imgH="228600" progId="Equation.3">
                      <p:embed/>
                      <p:pic>
                        <p:nvPicPr>
                          <p:cNvPr id="0" name="Object 5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7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579562" y="2292350"/>
                            <a:ext cx="401638" cy="51752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1" name="Object 20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3518875417"/>
                  </p:ext>
                </p:extLst>
              </p:nvPr>
            </p:nvGraphicFramePr>
            <p:xfrm>
              <a:off x="3865563" y="2444750"/>
              <a:ext cx="401637" cy="517525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3778" name="数式" r:id="rId8" imgW="177480" imgH="228600" progId="Equation.3">
                      <p:embed/>
                    </p:oleObj>
                  </mc:Choice>
                  <mc:Fallback>
                    <p:oleObj name="数式" r:id="rId8" imgW="177480" imgH="228600" progId="Equation.3">
                      <p:embed/>
                      <p:pic>
                        <p:nvPicPr>
                          <p:cNvPr id="0" name="Object 1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9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865563" y="2444750"/>
                            <a:ext cx="401637" cy="517525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2" name="Object 21"/>
              <p:cNvGraphicFramePr>
                <a:graphicFrameLocks noChangeAspect="1"/>
              </p:cNvGraphicFramePr>
              <p:nvPr>
                <p:extLst>
                  <p:ext uri="{D42A27DB-BD31-4B8C-83A1-F6EECF244321}">
                    <p14:modId xmlns:p14="http://schemas.microsoft.com/office/powerpoint/2010/main" val="1512073481"/>
                  </p:ext>
                </p:extLst>
              </p:nvPr>
            </p:nvGraphicFramePr>
            <p:xfrm>
              <a:off x="6227763" y="2744788"/>
              <a:ext cx="401637" cy="5461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153779" name="数式" r:id="rId10" imgW="177480" imgH="241200" progId="Equation.3">
                      <p:embed/>
                    </p:oleObj>
                  </mc:Choice>
                  <mc:Fallback>
                    <p:oleObj name="数式" r:id="rId10" imgW="177480" imgH="241200" progId="Equation.3">
                      <p:embed/>
                      <p:pic>
                        <p:nvPicPr>
                          <p:cNvPr id="0" name="Object 18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1"/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227763" y="2744788"/>
                            <a:ext cx="401637" cy="5461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rgbClr val="000000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sp>
          <p:nvSpPr>
            <p:cNvPr id="25" name="TextBox 24"/>
            <p:cNvSpPr txBox="1"/>
            <p:nvPr/>
          </p:nvSpPr>
          <p:spPr>
            <a:xfrm>
              <a:off x="1223988" y="144337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 smtClean="0">
                  <a:solidFill>
                    <a:srgbClr val="FFFF00"/>
                  </a:solidFill>
                  <a:latin typeface="+mj-lt"/>
                </a:rPr>
                <a:t>1</a:t>
              </a:r>
              <a:endParaRPr lang="en-US" sz="2400" b="1" i="1" dirty="0" smtClean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429000" y="1447800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 smtClean="0">
                  <a:solidFill>
                    <a:srgbClr val="FFFF00"/>
                  </a:solidFill>
                  <a:latin typeface="+mj-lt"/>
                </a:rPr>
                <a:t>2</a:t>
              </a:r>
              <a:endParaRPr lang="en-US" sz="2400" b="1" i="1" dirty="0" smtClean="0">
                <a:solidFill>
                  <a:srgbClr val="FFFF00"/>
                </a:solidFill>
                <a:latin typeface="+mj-lt"/>
              </a:endParaRPr>
            </a:p>
          </p:txBody>
        </p:sp>
        <p:sp>
          <p:nvSpPr>
            <p:cNvPr id="28" name="TextBox 27"/>
            <p:cNvSpPr txBox="1"/>
            <p:nvPr/>
          </p:nvSpPr>
          <p:spPr>
            <a:xfrm>
              <a:off x="5791200" y="1462659"/>
              <a:ext cx="762000" cy="46166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sz="2400" b="1" i="1" dirty="0" smtClean="0">
                  <a:solidFill>
                    <a:srgbClr val="FFFF00"/>
                  </a:solidFill>
                  <a:latin typeface="+mj-lt"/>
                </a:rPr>
                <a:t>m</a:t>
              </a:r>
              <a:r>
                <a:rPr lang="en-US" sz="2400" b="1" i="1" baseline="-25000" dirty="0" smtClean="0">
                  <a:solidFill>
                    <a:srgbClr val="FFFF00"/>
                  </a:solidFill>
                  <a:latin typeface="+mj-lt"/>
                </a:rPr>
                <a:t>3</a:t>
              </a:r>
              <a:endParaRPr lang="en-US" sz="2400" b="1" i="1" dirty="0" smtClean="0">
                <a:solidFill>
                  <a:srgbClr val="FFFF00"/>
                </a:solidFill>
                <a:latin typeface="+mj-lt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7957970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52932683"/>
              </p:ext>
            </p:extLst>
          </p:nvPr>
        </p:nvGraphicFramePr>
        <p:xfrm>
          <a:off x="82550" y="703262"/>
          <a:ext cx="8999538" cy="3335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06" name="数式" r:id="rId3" imgW="3974760" imgH="1473120" progId="Equation.3">
                  <p:embed/>
                </p:oleObj>
              </mc:Choice>
              <mc:Fallback>
                <p:oleObj name="数式" r:id="rId3" imgW="3974760" imgH="1473120" progId="Equation.3">
                  <p:embed/>
                  <p:pic>
                    <p:nvPicPr>
                      <p:cNvPr id="0" name="Object 2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2550" y="703262"/>
                        <a:ext cx="8999538" cy="3335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3188814"/>
              </p:ext>
            </p:extLst>
          </p:nvPr>
        </p:nvGraphicFramePr>
        <p:xfrm>
          <a:off x="930275" y="4267200"/>
          <a:ext cx="6613525" cy="201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4707" name="数式" r:id="rId5" imgW="2920680" imgH="888840" progId="Equation.3">
                  <p:embed/>
                </p:oleObj>
              </mc:Choice>
              <mc:Fallback>
                <p:oleObj name="数式" r:id="rId5" imgW="2920680" imgH="88884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0275" y="4267200"/>
                        <a:ext cx="6613525" cy="201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1602363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12667087"/>
              </p:ext>
            </p:extLst>
          </p:nvPr>
        </p:nvGraphicFramePr>
        <p:xfrm>
          <a:off x="533400" y="457200"/>
          <a:ext cx="6613525" cy="2012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32" name="数式" r:id="rId3" imgW="2920680" imgH="888840" progId="Equation.3">
                  <p:embed/>
                </p:oleObj>
              </mc:Choice>
              <mc:Fallback>
                <p:oleObj name="数式" r:id="rId3" imgW="2920680" imgH="888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33400" y="457200"/>
                        <a:ext cx="6613525" cy="20129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039118"/>
              </p:ext>
            </p:extLst>
          </p:nvPr>
        </p:nvGraphicFramePr>
        <p:xfrm>
          <a:off x="633413" y="2743200"/>
          <a:ext cx="4514850" cy="23193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5733" name="数式" r:id="rId5" imgW="1993680" imgH="990360" progId="Equation.3">
                  <p:embed/>
                </p:oleObj>
              </mc:Choice>
              <mc:Fallback>
                <p:oleObj name="数式" r:id="rId5" imgW="1993680" imgH="990360" progId="Equation.3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33413" y="2743200"/>
                        <a:ext cx="4514850" cy="23193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5004068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74997221"/>
              </p:ext>
            </p:extLst>
          </p:nvPr>
        </p:nvGraphicFramePr>
        <p:xfrm>
          <a:off x="1455738" y="831850"/>
          <a:ext cx="6269037" cy="45783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6713" name="数式" r:id="rId3" imgW="2768400" imgH="1955520" progId="Equation.3">
                  <p:embed/>
                </p:oleObj>
              </mc:Choice>
              <mc:Fallback>
                <p:oleObj name="数式" r:id="rId3" imgW="2768400" imgH="195552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455738" y="831850"/>
                        <a:ext cx="6269037" cy="45783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97359547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 smtClean="0"/>
              <a:t>9/25/2015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 smtClean="0"/>
              <a:t>PHY 711  Fall 2015 -- Lecture 14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5319509"/>
              </p:ext>
            </p:extLst>
          </p:nvPr>
        </p:nvGraphicFramePr>
        <p:xfrm>
          <a:off x="852488" y="174625"/>
          <a:ext cx="7477125" cy="6362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157740" name="数式" r:id="rId3" imgW="3301920" imgH="2717640" progId="Equation.3">
                  <p:embed/>
                </p:oleObj>
              </mc:Choice>
              <mc:Fallback>
                <p:oleObj name="数式" r:id="rId3" imgW="3301920" imgH="271764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2488" y="174625"/>
                        <a:ext cx="7477125" cy="6362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3973019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10323</TotalTime>
  <Words>330</Words>
  <Application>Microsoft Office PowerPoint</Application>
  <PresentationFormat>On-screen Show (4:3)</PresentationFormat>
  <Paragraphs>106</Paragraphs>
  <Slides>24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2</vt:i4>
      </vt:variant>
      <vt:variant>
        <vt:lpstr>Slide Titles</vt:lpstr>
      </vt:variant>
      <vt:variant>
        <vt:i4>24</vt:i4>
      </vt:variant>
    </vt:vector>
  </HeadingPairs>
  <TitlesOfParts>
    <vt:vector size="29" baseType="lpstr">
      <vt:lpstr>Arial</vt:lpstr>
      <vt:lpstr>Calibri</vt:lpstr>
      <vt:lpstr>Office Theme</vt:lpstr>
      <vt:lpstr>Equation</vt:lpstr>
      <vt:lpstr>数式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568</cp:revision>
  <cp:lastPrinted>2015-09-24T22:13:56Z</cp:lastPrinted>
  <dcterms:created xsi:type="dcterms:W3CDTF">2012-01-10T18:32:24Z</dcterms:created>
  <dcterms:modified xsi:type="dcterms:W3CDTF">2015-09-25T14:49:08Z</dcterms:modified>
</cp:coreProperties>
</file>