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96" r:id="rId2"/>
    <p:sldId id="354" r:id="rId3"/>
    <p:sldId id="395" r:id="rId4"/>
    <p:sldId id="396" r:id="rId5"/>
    <p:sldId id="397" r:id="rId6"/>
    <p:sldId id="369" r:id="rId7"/>
    <p:sldId id="370" r:id="rId8"/>
    <p:sldId id="372" r:id="rId9"/>
    <p:sldId id="373" r:id="rId10"/>
    <p:sldId id="374" r:id="rId11"/>
    <p:sldId id="375" r:id="rId12"/>
    <p:sldId id="398" r:id="rId13"/>
    <p:sldId id="399" r:id="rId14"/>
    <p:sldId id="400" r:id="rId15"/>
    <p:sldId id="371" r:id="rId16"/>
    <p:sldId id="376" r:id="rId17"/>
    <p:sldId id="392" r:id="rId18"/>
    <p:sldId id="380" r:id="rId19"/>
    <p:sldId id="381" r:id="rId20"/>
    <p:sldId id="388" r:id="rId21"/>
    <p:sldId id="390" r:id="rId22"/>
    <p:sldId id="389" r:id="rId23"/>
    <p:sldId id="382" r:id="rId24"/>
    <p:sldId id="383" r:id="rId25"/>
    <p:sldId id="391" r:id="rId26"/>
    <p:sldId id="393" r:id="rId27"/>
    <p:sldId id="394" r:id="rId28"/>
    <p:sldId id="384" r:id="rId29"/>
    <p:sldId id="385" r:id="rId30"/>
    <p:sldId id="386" r:id="rId31"/>
    <p:sldId id="387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51" d="100"/>
          <a:sy n="51" d="100"/>
        </p:scale>
        <p:origin x="348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5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1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753" y="117693"/>
            <a:ext cx="82296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17:</a:t>
            </a:r>
          </a:p>
          <a:p>
            <a:pPr algn="ctr"/>
            <a:r>
              <a:rPr lang="en-US" sz="3200" b="1" dirty="0" smtClean="0">
                <a:solidFill>
                  <a:schemeClr val="folHlink"/>
                </a:solidFill>
              </a:rPr>
              <a:t>Appendix A from Fetter &amp; </a:t>
            </a:r>
            <a:r>
              <a:rPr lang="en-US" sz="3200" b="1" dirty="0" err="1" smtClean="0">
                <a:solidFill>
                  <a:schemeClr val="folHlink"/>
                </a:solidFill>
              </a:rPr>
              <a:t>Walecka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Review/presentation of some useful mathematical </a:t>
            </a:r>
            <a:r>
              <a:rPr lang="en-US" sz="3200" b="1" dirty="0" smtClean="0">
                <a:solidFill>
                  <a:schemeClr val="folHlink"/>
                </a:solidFill>
              </a:rPr>
              <a:t>tools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Complex variables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Contour integration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smtClean="0">
                <a:solidFill>
                  <a:schemeClr val="folHlink"/>
                </a:solidFill>
              </a:rPr>
              <a:t>Fourier transforms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82433"/>
              </p:ext>
            </p:extLst>
          </p:nvPr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2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72955"/>
              </p:ext>
            </p:extLst>
          </p:nvPr>
        </p:nvGraphicFramePr>
        <p:xfrm>
          <a:off x="838200" y="461665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5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1665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4474"/>
              </p:ext>
            </p:extLst>
          </p:nvPr>
        </p:nvGraphicFramePr>
        <p:xfrm>
          <a:off x="1109662" y="3276600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46"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3276600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  relationship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evaluating principal parts integrals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02928"/>
              </p:ext>
            </p:extLst>
          </p:nvPr>
        </p:nvGraphicFramePr>
        <p:xfrm>
          <a:off x="133235" y="1102521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9"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35" y="1102521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x’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514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y’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3200" y="504845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095775"/>
            <a:ext cx="4648200" cy="7620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5167312"/>
            <a:ext cx="1066800" cy="1428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3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18097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evaluating principal parts integrals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x’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514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y’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4222750"/>
            <a:ext cx="4572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799" y="5060950"/>
            <a:ext cx="457201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435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0400" y="4572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-2L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94126" y="51304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2L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624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-L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444136"/>
              </p:ext>
            </p:extLst>
          </p:nvPr>
        </p:nvGraphicFramePr>
        <p:xfrm>
          <a:off x="635630" y="576415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2"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630" y="576415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6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7412"/>
              </p:ext>
            </p:extLst>
          </p:nvPr>
        </p:nvGraphicFramePr>
        <p:xfrm>
          <a:off x="285635" y="685800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5"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35" y="685800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106489"/>
              </p:ext>
            </p:extLst>
          </p:nvPr>
        </p:nvGraphicFramePr>
        <p:xfrm>
          <a:off x="1066800" y="2971800"/>
          <a:ext cx="482360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6" name="Equation" r:id="rId5" imgW="2260440" imgH="723600" progId="Equation.DSMT4">
                  <p:embed/>
                </p:oleObj>
              </mc:Choice>
              <mc:Fallback>
                <p:oleObj name="Equation" r:id="rId5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2971800"/>
                        <a:ext cx="482360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3946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our example: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573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5065" r="13958" b="9878"/>
          <a:stretch/>
        </p:blipFill>
        <p:spPr bwMode="auto">
          <a:xfrm>
            <a:off x="76200" y="1192605"/>
            <a:ext cx="8955390" cy="36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10620"/>
              </p:ext>
            </p:extLst>
          </p:nvPr>
        </p:nvGraphicFramePr>
        <p:xfrm>
          <a:off x="2498725" y="164008"/>
          <a:ext cx="36131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1" name="数式" r:id="rId3" imgW="1409400" imgH="469800" progId="Equation.3">
                  <p:embed/>
                </p:oleObj>
              </mc:Choice>
              <mc:Fallback>
                <p:oleObj name="数式" r:id="rId3" imgW="140940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64008"/>
                        <a:ext cx="36131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610600" cy="3581400"/>
            <a:chOff x="228600" y="2667000"/>
            <a:chExt cx="861060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00022"/>
              </p:ext>
            </p:extLst>
          </p:nvPr>
        </p:nvGraphicFramePr>
        <p:xfrm>
          <a:off x="127000" y="3048000"/>
          <a:ext cx="6731000" cy="350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2" name="数式" r:id="rId5" imgW="3022560" imgH="1574640" progId="Equation.3">
                  <p:embed/>
                </p:oleObj>
              </mc:Choice>
              <mc:Fallback>
                <p:oleObj name="数式" r:id="rId5" imgW="3022560" imgH="1574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3048000"/>
                        <a:ext cx="6731000" cy="3508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16" t="49949" r="4519" b="24668"/>
          <a:stretch/>
        </p:blipFill>
        <p:spPr>
          <a:xfrm>
            <a:off x="457200" y="1295400"/>
            <a:ext cx="72390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Contour integral for homework:</a:t>
            </a:r>
          </a:p>
        </p:txBody>
      </p:sp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200400"/>
            <a:ext cx="7296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1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Fourier transforms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39974"/>
              </p:ext>
            </p:extLst>
          </p:nvPr>
        </p:nvGraphicFramePr>
        <p:xfrm>
          <a:off x="864350" y="533400"/>
          <a:ext cx="3754437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7" name="数式" r:id="rId4" imgW="1955520" imgH="1396800" progId="Equation.3">
                  <p:embed/>
                </p:oleObj>
              </mc:Choice>
              <mc:Fallback>
                <p:oleObj name="数式" r:id="rId4" imgW="19555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350" y="533400"/>
                        <a:ext cx="3754437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32597"/>
              </p:ext>
            </p:extLst>
          </p:nvPr>
        </p:nvGraphicFramePr>
        <p:xfrm>
          <a:off x="685800" y="228600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2" name="数式" r:id="rId3" imgW="3403440" imgH="2654280" progId="Equation.3">
                  <p:embed/>
                </p:oleObj>
              </mc:Choice>
              <mc:Fallback>
                <p:oleObj name="数式" r:id="rId3" imgW="3403440" imgH="265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715000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The location of the 2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+mj-lt"/>
              </a:rPr>
              <a:t> factor varies among texts.</a:t>
            </a:r>
          </a:p>
        </p:txBody>
      </p:sp>
    </p:spTree>
    <p:extLst>
      <p:ext uri="{BB962C8B-B14F-4D97-AF65-F5344CB8AC3E}">
        <p14:creationId xmlns:p14="http://schemas.microsoft.com/office/powerpoint/2010/main" val="33745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685800" y="4038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3400"/>
            <a:ext cx="8007996" cy="549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86811"/>
              </p:ext>
            </p:extLst>
          </p:nvPr>
        </p:nvGraphicFramePr>
        <p:xfrm>
          <a:off x="228600" y="801687"/>
          <a:ext cx="8686800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2" name="Equation" r:id="rId3" imgW="7061040" imgH="4051080" progId="Equation.DSMT4">
                  <p:embed/>
                </p:oleObj>
              </mc:Choice>
              <mc:Fallback>
                <p:oleObj name="Equation" r:id="rId3" imgW="706104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01687"/>
                        <a:ext cx="8686800" cy="498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57567"/>
              </p:ext>
            </p:extLst>
          </p:nvPr>
        </p:nvGraphicFramePr>
        <p:xfrm>
          <a:off x="939799" y="838200"/>
          <a:ext cx="80149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6" name="数式" r:id="rId3" imgW="4356000" imgH="1117440" progId="Equation.3">
                  <p:embed/>
                </p:oleObj>
              </mc:Choice>
              <mc:Fallback>
                <p:oleObj name="数式" r:id="rId3" imgW="435600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799" y="838200"/>
                        <a:ext cx="8014913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87199"/>
              </p:ext>
            </p:extLst>
          </p:nvPr>
        </p:nvGraphicFramePr>
        <p:xfrm>
          <a:off x="1066800" y="3265487"/>
          <a:ext cx="7297738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7" name="数式" r:id="rId5" imgW="4063680" imgH="1574640" progId="Equation.3">
                  <p:embed/>
                </p:oleObj>
              </mc:Choice>
              <mc:Fallback>
                <p:oleObj name="数式" r:id="rId5" imgW="406368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65487"/>
                        <a:ext cx="7297738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of Fourier transforms to solve wave equation</a:t>
            </a:r>
          </a:p>
        </p:txBody>
      </p:sp>
    </p:spTree>
    <p:extLst>
      <p:ext uri="{BB962C8B-B14F-4D97-AF65-F5344CB8AC3E}">
        <p14:creationId xmlns:p14="http://schemas.microsoft.com/office/powerpoint/2010/main" val="62555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05061"/>
              </p:ext>
            </p:extLst>
          </p:nvPr>
        </p:nvGraphicFramePr>
        <p:xfrm>
          <a:off x="838200" y="755650"/>
          <a:ext cx="68643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0" name="数式" r:id="rId3" imgW="3822480" imgH="1218960" progId="Equation.3">
                  <p:embed/>
                </p:oleObj>
              </mc:Choice>
              <mc:Fallback>
                <p:oleObj name="数式" r:id="rId3" imgW="3822480" imgH="1218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55650"/>
                        <a:ext cx="6864350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21801"/>
              </p:ext>
            </p:extLst>
          </p:nvPr>
        </p:nvGraphicFramePr>
        <p:xfrm>
          <a:off x="838200" y="3352800"/>
          <a:ext cx="6659563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1" name="数式" r:id="rId5" imgW="3708360" imgH="1307880" progId="Equation.3">
                  <p:embed/>
                </p:oleObj>
              </mc:Choice>
              <mc:Fallback>
                <p:oleObj name="数式" r:id="rId5" imgW="37083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6659563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of Fourier transforms to solve wave equation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427323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159961"/>
              </p:ext>
            </p:extLst>
          </p:nvPr>
        </p:nvGraphicFramePr>
        <p:xfrm>
          <a:off x="762000" y="304800"/>
          <a:ext cx="56324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2" name="数式" r:id="rId3" imgW="2933640" imgH="939600" progId="Equation.3">
                  <p:embed/>
                </p:oleObj>
              </mc:Choice>
              <mc:Fallback>
                <p:oleObj name="数式" r:id="rId3" imgW="2933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63245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56098"/>
              </p:ext>
            </p:extLst>
          </p:nvPr>
        </p:nvGraphicFramePr>
        <p:xfrm>
          <a:off x="908843" y="2296778"/>
          <a:ext cx="53387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43" name="数式" r:id="rId5" imgW="2781000" imgH="660240" progId="Equation.3">
                  <p:embed/>
                </p:oleObj>
              </mc:Choice>
              <mc:Fallback>
                <p:oleObj name="数式" r:id="rId5" imgW="2781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843" y="2296778"/>
                        <a:ext cx="533876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8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67551"/>
              </p:ext>
            </p:extLst>
          </p:nvPr>
        </p:nvGraphicFramePr>
        <p:xfrm>
          <a:off x="481263" y="304800"/>
          <a:ext cx="735965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2" name="数式" r:id="rId3" imgW="3835080" imgH="1155600" progId="Equation.3">
                  <p:embed/>
                </p:oleObj>
              </mc:Choice>
              <mc:Fallback>
                <p:oleObj name="数式" r:id="rId3" imgW="383508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63" y="304800"/>
                        <a:ext cx="735965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71254"/>
              </p:ext>
            </p:extLst>
          </p:nvPr>
        </p:nvGraphicFramePr>
        <p:xfrm>
          <a:off x="762000" y="2871786"/>
          <a:ext cx="56800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3" name="数式" r:id="rId5" imgW="2958840" imgH="431640" progId="Equation.3">
                  <p:embed/>
                </p:oleObj>
              </mc:Choice>
              <mc:Fallback>
                <p:oleObj name="数式" r:id="rId5" imgW="295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71786"/>
                        <a:ext cx="56800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4449"/>
              </p:ext>
            </p:extLst>
          </p:nvPr>
        </p:nvGraphicFramePr>
        <p:xfrm>
          <a:off x="731420" y="3953669"/>
          <a:ext cx="69246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4" name="数式" r:id="rId7" imgW="3606480" imgH="507960" progId="Equation.3">
                  <p:embed/>
                </p:oleObj>
              </mc:Choice>
              <mc:Fallback>
                <p:oleObj name="数式" r:id="rId7" imgW="3606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20" y="3953669"/>
                        <a:ext cx="69246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93518"/>
              </p:ext>
            </p:extLst>
          </p:nvPr>
        </p:nvGraphicFramePr>
        <p:xfrm>
          <a:off x="685800" y="4953000"/>
          <a:ext cx="3855244" cy="1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5" name="Equation" r:id="rId9" imgW="2666880" imgH="952200" progId="Equation.DSMT4">
                  <p:embed/>
                </p:oleObj>
              </mc:Choice>
              <mc:Fallback>
                <p:oleObj name="Equation" r:id="rId9" imgW="26668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3855244" cy="1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221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8011"/>
              </p:ext>
            </p:extLst>
          </p:nvPr>
        </p:nvGraphicFramePr>
        <p:xfrm>
          <a:off x="790575" y="347663"/>
          <a:ext cx="7831138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2" name="数式" r:id="rId3" imgW="4076640" imgH="825480" progId="Equation.3">
                  <p:embed/>
                </p:oleObj>
              </mc:Choice>
              <mc:Fallback>
                <p:oleObj name="数式" r:id="rId3" imgW="407664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347663"/>
                        <a:ext cx="7831138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652652"/>
              </p:ext>
            </p:extLst>
          </p:nvPr>
        </p:nvGraphicFramePr>
        <p:xfrm>
          <a:off x="1371600" y="2209800"/>
          <a:ext cx="71199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3" name="数式" r:id="rId5" imgW="3708360" imgH="469800" progId="Equation.3">
                  <p:embed/>
                </p:oleObj>
              </mc:Choice>
              <mc:Fallback>
                <p:oleObj name="数式" r:id="rId5" imgW="3708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71199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505200"/>
            <a:ext cx="73533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44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4354286"/>
            <a:ext cx="4248150" cy="242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57400"/>
            <a:ext cx="8458200" cy="2349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663" y="8954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36177"/>
              </p:ext>
            </p:extLst>
          </p:nvPr>
        </p:nvGraphicFramePr>
        <p:xfrm>
          <a:off x="874962" y="261534"/>
          <a:ext cx="7747001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7" name="Equation" r:id="rId5" imgW="4952880" imgH="1231560" progId="Equation.DSMT4">
                  <p:embed/>
                </p:oleObj>
              </mc:Choice>
              <mc:Fallback>
                <p:oleObj name="Equation" r:id="rId5" imgW="495288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4962" y="261534"/>
                        <a:ext cx="7747001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4962" y="26670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f</a:t>
            </a:r>
            <a:r>
              <a:rPr lang="en-US" sz="2400" i="1" dirty="0" smtClean="0">
                <a:latin typeface="+mj-lt"/>
              </a:rPr>
              <a:t>(t)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6831" y="47961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F(</a:t>
            </a:r>
            <a:r>
              <a:rPr lang="en-US" sz="2400" i="1" dirty="0" err="1" smtClean="0">
                <a:latin typeface="Symbol" panose="05050102010706020507" pitchFamily="18" charset="2"/>
              </a:rPr>
              <a:t>nW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8010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95" y="3150434"/>
            <a:ext cx="3534566" cy="20197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46905"/>
              </p:ext>
            </p:extLst>
          </p:nvPr>
        </p:nvGraphicFramePr>
        <p:xfrm>
          <a:off x="381000" y="76200"/>
          <a:ext cx="8045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6" name="Equation" r:id="rId4" imgW="5143320" imgH="622080" progId="Equation.DSMT4">
                  <p:embed/>
                </p:oleObj>
              </mc:Choice>
              <mc:Fallback>
                <p:oleObj name="Equation" r:id="rId4" imgW="51433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76200"/>
                        <a:ext cx="80454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3" y="1050925"/>
            <a:ext cx="3448050" cy="1970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2147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F(</a:t>
            </a:r>
            <a:r>
              <a:rPr lang="en-US" sz="2400" i="1" dirty="0" err="1" smtClean="0">
                <a:latin typeface="Symbol" panose="05050102010706020507" pitchFamily="18" charset="2"/>
              </a:rPr>
              <a:t>nW</a:t>
            </a:r>
            <a:r>
              <a:rPr lang="en-US" sz="2400" i="1" dirty="0" smtClean="0">
                <a:latin typeface="+mj-lt"/>
              </a:rPr>
              <a:t>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34" y="3161848"/>
            <a:ext cx="3534566" cy="2019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45273"/>
          <a:stretch/>
        </p:blipFill>
        <p:spPr>
          <a:xfrm>
            <a:off x="6981034" y="3124200"/>
            <a:ext cx="1934366" cy="2019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5105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n</a:t>
            </a:r>
            <a:r>
              <a:rPr lang="en-US" sz="2400" i="1" dirty="0" smtClean="0">
                <a:latin typeface="+mj-lt"/>
              </a:rPr>
              <a:t>=-M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5029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n</a:t>
            </a:r>
            <a:r>
              <a:rPr lang="en-US" sz="2400" i="1" dirty="0" smtClean="0">
                <a:latin typeface="+mj-lt"/>
              </a:rPr>
              <a:t>=M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10385"/>
              </p:ext>
            </p:extLst>
          </p:nvPr>
        </p:nvGraphicFramePr>
        <p:xfrm>
          <a:off x="3981116" y="1357312"/>
          <a:ext cx="4489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7" name="Equation" r:id="rId6" imgW="2869920" imgH="622080" progId="Equation.DSMT4">
                  <p:embed/>
                </p:oleObj>
              </mc:Choice>
              <mc:Fallback>
                <p:oleObj name="Equation" r:id="rId6" imgW="28699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1116" y="1357312"/>
                        <a:ext cx="44894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82696"/>
              </p:ext>
            </p:extLst>
          </p:nvPr>
        </p:nvGraphicFramePr>
        <p:xfrm>
          <a:off x="1371600" y="5514139"/>
          <a:ext cx="58197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68" name="Equation" r:id="rId8" imgW="3720960" imgH="622080" progId="Equation.DSMT4">
                  <p:embed/>
                </p:oleObj>
              </mc:Choice>
              <mc:Fallback>
                <p:oleObj name="Equation" r:id="rId8" imgW="37209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5514139"/>
                        <a:ext cx="58197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691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21581"/>
              </p:ext>
            </p:extLst>
          </p:nvPr>
        </p:nvGraphicFramePr>
        <p:xfrm>
          <a:off x="533400" y="762000"/>
          <a:ext cx="7970838" cy="44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3" name="数式" r:id="rId3" imgW="4152600" imgH="2311200" progId="Equation.3">
                  <p:embed/>
                </p:oleObj>
              </mc:Choice>
              <mc:Fallback>
                <p:oleObj name="数式" r:id="rId3" imgW="41526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7970838" cy="444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4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82766"/>
              </p:ext>
            </p:extLst>
          </p:nvPr>
        </p:nvGraphicFramePr>
        <p:xfrm>
          <a:off x="931863" y="685800"/>
          <a:ext cx="52641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7" name="数式" r:id="rId3" imgW="1879560" imgH="1523880" progId="Equation.3">
                  <p:embed/>
                </p:oleObj>
              </mc:Choice>
              <mc:Fallback>
                <p:oleObj name="数式" r:id="rId3" imgW="187956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685800"/>
                        <a:ext cx="526415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1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Complex numbers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9"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Functions of complex variables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76787"/>
              </p:ext>
            </p:extLst>
          </p:nvPr>
        </p:nvGraphicFramePr>
        <p:xfrm>
          <a:off x="1094882" y="3610186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0"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4882" y="3610186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Derivatives: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290654"/>
              </p:ext>
            </p:extLst>
          </p:nvPr>
        </p:nvGraphicFramePr>
        <p:xfrm>
          <a:off x="1524000" y="4864414"/>
          <a:ext cx="5168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1" name="Equation" r:id="rId7" imgW="5168880" imgH="1358640" progId="Equation.DSMT4">
                  <p:embed/>
                </p:oleObj>
              </mc:Choice>
              <mc:Fallback>
                <p:oleObj name="Equation" r:id="rId7" imgW="516888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" y="4864414"/>
                        <a:ext cx="51689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34200" y="4869227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Cauchy-Riemann equations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65660"/>
              </p:ext>
            </p:extLst>
          </p:nvPr>
        </p:nvGraphicFramePr>
        <p:xfrm>
          <a:off x="381000" y="0"/>
          <a:ext cx="4516438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4" name="数式" r:id="rId3" imgW="1612800" imgH="1346040" progId="Equation.3">
                  <p:embed/>
                </p:oleObj>
              </mc:Choice>
              <mc:Fallback>
                <p:oleObj name="数式" r:id="rId3" imgW="1612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4516438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80862"/>
              </p:ext>
            </p:extLst>
          </p:nvPr>
        </p:nvGraphicFramePr>
        <p:xfrm>
          <a:off x="457200" y="36576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25" name="数式" r:id="rId5" imgW="2336760" imgH="1015920" progId="Equation.3">
                  <p:embed/>
                </p:oleObj>
              </mc:Choice>
              <mc:Fallback>
                <p:oleObj name="数式" r:id="rId5" imgW="23367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101445"/>
              </p:ext>
            </p:extLst>
          </p:nvPr>
        </p:nvGraphicFramePr>
        <p:xfrm>
          <a:off x="533400" y="3048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8" name="数式" r:id="rId3" imgW="2336760" imgH="1015920" progId="Equation.3">
                  <p:embed/>
                </p:oleObj>
              </mc:Choice>
              <mc:Fallback>
                <p:oleObj name="数式" r:id="rId3" imgW="23367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08848"/>
              </p:ext>
            </p:extLst>
          </p:nvPr>
        </p:nvGraphicFramePr>
        <p:xfrm>
          <a:off x="914400" y="3505200"/>
          <a:ext cx="57261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9" name="数式" r:id="rId5" imgW="2044440" imgH="533160" progId="Equation.3">
                  <p:embed/>
                </p:oleObj>
              </mc:Choice>
              <mc:Fallback>
                <p:oleObj name="数式" r:id="rId5" imgW="2044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572611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6844" y="51009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Cooley-</a:t>
            </a:r>
            <a:r>
              <a:rPr lang="en-US" sz="2400" dirty="0" err="1" smtClean="0">
                <a:latin typeface="+mj-lt"/>
              </a:rPr>
              <a:t>Tukey</a:t>
            </a:r>
            <a:r>
              <a:rPr lang="en-US" sz="2400" dirty="0" smtClean="0">
                <a:latin typeface="+mj-lt"/>
              </a:rPr>
              <a:t> algorithm:  J. W. Cooley and J. W. </a:t>
            </a:r>
            <a:r>
              <a:rPr lang="en-US" sz="2400" dirty="0" err="1" smtClean="0">
                <a:latin typeface="+mj-lt"/>
              </a:rPr>
              <a:t>Tukey</a:t>
            </a:r>
            <a:r>
              <a:rPr lang="en-US" sz="2400" dirty="0" smtClean="0">
                <a:latin typeface="+mj-lt"/>
              </a:rPr>
              <a:t>, “An algorithm for machine calculation of complex Fourier series”   Math. </a:t>
            </a:r>
            <a:r>
              <a:rPr lang="en-US" sz="2400" smtClean="0">
                <a:latin typeface="+mj-lt"/>
              </a:rPr>
              <a:t>Computation 19, 297-301 (1965) 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4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Analytic function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10426"/>
              </p:ext>
            </p:extLst>
          </p:nvPr>
        </p:nvGraphicFramePr>
        <p:xfrm>
          <a:off x="409876" y="3020728"/>
          <a:ext cx="7264400" cy="295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1" name="Equation" r:id="rId5" imgW="4279680" imgH="1739880" progId="Equation.DSMT4">
                  <p:embed/>
                </p:oleObj>
              </mc:Choice>
              <mc:Fallback>
                <p:oleObj name="Equation" r:id="rId5" imgW="427968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876" y="3020728"/>
                        <a:ext cx="7264400" cy="295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74019"/>
              </p:ext>
            </p:extLst>
          </p:nvPr>
        </p:nvGraphicFramePr>
        <p:xfrm>
          <a:off x="685799" y="1143000"/>
          <a:ext cx="80348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4" name="Equation" r:id="rId3" imgW="6489360" imgH="799920" progId="Equation.DSMT4">
                  <p:embed/>
                </p:oleObj>
              </mc:Choice>
              <mc:Fallback>
                <p:oleObj name="Equation" r:id="rId3" imgW="648936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799" y="1143000"/>
                        <a:ext cx="803486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2312" r="14864" b="12228"/>
          <a:stretch/>
        </p:blipFill>
        <p:spPr bwMode="auto">
          <a:xfrm>
            <a:off x="212262" y="922355"/>
            <a:ext cx="8779338" cy="49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12598" r="14000" b="32124"/>
          <a:stretch/>
        </p:blipFill>
        <p:spPr bwMode="auto">
          <a:xfrm>
            <a:off x="217262" y="1371600"/>
            <a:ext cx="8850538" cy="36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399"/>
              </p:ext>
            </p:extLst>
          </p:nvPr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4"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+mj-lt"/>
                </a:rPr>
                <a:t>Im</a:t>
              </a:r>
              <a:r>
                <a:rPr lang="en-US" sz="2400" dirty="0" smtClean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3978"/>
              </p:ext>
            </p:extLst>
          </p:nvPr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99"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77059"/>
              </p:ext>
            </p:extLst>
          </p:nvPr>
        </p:nvGraphicFramePr>
        <p:xfrm>
          <a:off x="1781175" y="5218113"/>
          <a:ext cx="56642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0" name="数式" r:id="rId5" imgW="2209680" imgH="469800" progId="Equation.3">
                  <p:embed/>
                </p:oleObj>
              </mc:Choice>
              <mc:Fallback>
                <p:oleObj name="数式" r:id="rId5" imgW="22096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218113"/>
                        <a:ext cx="56642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13564</TotalTime>
  <Words>447</Words>
  <Application>Microsoft Office PowerPoint</Application>
  <PresentationFormat>On-screen Show (4:3)</PresentationFormat>
  <Paragraphs>149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696</cp:revision>
  <cp:lastPrinted>2013-10-16T13:02:13Z</cp:lastPrinted>
  <dcterms:created xsi:type="dcterms:W3CDTF">2012-01-10T18:32:24Z</dcterms:created>
  <dcterms:modified xsi:type="dcterms:W3CDTF">2015-10-02T03:16:39Z</dcterms:modified>
</cp:coreProperties>
</file>