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6" r:id="rId2"/>
    <p:sldId id="354" r:id="rId3"/>
    <p:sldId id="380" r:id="rId4"/>
    <p:sldId id="381" r:id="rId5"/>
    <p:sldId id="388" r:id="rId6"/>
    <p:sldId id="390" r:id="rId7"/>
    <p:sldId id="389" r:id="rId8"/>
    <p:sldId id="382" r:id="rId9"/>
    <p:sldId id="383" r:id="rId10"/>
    <p:sldId id="391" r:id="rId11"/>
    <p:sldId id="393" r:id="rId12"/>
    <p:sldId id="394" r:id="rId13"/>
    <p:sldId id="384" r:id="rId14"/>
    <p:sldId id="385" r:id="rId15"/>
    <p:sldId id="386" r:id="rId16"/>
    <p:sldId id="387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>
        <p:scale>
          <a:sx n="74" d="100"/>
          <a:sy n="74" d="100"/>
        </p:scale>
        <p:origin x="272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458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image" Target="../media/image21.png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2753" y="117693"/>
            <a:ext cx="82296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18:</a:t>
            </a:r>
          </a:p>
          <a:p>
            <a:pPr algn="ctr"/>
            <a:r>
              <a:rPr lang="en-US" sz="3200" b="1" dirty="0" smtClean="0">
                <a:solidFill>
                  <a:schemeClr val="folHlink"/>
                </a:solidFill>
              </a:rPr>
              <a:t>Chapter 7 in Fetter &amp; </a:t>
            </a:r>
            <a:r>
              <a:rPr lang="en-US" sz="3200" b="1" dirty="0" err="1" smtClean="0">
                <a:solidFill>
                  <a:schemeClr val="folHlink"/>
                </a:solidFill>
              </a:rPr>
              <a:t>Walecka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Review/presentation of some useful mathematical tools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Fourier series and transforms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Orthogonal function expansions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02215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275076"/>
              </p:ext>
            </p:extLst>
          </p:nvPr>
        </p:nvGraphicFramePr>
        <p:xfrm>
          <a:off x="515816" y="303230"/>
          <a:ext cx="8628184" cy="2046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42" name="Equation" r:id="rId3" imgW="6692760" imgH="1587240" progId="Equation.DSMT4">
                  <p:embed/>
                </p:oleObj>
              </mc:Choice>
              <mc:Fallback>
                <p:oleObj name="Equation" r:id="rId3" imgW="6692760" imgH="1587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816" y="303230"/>
                        <a:ext cx="8628184" cy="20467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015718"/>
              </p:ext>
            </p:extLst>
          </p:nvPr>
        </p:nvGraphicFramePr>
        <p:xfrm>
          <a:off x="862390" y="2590800"/>
          <a:ext cx="6747313" cy="74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43" name="Equation" r:id="rId5" imgW="6083280" imgH="672840" progId="Equation.DSMT4">
                  <p:embed/>
                </p:oleObj>
              </mc:Choice>
              <mc:Fallback>
                <p:oleObj name="Equation" r:id="rId5" imgW="608328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390" y="2590800"/>
                        <a:ext cx="6747313" cy="74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3505200"/>
            <a:ext cx="7353300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444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8350" y="4354286"/>
            <a:ext cx="4248150" cy="24275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057400"/>
            <a:ext cx="8458200" cy="23495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2663" y="89545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436177"/>
              </p:ext>
            </p:extLst>
          </p:nvPr>
        </p:nvGraphicFramePr>
        <p:xfrm>
          <a:off x="874962" y="261534"/>
          <a:ext cx="7747001" cy="192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32" name="Equation" r:id="rId5" imgW="4952880" imgH="1231560" progId="Equation.DSMT4">
                  <p:embed/>
                </p:oleObj>
              </mc:Choice>
              <mc:Fallback>
                <p:oleObj name="Equation" r:id="rId5" imgW="4952880" imgH="1231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74962" y="261534"/>
                        <a:ext cx="7747001" cy="1927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74962" y="2667000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+mj-lt"/>
              </a:rPr>
              <a:t>f</a:t>
            </a:r>
            <a:r>
              <a:rPr lang="en-US" sz="2400" i="1" dirty="0" smtClean="0">
                <a:latin typeface="+mj-lt"/>
              </a:rPr>
              <a:t>(t)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16831" y="4796135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F(</a:t>
            </a:r>
            <a:r>
              <a:rPr lang="en-US" sz="2400" i="1" dirty="0" err="1" smtClean="0">
                <a:latin typeface="Symbol" panose="05050102010706020507" pitchFamily="18" charset="2"/>
              </a:rPr>
              <a:t>nW</a:t>
            </a:r>
            <a:r>
              <a:rPr lang="en-US" sz="2400" i="1" dirty="0" smtClean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3801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795" y="3150434"/>
            <a:ext cx="3534566" cy="2019752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946905"/>
              </p:ext>
            </p:extLst>
          </p:nvPr>
        </p:nvGraphicFramePr>
        <p:xfrm>
          <a:off x="381000" y="76200"/>
          <a:ext cx="804545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511" name="Equation" r:id="rId4" imgW="5143320" imgH="622080" progId="Equation.DSMT4">
                  <p:embed/>
                </p:oleObj>
              </mc:Choice>
              <mc:Fallback>
                <p:oleObj name="Equation" r:id="rId4" imgW="51433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" y="76200"/>
                        <a:ext cx="8045450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053" y="1050925"/>
            <a:ext cx="3448050" cy="19703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09600" y="1214735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F(</a:t>
            </a:r>
            <a:r>
              <a:rPr lang="en-US" sz="2400" i="1" dirty="0" err="1" smtClean="0">
                <a:latin typeface="Symbol" panose="05050102010706020507" pitchFamily="18" charset="2"/>
              </a:rPr>
              <a:t>nW</a:t>
            </a:r>
            <a:r>
              <a:rPr lang="en-US" sz="2400" i="1" dirty="0" smtClean="0">
                <a:latin typeface="+mj-lt"/>
              </a:rPr>
              <a:t>)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8234" y="3161848"/>
            <a:ext cx="3534566" cy="201975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r="45273"/>
          <a:stretch/>
        </p:blipFill>
        <p:spPr>
          <a:xfrm>
            <a:off x="6981034" y="3124200"/>
            <a:ext cx="1934366" cy="201975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28600" y="5105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n</a:t>
            </a:r>
            <a:r>
              <a:rPr lang="en-US" sz="2400" i="1" dirty="0" smtClean="0">
                <a:latin typeface="+mj-lt"/>
              </a:rPr>
              <a:t>=-M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00400" y="50292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n</a:t>
            </a:r>
            <a:r>
              <a:rPr lang="en-US" sz="2400" i="1" dirty="0" smtClean="0">
                <a:latin typeface="+mj-lt"/>
              </a:rPr>
              <a:t>=M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710385"/>
              </p:ext>
            </p:extLst>
          </p:nvPr>
        </p:nvGraphicFramePr>
        <p:xfrm>
          <a:off x="3981116" y="1357312"/>
          <a:ext cx="448945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512" name="Equation" r:id="rId6" imgW="2869920" imgH="622080" progId="Equation.DSMT4">
                  <p:embed/>
                </p:oleObj>
              </mc:Choice>
              <mc:Fallback>
                <p:oleObj name="Equation" r:id="rId6" imgW="28699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81116" y="1357312"/>
                        <a:ext cx="4489450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482696"/>
              </p:ext>
            </p:extLst>
          </p:nvPr>
        </p:nvGraphicFramePr>
        <p:xfrm>
          <a:off x="1371600" y="5514139"/>
          <a:ext cx="5819775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513" name="Equation" r:id="rId8" imgW="3720960" imgH="622080" progId="Equation.DSMT4">
                  <p:embed/>
                </p:oleObj>
              </mc:Choice>
              <mc:Fallback>
                <p:oleObj name="Equation" r:id="rId8" imgW="372096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71600" y="5514139"/>
                        <a:ext cx="5819775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469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221581"/>
              </p:ext>
            </p:extLst>
          </p:nvPr>
        </p:nvGraphicFramePr>
        <p:xfrm>
          <a:off x="533400" y="762000"/>
          <a:ext cx="7970838" cy="444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58" name="数式" r:id="rId3" imgW="4152600" imgH="2311200" progId="Equation.3">
                  <p:embed/>
                </p:oleObj>
              </mc:Choice>
              <mc:Fallback>
                <p:oleObj name="数式" r:id="rId3" imgW="4152600" imgH="23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762000"/>
                        <a:ext cx="7970838" cy="444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840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682766"/>
              </p:ext>
            </p:extLst>
          </p:nvPr>
        </p:nvGraphicFramePr>
        <p:xfrm>
          <a:off x="931863" y="685800"/>
          <a:ext cx="5264150" cy="427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82" name="数式" r:id="rId3" imgW="1879560" imgH="1523880" progId="Equation.3">
                  <p:embed/>
                </p:oleObj>
              </mc:Choice>
              <mc:Fallback>
                <p:oleObj name="数式" r:id="rId3" imgW="1879560" imgH="1523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1863" y="685800"/>
                        <a:ext cx="5264150" cy="427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419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8065660"/>
              </p:ext>
            </p:extLst>
          </p:nvPr>
        </p:nvGraphicFramePr>
        <p:xfrm>
          <a:off x="381000" y="0"/>
          <a:ext cx="4516438" cy="377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54" name="数式" r:id="rId3" imgW="1612800" imgH="1346040" progId="Equation.3">
                  <p:embed/>
                </p:oleObj>
              </mc:Choice>
              <mc:Fallback>
                <p:oleObj name="数式" r:id="rId3" imgW="161280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0"/>
                        <a:ext cx="4516438" cy="377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2580862"/>
              </p:ext>
            </p:extLst>
          </p:nvPr>
        </p:nvGraphicFramePr>
        <p:xfrm>
          <a:off x="457200" y="3657600"/>
          <a:ext cx="6543675" cy="284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55" name="数式" r:id="rId5" imgW="2336760" imgH="1015920" progId="Equation.3">
                  <p:embed/>
                </p:oleObj>
              </mc:Choice>
              <mc:Fallback>
                <p:oleObj name="数式" r:id="rId5" imgW="233676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657600"/>
                        <a:ext cx="6543675" cy="284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886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101445"/>
              </p:ext>
            </p:extLst>
          </p:nvPr>
        </p:nvGraphicFramePr>
        <p:xfrm>
          <a:off x="533400" y="304800"/>
          <a:ext cx="6543675" cy="284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8" name="数式" r:id="rId3" imgW="2336760" imgH="1015920" progId="Equation.3">
                  <p:embed/>
                </p:oleObj>
              </mc:Choice>
              <mc:Fallback>
                <p:oleObj name="数式" r:id="rId3" imgW="233676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04800"/>
                        <a:ext cx="6543675" cy="284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608848"/>
              </p:ext>
            </p:extLst>
          </p:nvPr>
        </p:nvGraphicFramePr>
        <p:xfrm>
          <a:off x="914400" y="3505200"/>
          <a:ext cx="5726112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9" name="数式" r:id="rId5" imgW="2044440" imgH="533160" progId="Equation.3">
                  <p:embed/>
                </p:oleObj>
              </mc:Choice>
              <mc:Fallback>
                <p:oleObj name="数式" r:id="rId5" imgW="204444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05200"/>
                        <a:ext cx="5726112" cy="149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6844" y="5100935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Cooley-</a:t>
            </a:r>
            <a:r>
              <a:rPr lang="en-US" sz="2400" dirty="0" err="1" smtClean="0">
                <a:latin typeface="+mj-lt"/>
              </a:rPr>
              <a:t>Tukey</a:t>
            </a:r>
            <a:r>
              <a:rPr lang="en-US" sz="2400" dirty="0" smtClean="0">
                <a:latin typeface="+mj-lt"/>
              </a:rPr>
              <a:t> algorithm:  J. W. Cooley and J. W. </a:t>
            </a:r>
            <a:r>
              <a:rPr lang="en-US" sz="2400" dirty="0" err="1" smtClean="0">
                <a:latin typeface="+mj-lt"/>
              </a:rPr>
              <a:t>Tukey</a:t>
            </a:r>
            <a:r>
              <a:rPr lang="en-US" sz="2400" dirty="0" smtClean="0">
                <a:latin typeface="+mj-lt"/>
              </a:rPr>
              <a:t>, “An algorithm for machine calculation of complex Fourier series”   Math. </a:t>
            </a:r>
            <a:r>
              <a:rPr lang="en-US" sz="2400" smtClean="0">
                <a:latin typeface="+mj-lt"/>
              </a:rPr>
              <a:t>Computation 19, 297-301 (1965)  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044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987" y="457200"/>
            <a:ext cx="8024813" cy="5473018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396240" y="4267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3200400"/>
            <a:ext cx="72961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7173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Fourier transforms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494416"/>
              </p:ext>
            </p:extLst>
          </p:nvPr>
        </p:nvGraphicFramePr>
        <p:xfrm>
          <a:off x="1009650" y="533400"/>
          <a:ext cx="5975350" cy="2702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62" name="Equation" r:id="rId4" imgW="4635360" imgH="2095200" progId="Equation.DSMT4">
                  <p:embed/>
                </p:oleObj>
              </mc:Choice>
              <mc:Fallback>
                <p:oleObj name="Equation" r:id="rId4" imgW="4635360" imgH="2095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533400"/>
                        <a:ext cx="5975350" cy="27020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754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532597"/>
              </p:ext>
            </p:extLst>
          </p:nvPr>
        </p:nvGraphicFramePr>
        <p:xfrm>
          <a:off x="685800" y="228600"/>
          <a:ext cx="6534150" cy="509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87" name="数式" r:id="rId3" imgW="3403440" imgH="2654280" progId="Equation.3">
                  <p:embed/>
                </p:oleObj>
              </mc:Choice>
              <mc:Fallback>
                <p:oleObj name="数式" r:id="rId3" imgW="3403440" imgH="2654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8600"/>
                        <a:ext cx="6534150" cy="509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5715000"/>
            <a:ext cx="7848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 The location of the 2</a:t>
            </a:r>
            <a:r>
              <a:rPr lang="en-US" sz="2400" dirty="0" smtClean="0">
                <a:latin typeface="Symbol" panose="05050102010706020507" pitchFamily="18" charset="2"/>
              </a:rPr>
              <a:t>p</a:t>
            </a:r>
            <a:r>
              <a:rPr lang="en-US" sz="2400" dirty="0" smtClean="0">
                <a:latin typeface="+mj-lt"/>
              </a:rPr>
              <a:t> factor varies among texts.</a:t>
            </a:r>
          </a:p>
        </p:txBody>
      </p:sp>
    </p:spTree>
    <p:extLst>
      <p:ext uri="{BB962C8B-B14F-4D97-AF65-F5344CB8AC3E}">
        <p14:creationId xmlns:p14="http://schemas.microsoft.com/office/powerpoint/2010/main" val="337457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8886811"/>
              </p:ext>
            </p:extLst>
          </p:nvPr>
        </p:nvGraphicFramePr>
        <p:xfrm>
          <a:off x="228600" y="801687"/>
          <a:ext cx="8686800" cy="498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47" name="Equation" r:id="rId3" imgW="7061040" imgH="4051080" progId="Equation.DSMT4">
                  <p:embed/>
                </p:oleObj>
              </mc:Choice>
              <mc:Fallback>
                <p:oleObj name="Equation" r:id="rId3" imgW="7061040" imgH="4051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801687"/>
                        <a:ext cx="8686800" cy="498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139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9057567"/>
              </p:ext>
            </p:extLst>
          </p:nvPr>
        </p:nvGraphicFramePr>
        <p:xfrm>
          <a:off x="939799" y="838200"/>
          <a:ext cx="8014913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02" name="数式" r:id="rId3" imgW="4356000" imgH="1117440" progId="Equation.3">
                  <p:embed/>
                </p:oleObj>
              </mc:Choice>
              <mc:Fallback>
                <p:oleObj name="数式" r:id="rId3" imgW="4356000" imgH="1117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9799" y="838200"/>
                        <a:ext cx="8014913" cy="205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087199"/>
              </p:ext>
            </p:extLst>
          </p:nvPr>
        </p:nvGraphicFramePr>
        <p:xfrm>
          <a:off x="1066800" y="3265487"/>
          <a:ext cx="7297738" cy="283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03" name="数式" r:id="rId5" imgW="4063680" imgH="1574640" progId="Equation.3">
                  <p:embed/>
                </p:oleObj>
              </mc:Choice>
              <mc:Fallback>
                <p:oleObj name="数式" r:id="rId5" imgW="4063680" imgH="1574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265487"/>
                        <a:ext cx="7297738" cy="283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228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Use of Fourier transforms to solve wave equation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500849"/>
              </p:ext>
            </p:extLst>
          </p:nvPr>
        </p:nvGraphicFramePr>
        <p:xfrm>
          <a:off x="5868988" y="2132013"/>
          <a:ext cx="26670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04" name="Equation" r:id="rId7" imgW="2666880" imgH="1002960" progId="Equation.DSMT4">
                  <p:embed/>
                </p:oleObj>
              </mc:Choice>
              <mc:Fallback>
                <p:oleObj name="Equation" r:id="rId7" imgW="266688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68988" y="2132013"/>
                        <a:ext cx="2667000" cy="100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555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705061"/>
              </p:ext>
            </p:extLst>
          </p:nvPr>
        </p:nvGraphicFramePr>
        <p:xfrm>
          <a:off x="838200" y="755650"/>
          <a:ext cx="6864350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20" name="数式" r:id="rId3" imgW="3822480" imgH="1218960" progId="Equation.3">
                  <p:embed/>
                </p:oleObj>
              </mc:Choice>
              <mc:Fallback>
                <p:oleObj name="数式" r:id="rId3" imgW="3822480" imgH="1218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755650"/>
                        <a:ext cx="6864350" cy="2189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521801"/>
              </p:ext>
            </p:extLst>
          </p:nvPr>
        </p:nvGraphicFramePr>
        <p:xfrm>
          <a:off x="838200" y="3352800"/>
          <a:ext cx="6659563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21" name="数式" r:id="rId5" imgW="3708360" imgH="1307880" progId="Equation.3">
                  <p:embed/>
                </p:oleObj>
              </mc:Choice>
              <mc:Fallback>
                <p:oleObj name="数式" r:id="rId5" imgW="370836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352800"/>
                        <a:ext cx="6659563" cy="234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2286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Use of Fourier transforms to solve wave equation -- continued</a:t>
            </a:r>
          </a:p>
        </p:txBody>
      </p:sp>
    </p:spTree>
    <p:extLst>
      <p:ext uri="{BB962C8B-B14F-4D97-AF65-F5344CB8AC3E}">
        <p14:creationId xmlns:p14="http://schemas.microsoft.com/office/powerpoint/2010/main" val="427323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5690921"/>
              </p:ext>
            </p:extLst>
          </p:nvPr>
        </p:nvGraphicFramePr>
        <p:xfrm>
          <a:off x="346075" y="304800"/>
          <a:ext cx="6980238" cy="200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72" name="Equation" r:id="rId3" imgW="4825800" imgH="1384200" progId="Equation.DSMT4">
                  <p:embed/>
                </p:oleObj>
              </mc:Choice>
              <mc:Fallback>
                <p:oleObj name="Equation" r:id="rId3" imgW="4825800" imgH="1384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304800"/>
                        <a:ext cx="6980238" cy="200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42470"/>
              </p:ext>
            </p:extLst>
          </p:nvPr>
        </p:nvGraphicFramePr>
        <p:xfrm>
          <a:off x="684350" y="2590800"/>
          <a:ext cx="5338763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73" name="数式" r:id="rId5" imgW="2781000" imgH="660240" progId="Equation.3">
                  <p:embed/>
                </p:oleObj>
              </mc:Choice>
              <mc:Fallback>
                <p:oleObj name="数式" r:id="rId5" imgW="278100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350" y="2590800"/>
                        <a:ext cx="5338763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880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867551"/>
              </p:ext>
            </p:extLst>
          </p:nvPr>
        </p:nvGraphicFramePr>
        <p:xfrm>
          <a:off x="481263" y="304800"/>
          <a:ext cx="7359650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62" name="数式" r:id="rId3" imgW="3835080" imgH="1155600" progId="Equation.3">
                  <p:embed/>
                </p:oleObj>
              </mc:Choice>
              <mc:Fallback>
                <p:oleObj name="数式" r:id="rId3" imgW="3835080" imgH="11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263" y="304800"/>
                        <a:ext cx="7359650" cy="222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371254"/>
              </p:ext>
            </p:extLst>
          </p:nvPr>
        </p:nvGraphicFramePr>
        <p:xfrm>
          <a:off x="762000" y="2871786"/>
          <a:ext cx="5680075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63" name="数式" r:id="rId5" imgW="2958840" imgH="431640" progId="Equation.3">
                  <p:embed/>
                </p:oleObj>
              </mc:Choice>
              <mc:Fallback>
                <p:oleObj name="数式" r:id="rId5" imgW="29588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71786"/>
                        <a:ext cx="5680075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94449"/>
              </p:ext>
            </p:extLst>
          </p:nvPr>
        </p:nvGraphicFramePr>
        <p:xfrm>
          <a:off x="731420" y="3953669"/>
          <a:ext cx="6924675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64" name="数式" r:id="rId7" imgW="3606480" imgH="507960" progId="Equation.3">
                  <p:embed/>
                </p:oleObj>
              </mc:Choice>
              <mc:Fallback>
                <p:oleObj name="数式" r:id="rId7" imgW="36064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420" y="3953669"/>
                        <a:ext cx="6924675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111610"/>
              </p:ext>
            </p:extLst>
          </p:nvPr>
        </p:nvGraphicFramePr>
        <p:xfrm>
          <a:off x="731420" y="4991652"/>
          <a:ext cx="4516438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65" name="Equation" r:id="rId9" imgW="3124080" imgH="952200" progId="Equation.DSMT4">
                  <p:embed/>
                </p:oleObj>
              </mc:Choice>
              <mc:Fallback>
                <p:oleObj name="Equation" r:id="rId9" imgW="312408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420" y="4991652"/>
                        <a:ext cx="4516438" cy="137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79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13691</TotalTime>
  <Words>247</Words>
  <Application>Microsoft Office PowerPoint</Application>
  <PresentationFormat>On-screen Show (4:3)</PresentationFormat>
  <Paragraphs>70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Symbol</vt:lpstr>
      <vt:lpstr>Office Theme</vt:lpstr>
      <vt:lpstr>数式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706</cp:revision>
  <cp:lastPrinted>2013-10-16T13:02:13Z</cp:lastPrinted>
  <dcterms:created xsi:type="dcterms:W3CDTF">2012-01-10T18:32:24Z</dcterms:created>
  <dcterms:modified xsi:type="dcterms:W3CDTF">2015-10-06T14:14:50Z</dcterms:modified>
</cp:coreProperties>
</file>