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389" r:id="rId3"/>
    <p:sldId id="358" r:id="rId4"/>
    <p:sldId id="384" r:id="rId5"/>
    <p:sldId id="386" r:id="rId6"/>
    <p:sldId id="385" r:id="rId7"/>
    <p:sldId id="371" r:id="rId8"/>
    <p:sldId id="369" r:id="rId9"/>
    <p:sldId id="370" r:id="rId10"/>
    <p:sldId id="388" r:id="rId11"/>
    <p:sldId id="372" r:id="rId12"/>
    <p:sldId id="373" r:id="rId13"/>
    <p:sldId id="374" r:id="rId14"/>
    <p:sldId id="375" r:id="rId15"/>
    <p:sldId id="376" r:id="rId16"/>
    <p:sldId id="387" r:id="rId17"/>
    <p:sldId id="377" r:id="rId18"/>
    <p:sldId id="378" r:id="rId19"/>
    <p:sldId id="379" r:id="rId20"/>
    <p:sldId id="380" r:id="rId21"/>
    <p:sldId id="381" r:id="rId22"/>
    <p:sldId id="382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EB2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60"/>
  </p:normalViewPr>
  <p:slideViewPr>
    <p:cSldViewPr>
      <p:cViewPr varScale="1">
        <p:scale>
          <a:sx n="63" d="100"/>
          <a:sy n="63" d="100"/>
        </p:scale>
        <p:origin x="96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708E-9639-461A-BECB-3CEBA9886472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0D9B-AB19-435B-8B07-F6AA06A84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90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9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7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15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2.bin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4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32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1.png"/><Relationship Id="rId4" Type="http://schemas.openxmlformats.org/officeDocument/2006/relationships/image" Target="../media/image18.wmf"/><Relationship Id="rId9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2.wmf"/><Relationship Id="rId10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1.png"/><Relationship Id="rId4" Type="http://schemas.openxmlformats.org/officeDocument/2006/relationships/image" Target="../media/image18.wmf"/><Relationship Id="rId9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0"/>
            <a:ext cx="7239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2: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 Brief comment on quiz</a:t>
            </a:r>
          </a:p>
          <a:p>
            <a:pPr>
              <a:spcBef>
                <a:spcPts val="1200"/>
              </a:spcBef>
              <a:buFontTx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 </a:t>
            </a:r>
            <a:r>
              <a:rPr lang="en-US" sz="3200" b="1" dirty="0" smtClean="0">
                <a:solidFill>
                  <a:schemeClr val="folHlink"/>
                </a:solidFill>
              </a:rPr>
              <a:t> Particle interactions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Notion of center of mass reference fame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</a:rPr>
              <a:t>Introduction to scattering theory</a:t>
            </a:r>
          </a:p>
          <a:p>
            <a:pPr>
              <a:spcBef>
                <a:spcPts val="1200"/>
              </a:spcBef>
            </a:pPr>
            <a:endParaRPr lang="en-US" sz="32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Simple example – collision of hard spheres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60" y="3872935"/>
            <a:ext cx="5029740" cy="237546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462280" y="1066800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2000" y="32766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Microscopic view: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409069"/>
              </p:ext>
            </p:extLst>
          </p:nvPr>
        </p:nvGraphicFramePr>
        <p:xfrm>
          <a:off x="5029200" y="1631102"/>
          <a:ext cx="2832100" cy="1542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7" name="Equation" r:id="rId5" imgW="1701720" imgH="927000" progId="Equation.DSMT4">
                  <p:embed/>
                </p:oleObj>
              </mc:Choice>
              <mc:Fallback>
                <p:oleObj name="Equation" r:id="rId5" imgW="170172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631102"/>
                        <a:ext cx="2832100" cy="1542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232181"/>
              </p:ext>
            </p:extLst>
          </p:nvPr>
        </p:nvGraphicFramePr>
        <p:xfrm>
          <a:off x="3473450" y="4610100"/>
          <a:ext cx="412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8" name="Equation" r:id="rId7" imgW="164880" imgH="228600" progId="Equation.DSMT4">
                  <p:embed/>
                </p:oleObj>
              </mc:Choice>
              <mc:Fallback>
                <p:oleObj name="Equation" r:id="rId7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73450" y="4610100"/>
                        <a:ext cx="41275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101975"/>
              </p:ext>
            </p:extLst>
          </p:nvPr>
        </p:nvGraphicFramePr>
        <p:xfrm>
          <a:off x="5200516" y="3143482"/>
          <a:ext cx="1765568" cy="756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39" name="Equation" r:id="rId9" imgW="799920" imgH="342720" progId="Equation.DSMT4">
                  <p:embed/>
                </p:oleObj>
              </mc:Choice>
              <mc:Fallback>
                <p:oleObj name="Equation" r:id="rId9" imgW="7999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00516" y="3143482"/>
                        <a:ext cx="1765568" cy="756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420345"/>
              </p:ext>
            </p:extLst>
          </p:nvPr>
        </p:nvGraphicFramePr>
        <p:xfrm>
          <a:off x="4751614" y="3866060"/>
          <a:ext cx="3462337" cy="108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" name="Equation" r:id="rId11" imgW="1993680" imgH="622080" progId="Equation.DSMT4">
                  <p:embed/>
                </p:oleObj>
              </mc:Choice>
              <mc:Fallback>
                <p:oleObj name="Equation" r:id="rId11" imgW="19936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51614" y="3866060"/>
                        <a:ext cx="3462337" cy="1082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48911"/>
              </p:ext>
            </p:extLst>
          </p:nvPr>
        </p:nvGraphicFramePr>
        <p:xfrm>
          <a:off x="4751614" y="5021047"/>
          <a:ext cx="192246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" name="Equation" r:id="rId13" imgW="1155600" imgH="927000" progId="Equation.DSMT4">
                  <p:embed/>
                </p:oleObj>
              </mc:Choice>
              <mc:Fallback>
                <p:oleObj name="Equation" r:id="rId13" imgW="11556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614" y="5021047"/>
                        <a:ext cx="1922463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76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247775"/>
            <a:ext cx="7810500" cy="4362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532848"/>
              </p:ext>
            </p:extLst>
          </p:nvPr>
        </p:nvGraphicFramePr>
        <p:xfrm>
          <a:off x="1874520" y="1003935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520" y="1003935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874520" y="2003326"/>
            <a:ext cx="419100" cy="6157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3581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8400" y="4038600"/>
            <a:ext cx="0" cy="1524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71700" y="537939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a continuous potential interaction’</a:t>
            </a:r>
          </a:p>
          <a:p>
            <a:r>
              <a:rPr lang="en-US" sz="2400" dirty="0" smtClean="0">
                <a:latin typeface="+mj-lt"/>
              </a:rPr>
              <a:t>in center of mass reference frame: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292370"/>
              </p:ext>
            </p:extLst>
          </p:nvPr>
        </p:nvGraphicFramePr>
        <p:xfrm>
          <a:off x="4905375" y="485775"/>
          <a:ext cx="4116388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6" imgW="1688760" imgH="457200" progId="Equation.DSMT4">
                  <p:embed/>
                </p:oleObj>
              </mc:Choice>
              <mc:Fallback>
                <p:oleObj name="Equation" r:id="rId6" imgW="1688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05375" y="485775"/>
                        <a:ext cx="4116388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188720" y="2881738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450EB2"/>
                </a:solidFill>
                <a:latin typeface="+mj-lt"/>
              </a:rPr>
              <a:t>V(r)</a:t>
            </a:r>
          </a:p>
        </p:txBody>
      </p:sp>
    </p:spTree>
    <p:extLst>
      <p:ext uri="{BB962C8B-B14F-4D97-AF65-F5344CB8AC3E}">
        <p14:creationId xmlns:p14="http://schemas.microsoft.com/office/powerpoint/2010/main" val="12598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Block Arc 4"/>
          <p:cNvSpPr/>
          <p:nvPr/>
        </p:nvSpPr>
        <p:spPr>
          <a:xfrm rot="13121905">
            <a:off x="2324363" y="-1085076"/>
            <a:ext cx="6992456" cy="6484215"/>
          </a:xfrm>
          <a:prstGeom prst="blockArc">
            <a:avLst>
              <a:gd name="adj1" fmla="val 10569933"/>
              <a:gd name="adj2" fmla="val 6988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5715000"/>
            <a:ext cx="152400" cy="15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4495800"/>
            <a:ext cx="1066800" cy="121843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38400" y="5168265"/>
            <a:ext cx="2057400" cy="609219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92282" y="5418456"/>
            <a:ext cx="2917918" cy="37350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4"/>
          </p:cNvCxnSpPr>
          <p:nvPr/>
        </p:nvCxnSpPr>
        <p:spPr>
          <a:xfrm flipV="1">
            <a:off x="2438400" y="3733800"/>
            <a:ext cx="457200" cy="213512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834513">
            <a:off x="2880905" y="4593822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21076726">
            <a:off x="3819927" y="549707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  <a:r>
              <a:rPr lang="en-US" sz="2400" i="1" dirty="0" smtClean="0">
                <a:latin typeface="Symbol" pitchFamily="18" charset="2"/>
              </a:rPr>
              <a:t>(f)</a:t>
            </a:r>
          </a:p>
        </p:txBody>
      </p:sp>
      <p:sp>
        <p:nvSpPr>
          <p:cNvPr id="23" name="TextBox 22"/>
          <p:cNvSpPr txBox="1"/>
          <p:nvPr/>
        </p:nvSpPr>
        <p:spPr>
          <a:xfrm rot="21097462">
            <a:off x="2930246" y="4229977"/>
            <a:ext cx="544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sp>
        <p:nvSpPr>
          <p:cNvPr id="24" name="Arc 23"/>
          <p:cNvSpPr/>
          <p:nvPr/>
        </p:nvSpPr>
        <p:spPr>
          <a:xfrm rot="20630399">
            <a:off x="2475751" y="4724400"/>
            <a:ext cx="704046" cy="762000"/>
          </a:xfrm>
          <a:prstGeom prst="arc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251188">
            <a:off x="2133600" y="1066800"/>
            <a:ext cx="79248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63361"/>
              </p:ext>
            </p:extLst>
          </p:nvPr>
        </p:nvGraphicFramePr>
        <p:xfrm>
          <a:off x="381000" y="76200"/>
          <a:ext cx="5410200" cy="3548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数式" r:id="rId3" imgW="2412720" imgH="1549080" progId="Equation.3">
                  <p:embed/>
                </p:oleObj>
              </mc:Choice>
              <mc:Fallback>
                <p:oleObj name="数式" r:id="rId3" imgW="241272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76200"/>
                        <a:ext cx="5410200" cy="3548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250412"/>
              </p:ext>
            </p:extLst>
          </p:nvPr>
        </p:nvGraphicFramePr>
        <p:xfrm>
          <a:off x="304800" y="3695700"/>
          <a:ext cx="7548563" cy="288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数式" r:id="rId5" imgW="3187440" imgH="1193760" progId="Equation.3">
                  <p:embed/>
                </p:oleObj>
              </mc:Choice>
              <mc:Fallback>
                <p:oleObj name="数式" r:id="rId5" imgW="318744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95700"/>
                        <a:ext cx="7548563" cy="288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9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719676"/>
              </p:ext>
            </p:extLst>
          </p:nvPr>
        </p:nvGraphicFramePr>
        <p:xfrm>
          <a:off x="381001" y="152400"/>
          <a:ext cx="5257800" cy="2268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数式" r:id="rId3" imgW="2286000" imgH="965160" progId="Equation.3">
                  <p:embed/>
                </p:oleObj>
              </mc:Choice>
              <mc:Fallback>
                <p:oleObj name="数式" r:id="rId3" imgW="22860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52400"/>
                        <a:ext cx="5257800" cy="2268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073587"/>
              </p:ext>
            </p:extLst>
          </p:nvPr>
        </p:nvGraphicFramePr>
        <p:xfrm>
          <a:off x="609600" y="2362200"/>
          <a:ext cx="4876800" cy="400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数式" r:id="rId5" imgW="2197080" imgH="1765080" progId="Equation.3">
                  <p:embed/>
                </p:oleObj>
              </mc:Choice>
              <mc:Fallback>
                <p:oleObj name="数式" r:id="rId5" imgW="2197080" imgH="1765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4876800" cy="4007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91715"/>
              </p:ext>
            </p:extLst>
          </p:nvPr>
        </p:nvGraphicFramePr>
        <p:xfrm>
          <a:off x="609600" y="457200"/>
          <a:ext cx="4679950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9" name="数式" r:id="rId3" imgW="2108160" imgH="1041120" progId="Equation.3">
                  <p:embed/>
                </p:oleObj>
              </mc:Choice>
              <mc:Fallback>
                <p:oleObj name="数式" r:id="rId3" imgW="21081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4679950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66940"/>
              </p:ext>
            </p:extLst>
          </p:nvPr>
        </p:nvGraphicFramePr>
        <p:xfrm>
          <a:off x="838200" y="3200400"/>
          <a:ext cx="6019799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0" name="数式" r:id="rId5" imgW="2552400" imgH="1117440" progId="Equation.3">
                  <p:embed/>
                </p:oleObj>
              </mc:Choice>
              <mc:Fallback>
                <p:oleObj name="数式" r:id="rId5" imgW="255240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6019799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644347"/>
              </p:ext>
            </p:extLst>
          </p:nvPr>
        </p:nvGraphicFramePr>
        <p:xfrm>
          <a:off x="3654425" y="3854660"/>
          <a:ext cx="5032375" cy="2275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1" name="Equation" r:id="rId7" imgW="3416040" imgH="1511280" progId="Equation.DSMT4">
                  <p:embed/>
                </p:oleObj>
              </mc:Choice>
              <mc:Fallback>
                <p:oleObj name="Equation" r:id="rId7" imgW="3416040" imgH="1511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5" y="3854660"/>
                        <a:ext cx="5032375" cy="22754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0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8600" y="371772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720" name="数式" r:id="rId6" imgW="1993680" imgH="634680" progId="Equation.3">
                    <p:embed/>
                  </p:oleObj>
                </mc:Choice>
                <mc:Fallback>
                  <p:oleObj name="数式" r:id="rId6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54882"/>
              </p:ext>
            </p:extLst>
          </p:nvPr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21"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22214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221362"/>
              </p:ext>
            </p:extLst>
          </p:nvPr>
        </p:nvGraphicFramePr>
        <p:xfrm>
          <a:off x="1295400" y="533400"/>
          <a:ext cx="49530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数式" r:id="rId3" imgW="2108160" imgH="2387520" progId="Equation.3">
                  <p:embed/>
                </p:oleObj>
              </mc:Choice>
              <mc:Fallback>
                <p:oleObj name="数式" r:id="rId3" imgW="210816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"/>
                        <a:ext cx="4953000" cy="541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8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282102"/>
              </p:ext>
            </p:extLst>
          </p:nvPr>
        </p:nvGraphicFramePr>
        <p:xfrm>
          <a:off x="1593850" y="1425575"/>
          <a:ext cx="43561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数式" r:id="rId3" imgW="1854000" imgH="1600200" progId="Equation.3">
                  <p:embed/>
                </p:oleObj>
              </mc:Choice>
              <mc:Fallback>
                <p:oleObj name="数式" r:id="rId3" imgW="185400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425575"/>
                        <a:ext cx="43561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294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</a:t>
            </a: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baseline="-25000" dirty="0" err="1" smtClean="0">
                <a:latin typeface="+mj-lt"/>
              </a:rPr>
              <a:t>max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dirty="0" smtClean="0">
                <a:latin typeface="Symbol" pitchFamily="18" charset="2"/>
              </a:rPr>
              <a:t>q: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534" r="42241" b="5296"/>
          <a:stretch/>
        </p:blipFill>
        <p:spPr bwMode="auto">
          <a:xfrm>
            <a:off x="1143000" y="888385"/>
            <a:ext cx="6332388" cy="248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5715"/>
              </p:ext>
            </p:extLst>
          </p:nvPr>
        </p:nvGraphicFramePr>
        <p:xfrm>
          <a:off x="2007870" y="3721100"/>
          <a:ext cx="271653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数式" r:id="rId5" imgW="1180800" imgH="634680" progId="Equation.3">
                  <p:embed/>
                </p:oleObj>
              </mc:Choice>
              <mc:Fallback>
                <p:oleObj name="数式" r:id="rId5" imgW="118080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7870" y="3721100"/>
                        <a:ext cx="2716530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81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33400"/>
            <a:ext cx="8664546" cy="505301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0" y="1905000"/>
            <a:ext cx="6096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766545"/>
              </p:ext>
            </p:extLst>
          </p:nvPr>
        </p:nvGraphicFramePr>
        <p:xfrm>
          <a:off x="1600200" y="450476"/>
          <a:ext cx="4814887" cy="5416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数式" r:id="rId3" imgW="2323800" imgH="2705040" progId="Equation.3">
                  <p:embed/>
                </p:oleObj>
              </mc:Choice>
              <mc:Fallback>
                <p:oleObj name="数式" r:id="rId3" imgW="2323800" imgH="2705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0476"/>
                        <a:ext cx="4814887" cy="54169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75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152400"/>
            <a:ext cx="5715000" cy="274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409505"/>
              </p:ext>
            </p:extLst>
          </p:nvPr>
        </p:nvGraphicFramePr>
        <p:xfrm>
          <a:off x="457200" y="304800"/>
          <a:ext cx="5486400" cy="2490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数式" r:id="rId3" imgW="2323800" imgH="1091880" progId="Equation.3">
                  <p:embed/>
                </p:oleObj>
              </mc:Choice>
              <mc:Fallback>
                <p:oleObj name="数式" r:id="rId3" imgW="232380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"/>
                        <a:ext cx="5486400" cy="2490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96780"/>
              </p:ext>
            </p:extLst>
          </p:nvPr>
        </p:nvGraphicFramePr>
        <p:xfrm>
          <a:off x="322263" y="3113088"/>
          <a:ext cx="8302625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数式" r:id="rId5" imgW="3517560" imgH="1384200" progId="Equation.3">
                  <p:embed/>
                </p:oleObj>
              </mc:Choice>
              <mc:Fallback>
                <p:oleObj name="数式" r:id="rId5" imgW="3517560" imgH="13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113088"/>
                        <a:ext cx="8302625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3733800"/>
            <a:ext cx="43434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292143"/>
              </p:ext>
            </p:extLst>
          </p:nvPr>
        </p:nvGraphicFramePr>
        <p:xfrm>
          <a:off x="685800" y="533400"/>
          <a:ext cx="47656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数式" r:id="rId3" imgW="2019240" imgH="1269720" progId="Equation.3">
                  <p:embed/>
                </p:oleObj>
              </mc:Choice>
              <mc:Fallback>
                <p:oleObj name="数式" r:id="rId3" imgW="201924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4765675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408943"/>
              </p:ext>
            </p:extLst>
          </p:nvPr>
        </p:nvGraphicFramePr>
        <p:xfrm>
          <a:off x="1371600" y="3810000"/>
          <a:ext cx="419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数式" r:id="rId5" imgW="2095200" imgH="634680" progId="Equation.3">
                  <p:embed/>
                </p:oleObj>
              </mc:Choice>
              <mc:Fallback>
                <p:oleObj name="数式" r:id="rId5" imgW="2095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419100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768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057401" y="184160"/>
            <a:ext cx="413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on quiz questions</a:t>
            </a:r>
          </a:p>
        </p:txBody>
      </p:sp>
      <p:sp>
        <p:nvSpPr>
          <p:cNvPr id="10" name="Rectangle 37"/>
          <p:cNvSpPr>
            <a:spLocks noChangeArrowheads="1"/>
          </p:cNvSpPr>
          <p:nvPr/>
        </p:nvSpPr>
        <p:spPr bwMode="auto">
          <a:xfrm>
            <a:off x="1143000" y="2209800"/>
            <a:ext cx="18897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642315"/>
              </p:ext>
            </p:extLst>
          </p:nvPr>
        </p:nvGraphicFramePr>
        <p:xfrm>
          <a:off x="990600" y="831850"/>
          <a:ext cx="23622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Equation" r:id="rId4" imgW="1143000" imgH="469900" progId="Equation.DSMT4">
                  <p:embed/>
                </p:oleObj>
              </mc:Choice>
              <mc:Fallback>
                <p:oleObj name="Equation" r:id="rId4" imgW="1143000" imgH="4699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1850"/>
                        <a:ext cx="2362200" cy="996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9100" y="1134418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1.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197812"/>
              </p:ext>
            </p:extLst>
          </p:nvPr>
        </p:nvGraphicFramePr>
        <p:xfrm>
          <a:off x="3646986" y="743127"/>
          <a:ext cx="5344614" cy="1161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6" imgW="2336760" imgH="507960" progId="Equation.DSMT4">
                  <p:embed/>
                </p:oleObj>
              </mc:Choice>
              <mc:Fallback>
                <p:oleObj name="Equation" r:id="rId6" imgW="2336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46986" y="743127"/>
                        <a:ext cx="5344614" cy="1161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36085" t="55675" r="30582" b="31763"/>
          <a:stretch/>
        </p:blipFill>
        <p:spPr>
          <a:xfrm>
            <a:off x="381000" y="1752600"/>
            <a:ext cx="8233939" cy="1475609"/>
          </a:xfrm>
          <a:prstGeom prst="rect">
            <a:avLst/>
          </a:prstGeom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802898"/>
              </p:ext>
            </p:extLst>
          </p:nvPr>
        </p:nvGraphicFramePr>
        <p:xfrm>
          <a:off x="2736850" y="2743200"/>
          <a:ext cx="202565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Equation" r:id="rId9" imgW="698400" imgH="393480" progId="Equation.DSMT4">
                  <p:embed/>
                </p:oleObj>
              </mc:Choice>
              <mc:Fallback>
                <p:oleObj name="Equation" r:id="rId9" imgW="698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36850" y="2743200"/>
                        <a:ext cx="2025650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57200" y="4495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3.  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845198"/>
              </p:ext>
            </p:extLst>
          </p:nvPr>
        </p:nvGraphicFramePr>
        <p:xfrm>
          <a:off x="1074098" y="4114800"/>
          <a:ext cx="3574102" cy="81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Equation" r:id="rId11" imgW="1726920" imgH="393480" progId="Equation.DSMT4">
                  <p:embed/>
                </p:oleObj>
              </mc:Choice>
              <mc:Fallback>
                <p:oleObj name="Equation" r:id="rId11" imgW="1726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4098" y="4114800"/>
                        <a:ext cx="3574102" cy="814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061586"/>
              </p:ext>
            </p:extLst>
          </p:nvPr>
        </p:nvGraphicFramePr>
        <p:xfrm>
          <a:off x="457200" y="5105400"/>
          <a:ext cx="3132354" cy="1064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Equation" r:id="rId13" imgW="1307880" imgH="444240" progId="Equation.DSMT4">
                  <p:embed/>
                </p:oleObj>
              </mc:Choice>
              <mc:Fallback>
                <p:oleObj name="Equation" r:id="rId13" imgW="13078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7200" y="5105400"/>
                        <a:ext cx="3132354" cy="1064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0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Classical mechanics of a conservative 2-particle system.</a:t>
            </a:r>
          </a:p>
        </p:txBody>
      </p:sp>
      <p:sp>
        <p:nvSpPr>
          <p:cNvPr id="6" name="Oval 5"/>
          <p:cNvSpPr/>
          <p:nvPr/>
        </p:nvSpPr>
        <p:spPr>
          <a:xfrm>
            <a:off x="2590800" y="1828800"/>
            <a:ext cx="3810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2362200"/>
            <a:ext cx="381000" cy="381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057400" y="1071265"/>
            <a:ext cx="0" cy="3236268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81200" y="4267200"/>
            <a:ext cx="4343400" cy="40333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057400" y="1899765"/>
            <a:ext cx="805133" cy="2387601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057399" y="2520007"/>
            <a:ext cx="2933701" cy="1787526"/>
          </a:xfrm>
          <a:prstGeom prst="straightConnector1">
            <a:avLst/>
          </a:prstGeom>
          <a:ln w="50800">
            <a:solidFill>
              <a:srgbClr val="C00000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24200" y="1676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0610" y="225073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041519"/>
              </p:ext>
            </p:extLst>
          </p:nvPr>
        </p:nvGraphicFramePr>
        <p:xfrm>
          <a:off x="4463640" y="3079750"/>
          <a:ext cx="429936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1" name="Equation" r:id="rId3" imgW="1765080" imgH="393480" progId="Equation.DSMT4">
                  <p:embed/>
                </p:oleObj>
              </mc:Choice>
              <mc:Fallback>
                <p:oleObj name="Equation" r:id="rId3" imgW="17650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3640" y="3079750"/>
                        <a:ext cx="429936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486557"/>
              </p:ext>
            </p:extLst>
          </p:nvPr>
        </p:nvGraphicFramePr>
        <p:xfrm>
          <a:off x="376238" y="4832350"/>
          <a:ext cx="8535987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Equation" r:id="rId5" imgW="3504960" imgH="393480" progId="Equation.DSMT4">
                  <p:embed/>
                </p:oleObj>
              </mc:Choice>
              <mc:Fallback>
                <p:oleObj name="Equation" r:id="rId5" imgW="3504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238" y="4832350"/>
                        <a:ext cx="8535987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2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0687"/>
              </p:ext>
            </p:extLst>
          </p:nvPr>
        </p:nvGraphicFramePr>
        <p:xfrm>
          <a:off x="641350" y="1679575"/>
          <a:ext cx="6413500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Equation" r:id="rId3" imgW="2717640" imgH="736560" progId="Equation.DSMT4">
                  <p:embed/>
                </p:oleObj>
              </mc:Choice>
              <mc:Fallback>
                <p:oleObj name="Equation" r:id="rId3" imgW="2717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1679575"/>
                        <a:ext cx="6413500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297857"/>
              </p:ext>
            </p:extLst>
          </p:nvPr>
        </p:nvGraphicFramePr>
        <p:xfrm>
          <a:off x="712787" y="3367088"/>
          <a:ext cx="7516813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1" name="Equation" r:id="rId5" imgW="3085920" imgH="1244520" progId="Equation.DSMT4">
                  <p:embed/>
                </p:oleObj>
              </mc:Choice>
              <mc:Fallback>
                <p:oleObj name="Equation" r:id="rId5" imgW="308592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2787" y="3367088"/>
                        <a:ext cx="7516813" cy="3033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73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Classical mechanics of a conservative 2-particle system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847463"/>
              </p:ext>
            </p:extLst>
          </p:nvPr>
        </p:nvGraphicFramePr>
        <p:xfrm>
          <a:off x="593725" y="2133600"/>
          <a:ext cx="8474075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5" name="Equation" r:id="rId3" imgW="3479760" imgH="736560" progId="Equation.DSMT4">
                  <p:embed/>
                </p:oleObj>
              </mc:Choice>
              <mc:Fallback>
                <p:oleObj name="Equation" r:id="rId3" imgW="34797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3725" y="2133600"/>
                        <a:ext cx="8474075" cy="17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86898"/>
              </p:ext>
            </p:extLst>
          </p:nvPr>
        </p:nvGraphicFramePr>
        <p:xfrm>
          <a:off x="596900" y="1295400"/>
          <a:ext cx="70231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6" name="Equation" r:id="rId5" imgW="2882880" imgH="393480" progId="Equation.DSMT4">
                  <p:embed/>
                </p:oleObj>
              </mc:Choice>
              <mc:Fallback>
                <p:oleObj name="Equation" r:id="rId5" imgW="2882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6900" y="1295400"/>
                        <a:ext cx="7023100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243809"/>
              </p:ext>
            </p:extLst>
          </p:nvPr>
        </p:nvGraphicFramePr>
        <p:xfrm>
          <a:off x="1066800" y="3762375"/>
          <a:ext cx="6713537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7" name="Equation" r:id="rId7" imgW="2755800" imgH="457200" progId="Equation.DSMT4">
                  <p:embed/>
                </p:oleObj>
              </mc:Choice>
              <mc:Fallback>
                <p:oleObj name="Equation" r:id="rId7" imgW="27558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0" y="3762375"/>
                        <a:ext cx="6713537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813727"/>
              </p:ext>
            </p:extLst>
          </p:nvPr>
        </p:nvGraphicFramePr>
        <p:xfrm>
          <a:off x="1139825" y="4867275"/>
          <a:ext cx="6465888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8" name="Equation" r:id="rId9" imgW="2654280" imgH="660240" progId="Equation.DSMT4">
                  <p:embed/>
                </p:oleObj>
              </mc:Choice>
              <mc:Fallback>
                <p:oleObj name="Equation" r:id="rId9" imgW="26542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39825" y="4867275"/>
                        <a:ext cx="6465888" cy="160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12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4455695" y="1942639"/>
            <a:ext cx="3581400" cy="2849940"/>
          </a:xfrm>
          <a:prstGeom prst="ellipse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The following analysis will be carried out in the center of mass frame of reference.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In laboratory frame:                   In center-of-mass frame: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2438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19200" y="2514600"/>
            <a:ext cx="914400" cy="0"/>
          </a:xfrm>
          <a:prstGeom prst="straightConnector1">
            <a:avLst/>
          </a:prstGeom>
          <a:ln w="635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2057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90800" y="32004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27432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700" y="3657600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m</a:t>
            </a:r>
            <a:r>
              <a:rPr lang="en-US" sz="2400" b="1" i="1" baseline="-25000" dirty="0" err="1" smtClean="0">
                <a:latin typeface="+mj-lt"/>
              </a:rPr>
              <a:t>target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0" y="235773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86400" y="2433935"/>
            <a:ext cx="457200" cy="0"/>
          </a:xfrm>
          <a:prstGeom prst="straightConnector1">
            <a:avLst/>
          </a:prstGeom>
          <a:ln w="635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1976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58000" y="311973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05400" y="22860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9900" y="3249623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origin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001000" y="3200400"/>
            <a:ext cx="609600" cy="0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1316" y="311750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</a:t>
            </a:r>
            <a:r>
              <a:rPr lang="en-US" sz="2400" baseline="-25000" dirty="0" err="1" smtClean="0">
                <a:latin typeface="+mj-lt"/>
              </a:rPr>
              <a:t>CM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386136" y="2486071"/>
            <a:ext cx="1562100" cy="690265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05500" y="27432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Also note:   We are assuming that the interaction between particle and target </a:t>
            </a:r>
            <a:r>
              <a:rPr lang="en-US" sz="2400" i="1" dirty="0" smtClean="0">
                <a:latin typeface="+mj-lt"/>
              </a:rPr>
              <a:t>V(r)</a:t>
            </a:r>
            <a:r>
              <a:rPr lang="en-US" sz="2400" dirty="0" smtClean="0">
                <a:latin typeface="+mj-lt"/>
              </a:rPr>
              <a:t> conserves energy and angular momentum.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28432"/>
              </p:ext>
            </p:extLst>
          </p:nvPr>
        </p:nvGraphicFramePr>
        <p:xfrm>
          <a:off x="381000" y="3429000"/>
          <a:ext cx="1879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数式" r:id="rId3" imgW="939600" imgH="736560" progId="Equation.3">
                  <p:embed/>
                </p:oleObj>
              </mc:Choice>
              <mc:Fallback>
                <p:oleObj name="数式" r:id="rId3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18796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1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2015 -- Lecture 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8600" y="371772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44" name="数式" r:id="rId6" imgW="1993680" imgH="634680" progId="Equation.3">
                    <p:embed/>
                  </p:oleObj>
                </mc:Choice>
                <mc:Fallback>
                  <p:oleObj name="数式" r:id="rId6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54882"/>
              </p:ext>
            </p:extLst>
          </p:nvPr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4597</TotalTime>
  <Words>387</Words>
  <Application>Microsoft Office PowerPoint</Application>
  <PresentationFormat>On-screen Show (4:3)</PresentationFormat>
  <Paragraphs>113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Office Theme</vt:lpstr>
      <vt:lpstr>数式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251</cp:revision>
  <cp:lastPrinted>2015-08-28T02:16:51Z</cp:lastPrinted>
  <dcterms:created xsi:type="dcterms:W3CDTF">2012-01-10T18:32:24Z</dcterms:created>
  <dcterms:modified xsi:type="dcterms:W3CDTF">2015-08-28T12:35:35Z</dcterms:modified>
</cp:coreProperties>
</file>