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354" r:id="rId3"/>
    <p:sldId id="378" r:id="rId4"/>
    <p:sldId id="357" r:id="rId5"/>
    <p:sldId id="379" r:id="rId6"/>
    <p:sldId id="380" r:id="rId7"/>
    <p:sldId id="381" r:id="rId8"/>
    <p:sldId id="382" r:id="rId9"/>
    <p:sldId id="369" r:id="rId10"/>
    <p:sldId id="368" r:id="rId11"/>
    <p:sldId id="367" r:id="rId12"/>
    <p:sldId id="361" r:id="rId13"/>
    <p:sldId id="359" r:id="rId14"/>
    <p:sldId id="358" r:id="rId15"/>
    <p:sldId id="360" r:id="rId16"/>
    <p:sldId id="383" r:id="rId17"/>
    <p:sldId id="384" r:id="rId18"/>
    <p:sldId id="385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>
        <p:scale>
          <a:sx n="38" d="100"/>
          <a:sy n="38" d="100"/>
        </p:scale>
        <p:origin x="1312" y="6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9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982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8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2753" y="117693"/>
            <a:ext cx="82296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20: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Introduction/review of mathematical methods 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Green’s </a:t>
            </a:r>
            <a:r>
              <a:rPr lang="en-US" sz="3200" b="1" dirty="0">
                <a:solidFill>
                  <a:schemeClr val="folHlink"/>
                </a:solidFill>
              </a:rPr>
              <a:t>function </a:t>
            </a:r>
            <a:r>
              <a:rPr lang="en-US" sz="3200" b="1" dirty="0" smtClean="0">
                <a:solidFill>
                  <a:schemeClr val="folHlink"/>
                </a:solidFill>
              </a:rPr>
              <a:t>methods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LcPeriod"/>
            </a:pPr>
            <a:r>
              <a:rPr lang="en-US" sz="3200" b="1" dirty="0" smtClean="0">
                <a:solidFill>
                  <a:schemeClr val="folHlink"/>
                </a:solidFill>
              </a:rPr>
              <a:t>Orthogonal function expansion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1885950" lvl="4" indent="-514350">
              <a:spcBef>
                <a:spcPct val="50000"/>
              </a:spcBef>
              <a:buFont typeface="+mj-lt"/>
              <a:buAutoNum type="alphaLcPeriod"/>
            </a:pPr>
            <a:r>
              <a:rPr lang="en-US" sz="3200" b="1" dirty="0" smtClean="0">
                <a:solidFill>
                  <a:schemeClr val="folHlink"/>
                </a:solidFill>
              </a:rPr>
              <a:t>Construction using homogeneous solutions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8178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to inhomogeneous problem by using Green’s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368248"/>
              </p:ext>
            </p:extLst>
          </p:nvPr>
        </p:nvGraphicFramePr>
        <p:xfrm>
          <a:off x="609600" y="1144638"/>
          <a:ext cx="61563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69" name="Equation" r:id="rId3" imgW="3873240" imgH="952200" progId="Equation.DSMT4">
                  <p:embed/>
                </p:oleObj>
              </mc:Choice>
              <mc:Fallback>
                <p:oleObj name="Equation" r:id="rId3" imgW="387324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4638"/>
                        <a:ext cx="6156325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778909"/>
              </p:ext>
            </p:extLst>
          </p:nvPr>
        </p:nvGraphicFramePr>
        <p:xfrm>
          <a:off x="457200" y="26607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70" name="数式" r:id="rId5" imgW="3035160" imgH="660240" progId="Equation.3">
                  <p:embed/>
                </p:oleObj>
              </mc:Choice>
              <mc:Fallback>
                <p:oleObj name="数式" r:id="rId5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07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016101"/>
              </p:ext>
            </p:extLst>
          </p:nvPr>
        </p:nvGraphicFramePr>
        <p:xfrm>
          <a:off x="534988" y="4343400"/>
          <a:ext cx="5443537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71" name="Equation" r:id="rId7" imgW="3251160" imgH="1002960" progId="Equation.DSMT4">
                  <p:embed/>
                </p:oleObj>
              </mc:Choice>
              <mc:Fallback>
                <p:oleObj name="Equation" r:id="rId7" imgW="3251160" imgH="1002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4343400"/>
                        <a:ext cx="5443537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09800" y="5943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to homogeneous problem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286000" y="5562600"/>
            <a:ext cx="304800" cy="46662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97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376198"/>
              </p:ext>
            </p:extLst>
          </p:nvPr>
        </p:nvGraphicFramePr>
        <p:xfrm>
          <a:off x="457200" y="1066800"/>
          <a:ext cx="7543800" cy="266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29" name="数式" r:id="rId3" imgW="3886200" imgH="1371600" progId="Equation.3">
                  <p:embed/>
                </p:oleObj>
              </mc:Choice>
              <mc:Fallback>
                <p:oleObj name="数式" r:id="rId3" imgW="388620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6800"/>
                        <a:ext cx="7543800" cy="266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3810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Sturm-</a:t>
            </a:r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problem:</a:t>
            </a:r>
          </a:p>
        </p:txBody>
      </p:sp>
    </p:spTree>
    <p:extLst>
      <p:ext uri="{BB962C8B-B14F-4D97-AF65-F5344CB8AC3E}">
        <p14:creationId xmlns:p14="http://schemas.microsoft.com/office/powerpoint/2010/main" val="87929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225665"/>
              </p:ext>
            </p:extLst>
          </p:nvPr>
        </p:nvGraphicFramePr>
        <p:xfrm>
          <a:off x="457200" y="192087"/>
          <a:ext cx="6794500" cy="316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88" name="数式" r:id="rId3" imgW="3009600" imgH="1396800" progId="Equation.3">
                  <p:embed/>
                </p:oleObj>
              </mc:Choice>
              <mc:Fallback>
                <p:oleObj name="数式" r:id="rId3" imgW="3009600" imgH="139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2087"/>
                        <a:ext cx="6794500" cy="316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627229"/>
              </p:ext>
            </p:extLst>
          </p:nvPr>
        </p:nvGraphicFramePr>
        <p:xfrm>
          <a:off x="377825" y="3643313"/>
          <a:ext cx="7970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89" name="数式" r:id="rId5" imgW="3530520" imgH="1104840" progId="Equation.3">
                  <p:embed/>
                </p:oleObj>
              </mc:Choice>
              <mc:Fallback>
                <p:oleObj name="数式" r:id="rId5" imgW="3530520" imgH="1104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3643313"/>
                        <a:ext cx="7970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234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469602"/>
              </p:ext>
            </p:extLst>
          </p:nvPr>
        </p:nvGraphicFramePr>
        <p:xfrm>
          <a:off x="477253" y="2133600"/>
          <a:ext cx="7885113" cy="247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862" name="数式" r:id="rId3" imgW="3492360" imgH="1091880" progId="Equation.3">
                  <p:embed/>
                </p:oleObj>
              </mc:Choice>
              <mc:Fallback>
                <p:oleObj name="数式" r:id="rId3" imgW="3492360" imgH="10918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53" y="2133600"/>
                        <a:ext cx="7885113" cy="2471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23065"/>
              </p:ext>
            </p:extLst>
          </p:nvPr>
        </p:nvGraphicFramePr>
        <p:xfrm>
          <a:off x="304800" y="4572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863" name="数式" r:id="rId5" imgW="3035160" imgH="660240" progId="Equation.3">
                  <p:embed/>
                </p:oleObj>
              </mc:Choice>
              <mc:Fallback>
                <p:oleObj name="数式" r:id="rId5" imgW="303516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792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363853"/>
              </p:ext>
            </p:extLst>
          </p:nvPr>
        </p:nvGraphicFramePr>
        <p:xfrm>
          <a:off x="661988" y="733425"/>
          <a:ext cx="6827837" cy="543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48" name="数式" r:id="rId3" imgW="3517560" imgH="2793960" progId="Equation.3">
                  <p:embed/>
                </p:oleObj>
              </mc:Choice>
              <mc:Fallback>
                <p:oleObj name="数式" r:id="rId3" imgW="3517560" imgH="2793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733425"/>
                        <a:ext cx="6827837" cy="543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709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717502"/>
              </p:ext>
            </p:extLst>
          </p:nvPr>
        </p:nvGraphicFramePr>
        <p:xfrm>
          <a:off x="654050" y="153987"/>
          <a:ext cx="8185150" cy="662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81" name="数式" r:id="rId3" imgW="4216320" imgH="3403440" progId="Equation.3">
                  <p:embed/>
                </p:oleObj>
              </mc:Choice>
              <mc:Fallback>
                <p:oleObj name="数式" r:id="rId3" imgW="4216320" imgH="34034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153987"/>
                        <a:ext cx="8185150" cy="662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3441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 method of constructing Green’s functions using homogeneous solution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91095"/>
              </p:ext>
            </p:extLst>
          </p:nvPr>
        </p:nvGraphicFramePr>
        <p:xfrm>
          <a:off x="479219" y="11430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28" name="数式" r:id="rId3" imgW="3035160" imgH="660240" progId="Equation.3">
                  <p:embed/>
                </p:oleObj>
              </mc:Choice>
              <mc:Fallback>
                <p:oleObj name="数式" r:id="rId3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19" y="11430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259733"/>
              </p:ext>
            </p:extLst>
          </p:nvPr>
        </p:nvGraphicFramePr>
        <p:xfrm>
          <a:off x="685800" y="2984157"/>
          <a:ext cx="8239125" cy="3052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29" name="Equation" r:id="rId5" imgW="5181480" imgH="1917360" progId="Equation.DSMT4">
                  <p:embed/>
                </p:oleObj>
              </mc:Choice>
              <mc:Fallback>
                <p:oleObj name="Equation" r:id="rId5" imgW="5181480" imgH="1917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84157"/>
                        <a:ext cx="8239125" cy="3052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1741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088095"/>
              </p:ext>
            </p:extLst>
          </p:nvPr>
        </p:nvGraphicFramePr>
        <p:xfrm>
          <a:off x="363538" y="263525"/>
          <a:ext cx="8323262" cy="393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49" name="Equation" r:id="rId3" imgW="6756120" imgH="3187440" progId="Equation.DSMT4">
                  <p:embed/>
                </p:oleObj>
              </mc:Choice>
              <mc:Fallback>
                <p:oleObj name="Equation" r:id="rId3" imgW="6756120" imgH="3187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263525"/>
                        <a:ext cx="8323262" cy="393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356803"/>
              </p:ext>
            </p:extLst>
          </p:nvPr>
        </p:nvGraphicFramePr>
        <p:xfrm>
          <a:off x="482600" y="4003938"/>
          <a:ext cx="7004301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50" name="Equation" r:id="rId5" imgW="4660560" imgH="571320" progId="Equation.DSMT4">
                  <p:embed/>
                </p:oleObj>
              </mc:Choice>
              <mc:Fallback>
                <p:oleObj name="Equation" r:id="rId5" imgW="46605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2600" y="4003938"/>
                        <a:ext cx="7004301" cy="858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243786"/>
              </p:ext>
            </p:extLst>
          </p:nvPr>
        </p:nvGraphicFramePr>
        <p:xfrm>
          <a:off x="457200" y="4921250"/>
          <a:ext cx="8483601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51" name="Equation" r:id="rId7" imgW="5333760" imgH="901440" progId="Equation.DSMT4">
                  <p:embed/>
                </p:oleObj>
              </mc:Choice>
              <mc:Fallback>
                <p:oleObj name="Equation" r:id="rId7" imgW="5333760" imgH="901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21250"/>
                        <a:ext cx="8483601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4167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59760"/>
              </p:ext>
            </p:extLst>
          </p:nvPr>
        </p:nvGraphicFramePr>
        <p:xfrm>
          <a:off x="563563" y="1828800"/>
          <a:ext cx="8404225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62" name="Equation" r:id="rId3" imgW="5994360" imgH="1841400" progId="Equation.DSMT4">
                  <p:embed/>
                </p:oleObj>
              </mc:Choice>
              <mc:Fallback>
                <p:oleObj name="Equation" r:id="rId3" imgW="5994360" imgH="184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3" y="1828800"/>
                        <a:ext cx="8404225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844473"/>
              </p:ext>
            </p:extLst>
          </p:nvPr>
        </p:nvGraphicFramePr>
        <p:xfrm>
          <a:off x="457200" y="381000"/>
          <a:ext cx="633255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63" name="Equation" r:id="rId5" imgW="3987720" imgH="622080" progId="Equation.DSMT4">
                  <p:embed/>
                </p:oleObj>
              </mc:Choice>
              <mc:Fallback>
                <p:oleObj name="Equation" r:id="rId5" imgW="39877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1000"/>
                        <a:ext cx="633255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133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04800" y="4495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313" y="304800"/>
            <a:ext cx="8329613" cy="568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9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Linear second-order ordinary differential equations</a:t>
            </a:r>
          </a:p>
          <a:p>
            <a:r>
              <a:rPr lang="en-US" sz="2400" dirty="0" smtClean="0">
                <a:latin typeface="+mj-lt"/>
              </a:rPr>
              <a:t>Sturm-</a:t>
            </a:r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037947"/>
              </p:ext>
            </p:extLst>
          </p:nvPr>
        </p:nvGraphicFramePr>
        <p:xfrm>
          <a:off x="365161" y="1676400"/>
          <a:ext cx="8321639" cy="820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07" name="Equation" r:id="rId3" imgW="6324480" imgH="622080" progId="Equation.DSMT4">
                  <p:embed/>
                </p:oleObj>
              </mc:Choice>
              <mc:Fallback>
                <p:oleObj name="Equation" r:id="rId3" imgW="63244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61" y="1676400"/>
                        <a:ext cx="8321639" cy="8201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Up Arrow 6"/>
          <p:cNvSpPr/>
          <p:nvPr/>
        </p:nvSpPr>
        <p:spPr>
          <a:xfrm rot="19208604">
            <a:off x="4732708" y="2241269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 rot="20786836">
            <a:off x="5509868" y="2202855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 rot="2339108">
            <a:off x="6162609" y="2224157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21379204">
            <a:off x="8271236" y="2237066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853719" y="3224305"/>
            <a:ext cx="1216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applied force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52499" y="3352800"/>
            <a:ext cx="2310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given functions</a:t>
            </a:r>
          </a:p>
        </p:txBody>
      </p:sp>
      <p:sp>
        <p:nvSpPr>
          <p:cNvPr id="13" name="Up Arrow 12"/>
          <p:cNvSpPr/>
          <p:nvPr/>
        </p:nvSpPr>
        <p:spPr>
          <a:xfrm>
            <a:off x="7178294" y="2270800"/>
            <a:ext cx="381000" cy="2148799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400800" y="43434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to be determined</a:t>
            </a:r>
          </a:p>
        </p:txBody>
      </p:sp>
    </p:spTree>
    <p:extLst>
      <p:ext uri="{BB962C8B-B14F-4D97-AF65-F5344CB8AC3E}">
        <p14:creationId xmlns:p14="http://schemas.microsoft.com/office/powerpoint/2010/main" val="301251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762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methods  of Sturm-</a:t>
            </a:r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equations  (assume all functions and constants are real):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964795"/>
              </p:ext>
            </p:extLst>
          </p:nvPr>
        </p:nvGraphicFramePr>
        <p:xfrm>
          <a:off x="389731" y="652003"/>
          <a:ext cx="8364538" cy="3157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83" name="数式" r:id="rId3" imgW="4178160" imgH="1574640" progId="Equation.3">
                  <p:embed/>
                </p:oleObj>
              </mc:Choice>
              <mc:Fallback>
                <p:oleObj name="数式" r:id="rId3" imgW="4178160" imgH="1574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31" y="652003"/>
                        <a:ext cx="8364538" cy="31579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775439"/>
              </p:ext>
            </p:extLst>
          </p:nvPr>
        </p:nvGraphicFramePr>
        <p:xfrm>
          <a:off x="3759200" y="18796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84" name="Equation" r:id="rId5" imgW="914400" imgH="250560" progId="Equation.DSMT4">
                  <p:embed/>
                </p:oleObj>
              </mc:Choice>
              <mc:Fallback>
                <p:oleObj name="Equation" r:id="rId5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59200" y="18796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61317"/>
              </p:ext>
            </p:extLst>
          </p:nvPr>
        </p:nvGraphicFramePr>
        <p:xfrm>
          <a:off x="278296" y="3753008"/>
          <a:ext cx="8705851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85" name="Equation" r:id="rId7" imgW="5879880" imgH="977760" progId="Equation.DSMT4">
                  <p:embed/>
                </p:oleObj>
              </mc:Choice>
              <mc:Fallback>
                <p:oleObj name="Equation" r:id="rId7" imgW="587988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8296" y="3753008"/>
                        <a:ext cx="8705851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827966"/>
              </p:ext>
            </p:extLst>
          </p:nvPr>
        </p:nvGraphicFramePr>
        <p:xfrm>
          <a:off x="351183" y="5153084"/>
          <a:ext cx="4777902" cy="151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86" name="Equation" r:id="rId9" imgW="3009600" imgH="952200" progId="Equation.DSMT4">
                  <p:embed/>
                </p:oleObj>
              </mc:Choice>
              <mc:Fallback>
                <p:oleObj name="Equation" r:id="rId9" imgW="300960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83" y="5153084"/>
                        <a:ext cx="4777902" cy="1515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01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3011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“completeness”</a:t>
            </a:r>
            <a:endParaRPr lang="en-US" sz="2400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5158" y="484676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It can be shown that for any reasonable function </a:t>
            </a:r>
            <a:r>
              <a:rPr lang="en-US" sz="2400" i="1" dirty="0" smtClean="0"/>
              <a:t>h(x)</a:t>
            </a:r>
            <a:r>
              <a:rPr lang="en-US" sz="2400" dirty="0" smtClean="0"/>
              <a:t>, </a:t>
            </a:r>
            <a:r>
              <a:rPr lang="en-US" sz="2400" dirty="0"/>
              <a:t>defined within the </a:t>
            </a:r>
            <a:r>
              <a:rPr lang="en-US" sz="2400" dirty="0" smtClean="0"/>
              <a:t>interval </a:t>
            </a:r>
            <a:r>
              <a:rPr lang="en-US" sz="2400" i="1" dirty="0" smtClean="0"/>
              <a:t>a &lt; x &lt;b</a:t>
            </a:r>
            <a:r>
              <a:rPr lang="en-US" sz="2400" dirty="0" smtClean="0"/>
              <a:t>, </a:t>
            </a:r>
            <a:r>
              <a:rPr lang="en-US" sz="2400" dirty="0"/>
              <a:t>we can expand that function as a linear </a:t>
            </a:r>
            <a:r>
              <a:rPr lang="en-US" sz="2400" dirty="0" smtClean="0"/>
              <a:t>combination of </a:t>
            </a:r>
            <a:r>
              <a:rPr lang="en-US" sz="2400" dirty="0"/>
              <a:t>the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 smtClean="0"/>
              <a:t>f</a:t>
            </a:r>
            <a:r>
              <a:rPr lang="en-US" sz="2400" i="1" baseline="-25000" dirty="0" err="1" smtClean="0"/>
              <a:t>n</a:t>
            </a:r>
            <a:r>
              <a:rPr lang="en-US" sz="2400" i="1" dirty="0" smtClean="0"/>
              <a:t>(x</a:t>
            </a:r>
            <a:r>
              <a:rPr lang="en-US" sz="2400" i="1" dirty="0"/>
              <a:t>)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043900"/>
              </p:ext>
            </p:extLst>
          </p:nvPr>
        </p:nvGraphicFramePr>
        <p:xfrm>
          <a:off x="838200" y="1669168"/>
          <a:ext cx="5370842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42" name="Equation" r:id="rId3" imgW="3657600" imgH="1155600" progId="Equation.DSMT4">
                  <p:embed/>
                </p:oleObj>
              </mc:Choice>
              <mc:Fallback>
                <p:oleObj name="Equation" r:id="rId3" imgW="365760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669168"/>
                        <a:ext cx="5370842" cy="1697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35496" y="3274306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These ideas lead to the notion that the set of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 smtClean="0"/>
              <a:t>f</a:t>
            </a:r>
            <a:r>
              <a:rPr lang="en-US" sz="2400" i="1" baseline="-25000" dirty="0" err="1" smtClean="0"/>
              <a:t>n</a:t>
            </a:r>
            <a:r>
              <a:rPr lang="en-US" sz="2400" i="1" dirty="0" smtClean="0"/>
              <a:t>(x)</a:t>
            </a:r>
            <a:r>
              <a:rPr lang="en-US" sz="2400" dirty="0"/>
              <a:t> </a:t>
            </a:r>
            <a:r>
              <a:rPr lang="en-US" sz="2400" dirty="0" smtClean="0"/>
              <a:t>form </a:t>
            </a:r>
            <a:r>
              <a:rPr lang="en-US" sz="2400" dirty="0"/>
              <a:t>a ``complete'' set in the sense of ``spanning'' the space </a:t>
            </a:r>
            <a:r>
              <a:rPr lang="en-US" sz="2400" dirty="0" smtClean="0"/>
              <a:t>of all </a:t>
            </a:r>
            <a:r>
              <a:rPr lang="en-US" sz="2400" dirty="0"/>
              <a:t>functions in the </a:t>
            </a:r>
            <a:r>
              <a:rPr lang="en-US" sz="2400" dirty="0" smtClean="0"/>
              <a:t>interval </a:t>
            </a:r>
          </a:p>
          <a:p>
            <a:r>
              <a:rPr lang="en-US" sz="2400" i="1" dirty="0" smtClean="0"/>
              <a:t>a </a:t>
            </a:r>
            <a:r>
              <a:rPr lang="en-US" sz="2400" i="1" dirty="0"/>
              <a:t>&lt; x &lt;</a:t>
            </a:r>
            <a:r>
              <a:rPr lang="en-US" sz="2400" i="1" dirty="0" smtClean="0"/>
              <a:t>b,</a:t>
            </a:r>
            <a:r>
              <a:rPr lang="en-US" sz="2400" dirty="0" smtClean="0"/>
              <a:t> as </a:t>
            </a:r>
            <a:r>
              <a:rPr lang="en-US" sz="2400" dirty="0"/>
              <a:t>summarized by </a:t>
            </a:r>
            <a:r>
              <a:rPr lang="en-US" sz="2400" dirty="0" smtClean="0"/>
              <a:t>the statement:</a:t>
            </a:r>
            <a:endParaRPr lang="en-US" sz="24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277716"/>
              </p:ext>
            </p:extLst>
          </p:nvPr>
        </p:nvGraphicFramePr>
        <p:xfrm>
          <a:off x="914400" y="4922376"/>
          <a:ext cx="5334000" cy="1151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43" name="Equation" r:id="rId5" imgW="2882880" imgH="622080" progId="Equation.DSMT4">
                  <p:embed/>
                </p:oleObj>
              </mc:Choice>
              <mc:Fallback>
                <p:oleObj name="Equation" r:id="rId5" imgW="28828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4922376"/>
                        <a:ext cx="5334000" cy="1151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7306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810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general, there are several techniques to determine the </a:t>
            </a:r>
            <a:r>
              <a:rPr lang="en-US" sz="2400" dirty="0" smtClean="0"/>
              <a:t>eigenvalues </a:t>
            </a:r>
            <a:r>
              <a:rPr lang="en-US" sz="2400" i="1" dirty="0" err="1" smtClean="0">
                <a:latin typeface="Symbol" panose="05050102010706020507" pitchFamily="18" charset="2"/>
              </a:rPr>
              <a:t>l</a:t>
            </a:r>
            <a:r>
              <a:rPr lang="en-US" sz="2400" i="1" baseline="-25000" dirty="0" err="1" smtClean="0"/>
              <a:t>n</a:t>
            </a:r>
            <a:r>
              <a:rPr lang="en-US" sz="2400" baseline="-25000" dirty="0" smtClean="0"/>
              <a:t>  </a:t>
            </a:r>
            <a:r>
              <a:rPr lang="en-US" sz="2400" dirty="0" smtClean="0"/>
              <a:t> and </a:t>
            </a:r>
            <a:r>
              <a:rPr lang="en-US" sz="2400" dirty="0" err="1" smtClean="0"/>
              <a:t>eigenfunctions</a:t>
            </a:r>
            <a:r>
              <a:rPr lang="en-US" sz="2400" dirty="0" smtClean="0"/>
              <a:t> </a:t>
            </a:r>
            <a:r>
              <a:rPr lang="en-US" sz="2400" i="1" dirty="0" err="1" smtClean="0"/>
              <a:t>f</a:t>
            </a:r>
            <a:r>
              <a:rPr lang="en-US" sz="2400" i="1" baseline="-25000" dirty="0" err="1" smtClean="0"/>
              <a:t>n</a:t>
            </a:r>
            <a:r>
              <a:rPr lang="en-US" sz="2400" i="1" dirty="0" smtClean="0"/>
              <a:t>(x)</a:t>
            </a:r>
            <a:r>
              <a:rPr lang="en-US" sz="2400" dirty="0" smtClean="0"/>
              <a:t>.</a:t>
            </a:r>
            <a:r>
              <a:rPr lang="en-US" sz="2400" dirty="0"/>
              <a:t> </a:t>
            </a:r>
            <a:r>
              <a:rPr lang="en-US" sz="2400" dirty="0" smtClean="0"/>
              <a:t>When </a:t>
            </a:r>
            <a:r>
              <a:rPr lang="en-US" sz="2400" dirty="0"/>
              <a:t>it is not </a:t>
            </a:r>
            <a:r>
              <a:rPr lang="en-US" sz="2400" dirty="0" smtClean="0"/>
              <a:t>possible to </a:t>
            </a:r>
            <a:r>
              <a:rPr lang="en-US" sz="2400" dirty="0"/>
              <a:t>find the ``exact'' functions, there are several powerful </a:t>
            </a:r>
            <a:r>
              <a:rPr lang="en-US" sz="2400" dirty="0" smtClean="0"/>
              <a:t>approximation techniques</a:t>
            </a:r>
            <a:r>
              <a:rPr lang="en-US" sz="2400" dirty="0"/>
              <a:t>.    For example, the lowest eigenvalue can be </a:t>
            </a:r>
            <a:r>
              <a:rPr lang="en-US" sz="2400" dirty="0" smtClean="0"/>
              <a:t>approximated by </a:t>
            </a:r>
            <a:r>
              <a:rPr lang="en-US" sz="2400" dirty="0"/>
              <a:t>minimizing the function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Variation approximation to lowest eigenvalue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56824"/>
              </p:ext>
            </p:extLst>
          </p:nvPr>
        </p:nvGraphicFramePr>
        <p:xfrm>
          <a:off x="1715199" y="2254347"/>
          <a:ext cx="2286000" cy="145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92" name="Equation" r:id="rId3" imgW="1295280" imgH="825480" progId="Equation.DSMT4">
                  <p:embed/>
                </p:oleObj>
              </mc:Choice>
              <mc:Fallback>
                <p:oleObj name="Equation" r:id="rId3" imgW="12952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5199" y="2254347"/>
                        <a:ext cx="2286000" cy="145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2900" y="3888441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</a:t>
            </a:r>
            <a:r>
              <a:rPr lang="en-US" sz="2400" dirty="0" smtClean="0"/>
              <a:t>         is </a:t>
            </a:r>
            <a:r>
              <a:rPr lang="en-US" sz="2400" dirty="0"/>
              <a:t>a variable function which satisfies the</a:t>
            </a:r>
          </a:p>
          <a:p>
            <a:r>
              <a:rPr lang="en-US" sz="2400" dirty="0"/>
              <a:t>correct boundary values.    The ``proof'' of this inequality is</a:t>
            </a:r>
          </a:p>
          <a:p>
            <a:r>
              <a:rPr lang="en-US" sz="2400" dirty="0"/>
              <a:t>based on the notion that </a:t>
            </a:r>
            <a:r>
              <a:rPr lang="en-US" sz="2400" dirty="0" smtClean="0"/>
              <a:t>       can </a:t>
            </a:r>
            <a:r>
              <a:rPr lang="en-US" sz="2400" dirty="0"/>
              <a:t>in </a:t>
            </a:r>
            <a:r>
              <a:rPr lang="en-US" sz="2400" dirty="0" smtClean="0"/>
              <a:t>principle </a:t>
            </a:r>
            <a:r>
              <a:rPr lang="en-US" sz="2400" dirty="0"/>
              <a:t>be expanded</a:t>
            </a:r>
          </a:p>
          <a:p>
            <a:r>
              <a:rPr lang="en-US" sz="2400" dirty="0"/>
              <a:t>in terms of the (unknown) exact </a:t>
            </a:r>
            <a:r>
              <a:rPr lang="en-US" sz="2400" dirty="0" err="1" smtClean="0"/>
              <a:t>eigenfunctions</a:t>
            </a:r>
            <a:r>
              <a:rPr lang="en-US" sz="2400" dirty="0" smtClean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</a:t>
            </a:r>
            <a:r>
              <a:rPr lang="en-US" sz="2400" i="1" dirty="0" smtClean="0"/>
              <a:t>):</a:t>
            </a:r>
          </a:p>
          <a:p>
            <a:r>
              <a:rPr lang="en-US" sz="2400" dirty="0" smtClean="0"/>
              <a:t>                                   where </a:t>
            </a:r>
            <a:r>
              <a:rPr lang="en-US" sz="2400" dirty="0"/>
              <a:t>the coefficients </a:t>
            </a:r>
            <a:r>
              <a:rPr lang="en-US" sz="2400" i="1" dirty="0" smtClean="0"/>
              <a:t>C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 can </a:t>
            </a:r>
            <a:r>
              <a:rPr lang="en-US" sz="2400" dirty="0"/>
              <a:t>be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assumed </a:t>
            </a:r>
            <a:r>
              <a:rPr lang="en-US" sz="2400" dirty="0"/>
              <a:t>to be </a:t>
            </a:r>
            <a:r>
              <a:rPr lang="en-US" sz="2400" dirty="0" smtClean="0"/>
              <a:t>real.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609207"/>
              </p:ext>
            </p:extLst>
          </p:nvPr>
        </p:nvGraphicFramePr>
        <p:xfrm>
          <a:off x="457199" y="5334000"/>
          <a:ext cx="2641591" cy="768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93" name="Equation" r:id="rId5" imgW="1701720" imgH="495000" progId="Equation.DSMT4">
                  <p:embed/>
                </p:oleObj>
              </mc:Choice>
              <mc:Fallback>
                <p:oleObj name="Equation" r:id="rId5" imgW="170172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199" y="5334000"/>
                        <a:ext cx="2641591" cy="7688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702539"/>
              </p:ext>
            </p:extLst>
          </p:nvPr>
        </p:nvGraphicFramePr>
        <p:xfrm>
          <a:off x="1433157" y="3886200"/>
          <a:ext cx="548043" cy="391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94" name="Equation" r:id="rId7" imgW="444240" imgH="317160" progId="Equation.DSMT4">
                  <p:embed/>
                </p:oleObj>
              </mc:Choice>
              <mc:Fallback>
                <p:oleObj name="Equation" r:id="rId7" imgW="44424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33157" y="3886200"/>
                        <a:ext cx="548043" cy="391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090388"/>
              </p:ext>
            </p:extLst>
          </p:nvPr>
        </p:nvGraphicFramePr>
        <p:xfrm>
          <a:off x="3733800" y="4637741"/>
          <a:ext cx="548043" cy="391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95" name="Equation" r:id="rId9" imgW="444240" imgH="317160" progId="Equation.DSMT4">
                  <p:embed/>
                </p:oleObj>
              </mc:Choice>
              <mc:Fallback>
                <p:oleObj name="Equation" r:id="rId9" imgW="44424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33800" y="4637741"/>
                        <a:ext cx="548043" cy="391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1642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Estimation of the lowest eigenvalue – continued:</a:t>
            </a:r>
          </a:p>
          <a:p>
            <a:endParaRPr lang="en-US" sz="2400" dirty="0" smtClean="0"/>
          </a:p>
          <a:p>
            <a:r>
              <a:rPr lang="en-US" sz="2400" dirty="0" smtClean="0"/>
              <a:t>From the </a:t>
            </a:r>
            <a:r>
              <a:rPr lang="en-US" sz="2400" dirty="0" err="1" smtClean="0"/>
              <a:t>eigenfunction</a:t>
            </a:r>
            <a:r>
              <a:rPr lang="en-US" sz="2400" dirty="0" smtClean="0"/>
              <a:t> </a:t>
            </a:r>
            <a:r>
              <a:rPr lang="en-US" sz="2400" dirty="0"/>
              <a:t>equation, we know that </a:t>
            </a:r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996037"/>
              </p:ext>
            </p:extLst>
          </p:nvPr>
        </p:nvGraphicFramePr>
        <p:xfrm>
          <a:off x="704488" y="1524000"/>
          <a:ext cx="7372712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10" name="Equation" r:id="rId3" imgW="4381200" imgH="495000" progId="Equation.DSMT4">
                  <p:embed/>
                </p:oleObj>
              </mc:Choice>
              <mc:Fallback>
                <p:oleObj name="Equation" r:id="rId3" imgW="438120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4488" y="1524000"/>
                        <a:ext cx="7372712" cy="833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2404" y="2341395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It follows that: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83780"/>
              </p:ext>
            </p:extLst>
          </p:nvPr>
        </p:nvGraphicFramePr>
        <p:xfrm>
          <a:off x="704488" y="2743200"/>
          <a:ext cx="7111846" cy="971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11" name="Equation" r:id="rId5" imgW="4089240" imgH="558720" progId="Equation.DSMT4">
                  <p:embed/>
                </p:oleObj>
              </mc:Choice>
              <mc:Fallback>
                <p:oleObj name="Equation" r:id="rId5" imgW="408924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4488" y="2743200"/>
                        <a:ext cx="7111846" cy="971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614469"/>
              </p:ext>
            </p:extLst>
          </p:nvPr>
        </p:nvGraphicFramePr>
        <p:xfrm>
          <a:off x="761999" y="3657600"/>
          <a:ext cx="5821131" cy="1291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12" name="Equation" r:id="rId7" imgW="3949560" imgH="876240" progId="Equation.DSMT4">
                  <p:embed/>
                </p:oleObj>
              </mc:Choice>
              <mc:Fallback>
                <p:oleObj name="Equation" r:id="rId7" imgW="394956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1999" y="3657600"/>
                        <a:ext cx="5821131" cy="1291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585571"/>
              </p:ext>
            </p:extLst>
          </p:nvPr>
        </p:nvGraphicFramePr>
        <p:xfrm>
          <a:off x="914400" y="5029200"/>
          <a:ext cx="49530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13" name="Equation" r:id="rId9" imgW="3962160" imgH="965160" progId="Equation.DSMT4">
                  <p:embed/>
                </p:oleObj>
              </mc:Choice>
              <mc:Fallback>
                <p:oleObj name="Equation" r:id="rId9" imgW="396216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14400" y="5029200"/>
                        <a:ext cx="4953000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7477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Rayleigh-Ritz method of estimating the lowest eigenvalue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59526"/>
              </p:ext>
            </p:extLst>
          </p:nvPr>
        </p:nvGraphicFramePr>
        <p:xfrm>
          <a:off x="1532021" y="1219200"/>
          <a:ext cx="2286000" cy="145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45" name="Equation" r:id="rId3" imgW="1295280" imgH="825480" progId="Equation.DSMT4">
                  <p:embed/>
                </p:oleObj>
              </mc:Choice>
              <mc:Fallback>
                <p:oleObj name="Equation" r:id="rId3" imgW="12952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2021" y="1219200"/>
                        <a:ext cx="2286000" cy="145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052007"/>
              </p:ext>
            </p:extLst>
          </p:nvPr>
        </p:nvGraphicFramePr>
        <p:xfrm>
          <a:off x="3073400" y="21209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46" name="Equation" r:id="rId5" imgW="914400" imgH="250560" progId="Equation.DSMT4">
                  <p:embed/>
                </p:oleObj>
              </mc:Choice>
              <mc:Fallback>
                <p:oleObj name="Equation" r:id="rId5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73400" y="21209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350127"/>
              </p:ext>
            </p:extLst>
          </p:nvPr>
        </p:nvGraphicFramePr>
        <p:xfrm>
          <a:off x="806450" y="4525868"/>
          <a:ext cx="23907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47" name="Equation" r:id="rId7" imgW="2133360" imgH="596880" progId="Equation.DSMT4">
                  <p:embed/>
                </p:oleObj>
              </mc:Choice>
              <mc:Fallback>
                <p:oleObj name="Equation" r:id="rId7" imgW="213336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06450" y="4525868"/>
                        <a:ext cx="2390775" cy="66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825610"/>
              </p:ext>
            </p:extLst>
          </p:nvPr>
        </p:nvGraphicFramePr>
        <p:xfrm>
          <a:off x="837096" y="5202419"/>
          <a:ext cx="5156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48" name="Equation" r:id="rId9" imgW="5155920" imgH="965160" progId="Equation.DSMT4">
                  <p:embed/>
                </p:oleObj>
              </mc:Choice>
              <mc:Fallback>
                <p:oleObj name="Equation" r:id="rId9" imgW="515592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7096" y="5202419"/>
                        <a:ext cx="51562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468564"/>
              </p:ext>
            </p:extLst>
          </p:nvPr>
        </p:nvGraphicFramePr>
        <p:xfrm>
          <a:off x="736600" y="3018081"/>
          <a:ext cx="8216214" cy="1400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49" name="Equation" r:id="rId11" imgW="5587920" imgH="952200" progId="Equation.DSMT4">
                  <p:embed/>
                </p:oleObj>
              </mc:Choice>
              <mc:Fallback>
                <p:oleObj name="Equation" r:id="rId11" imgW="558792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36600" y="3018081"/>
                        <a:ext cx="8216214" cy="14004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975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849042"/>
              </p:ext>
            </p:extLst>
          </p:nvPr>
        </p:nvGraphicFramePr>
        <p:xfrm>
          <a:off x="2590800" y="2150311"/>
          <a:ext cx="4777902" cy="151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90" name="Equation" r:id="rId3" imgW="3009600" imgH="952200" progId="Equation.DSMT4">
                  <p:embed/>
                </p:oleObj>
              </mc:Choice>
              <mc:Fallback>
                <p:oleObj name="Equation" r:id="rId3" imgW="300960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150311"/>
                        <a:ext cx="4777902" cy="1515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653626"/>
              </p:ext>
            </p:extLst>
          </p:nvPr>
        </p:nvGraphicFramePr>
        <p:xfrm>
          <a:off x="180181" y="535141"/>
          <a:ext cx="8783638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91" name="Equation" r:id="rId5" imgW="5803560" imgH="952200" progId="Equation.DSMT4">
                  <p:embed/>
                </p:oleObj>
              </mc:Choice>
              <mc:Fallback>
                <p:oleObj name="Equation" r:id="rId5" imgW="580356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81" y="535141"/>
                        <a:ext cx="8783638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376631"/>
              </p:ext>
            </p:extLst>
          </p:nvPr>
        </p:nvGraphicFramePr>
        <p:xfrm>
          <a:off x="325437" y="3672916"/>
          <a:ext cx="8493125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92" name="Equation" r:id="rId7" imgW="5613120" imgH="1638000" progId="Equation.DSMT4">
                  <p:embed/>
                </p:oleObj>
              </mc:Choice>
              <mc:Fallback>
                <p:oleObj name="Equation" r:id="rId7" imgW="5613120" imgH="163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37" y="3672916"/>
                        <a:ext cx="8493125" cy="248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28997"/>
            <a:ext cx="4941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Green’s function solution methods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0181" y="2570133"/>
            <a:ext cx="1877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Recall: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6879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14135</TotalTime>
  <Words>475</Words>
  <Application>Microsoft Office PowerPoint</Application>
  <PresentationFormat>On-screen Show (4:3)</PresentationFormat>
  <Paragraphs>94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Symbol</vt:lpstr>
      <vt:lpstr>Office Theme</vt:lpstr>
      <vt:lpstr>Equation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699</cp:revision>
  <cp:lastPrinted>2015-10-09T01:52:36Z</cp:lastPrinted>
  <dcterms:created xsi:type="dcterms:W3CDTF">2012-01-10T18:32:24Z</dcterms:created>
  <dcterms:modified xsi:type="dcterms:W3CDTF">2015-10-09T01:52:55Z</dcterms:modified>
</cp:coreProperties>
</file>