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96" r:id="rId2"/>
    <p:sldId id="354" r:id="rId3"/>
    <p:sldId id="413" r:id="rId4"/>
    <p:sldId id="414" r:id="rId5"/>
    <p:sldId id="380" r:id="rId6"/>
    <p:sldId id="381" r:id="rId7"/>
    <p:sldId id="397" r:id="rId8"/>
    <p:sldId id="391" r:id="rId9"/>
    <p:sldId id="393" r:id="rId10"/>
    <p:sldId id="394" r:id="rId11"/>
    <p:sldId id="401" r:id="rId12"/>
    <p:sldId id="402" r:id="rId13"/>
    <p:sldId id="403" r:id="rId14"/>
    <p:sldId id="404" r:id="rId15"/>
    <p:sldId id="405" r:id="rId16"/>
    <p:sldId id="406" r:id="rId17"/>
    <p:sldId id="407" r:id="rId18"/>
    <p:sldId id="408" r:id="rId19"/>
    <p:sldId id="409" r:id="rId20"/>
    <p:sldId id="410" r:id="rId21"/>
    <p:sldId id="411" r:id="rId22"/>
    <p:sldId id="412" r:id="rId23"/>
    <p:sldId id="417" r:id="rId24"/>
    <p:sldId id="418" r:id="rId25"/>
    <p:sldId id="419" r:id="rId26"/>
    <p:sldId id="420" r:id="rId27"/>
    <p:sldId id="421" r:id="rId28"/>
    <p:sldId id="422" r:id="rId29"/>
    <p:sldId id="423" r:id="rId3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06" autoAdjust="0"/>
    <p:restoredTop sz="94660"/>
  </p:normalViewPr>
  <p:slideViewPr>
    <p:cSldViewPr>
      <p:cViewPr>
        <p:scale>
          <a:sx n="56" d="100"/>
          <a:sy n="56" d="100"/>
        </p:scale>
        <p:origin x="768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81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4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4.wmf"/><Relationship Id="rId5" Type="http://schemas.openxmlformats.org/officeDocument/2006/relationships/image" Target="../media/image36.wmf"/><Relationship Id="rId4" Type="http://schemas.openxmlformats.org/officeDocument/2006/relationships/image" Target="../media/image30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10/21/2015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8" tIns="48325" rIns="96648" bIns="4832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48" tIns="48325" rIns="96648" bIns="4832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080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18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hyperlink" Target="http://en.wikipedia.org/wiki/Euler_angles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oleObject" Target="../embeddings/oleObject22.bin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7.wmf"/><Relationship Id="rId5" Type="http://schemas.openxmlformats.org/officeDocument/2006/relationships/image" Target="../media/image23.png"/><Relationship Id="rId10" Type="http://schemas.openxmlformats.org/officeDocument/2006/relationships/oleObject" Target="../embeddings/oleObject25.bin"/><Relationship Id="rId4" Type="http://schemas.openxmlformats.org/officeDocument/2006/relationships/image" Target="../media/image24.wmf"/><Relationship Id="rId9" Type="http://schemas.openxmlformats.org/officeDocument/2006/relationships/image" Target="../media/image26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image" Target="../media/image31.wmf"/><Relationship Id="rId3" Type="http://schemas.openxmlformats.org/officeDocument/2006/relationships/oleObject" Target="../embeddings/oleObject26.bin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30.wmf"/><Relationship Id="rId5" Type="http://schemas.openxmlformats.org/officeDocument/2006/relationships/image" Target="../media/image23.png"/><Relationship Id="rId10" Type="http://schemas.openxmlformats.org/officeDocument/2006/relationships/oleObject" Target="../embeddings/oleObject29.bin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2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2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image" Target="../media/image36.wmf"/><Relationship Id="rId3" Type="http://schemas.openxmlformats.org/officeDocument/2006/relationships/oleObject" Target="../embeddings/oleObject36.bin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7.bin"/><Relationship Id="rId11" Type="http://schemas.openxmlformats.org/officeDocument/2006/relationships/image" Target="../media/image30.wmf"/><Relationship Id="rId5" Type="http://schemas.openxmlformats.org/officeDocument/2006/relationships/image" Target="../media/image23.png"/><Relationship Id="rId10" Type="http://schemas.openxmlformats.org/officeDocument/2006/relationships/oleObject" Target="../embeddings/oleObject39.bin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37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hyperlink" Target="http://en.wikipedia.org/wiki/Euler_angles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uler_angles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2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40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41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44.png"/><Relationship Id="rId4" Type="http://schemas.openxmlformats.org/officeDocument/2006/relationships/image" Target="../media/image43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44.png"/><Relationship Id="rId4" Type="http://schemas.openxmlformats.org/officeDocument/2006/relationships/image" Target="../media/image45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47.png"/><Relationship Id="rId4" Type="http://schemas.openxmlformats.org/officeDocument/2006/relationships/image" Target="../media/image46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49.png"/><Relationship Id="rId4" Type="http://schemas.openxmlformats.org/officeDocument/2006/relationships/image" Target="../media/image48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50.wmf"/><Relationship Id="rId4" Type="http://schemas.openxmlformats.org/officeDocument/2006/relationships/oleObject" Target="../embeddings/oleObject5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5770" y="44827"/>
            <a:ext cx="82296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 smtClean="0"/>
              <a:t>Plan for Lecture 22: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R</a:t>
            </a:r>
            <a:r>
              <a:rPr lang="en-US" sz="3200" b="1" dirty="0" smtClean="0">
                <a:solidFill>
                  <a:schemeClr val="folHlink"/>
                </a:solidFill>
              </a:rPr>
              <a:t>otational motion (Chapter 5)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Rigid body motion in body fixed frame</a:t>
            </a:r>
            <a:endParaRPr lang="en-US" sz="3200" b="1" dirty="0" smtClean="0">
              <a:solidFill>
                <a:schemeClr val="folHlink"/>
              </a:solidFill>
              <a:sym typeface="Wingdings" pitchFamily="2" charset="2"/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  <a:sym typeface="Wingdings" pitchFamily="2" charset="2"/>
              </a:rPr>
              <a:t>Conversion between body and inertial reference frames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  <a:sym typeface="Wingdings" pitchFamily="2" charset="2"/>
              </a:rPr>
              <a:t>Symmetric top motion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endParaRPr lang="en-US" sz="3200" b="1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1507101"/>
              </p:ext>
            </p:extLst>
          </p:nvPr>
        </p:nvGraphicFramePr>
        <p:xfrm>
          <a:off x="304800" y="152400"/>
          <a:ext cx="7410450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73" name="数式" r:id="rId3" imgW="2971800" imgH="990360" progId="Equation.3">
                  <p:embed/>
                </p:oleObj>
              </mc:Choice>
              <mc:Fallback>
                <p:oleObj name="数式" r:id="rId3" imgW="297180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"/>
                        <a:ext cx="7410450" cy="240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9144912"/>
              </p:ext>
            </p:extLst>
          </p:nvPr>
        </p:nvGraphicFramePr>
        <p:xfrm>
          <a:off x="304800" y="2819400"/>
          <a:ext cx="5699125" cy="350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74" name="数式" r:id="rId5" imgW="2286000" imgH="1447560" progId="Equation.3">
                  <p:embed/>
                </p:oleObj>
              </mc:Choice>
              <mc:Fallback>
                <p:oleObj name="数式" r:id="rId5" imgW="2286000" imgH="1447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819400"/>
                        <a:ext cx="5699125" cy="350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7979189"/>
              </p:ext>
            </p:extLst>
          </p:nvPr>
        </p:nvGraphicFramePr>
        <p:xfrm>
          <a:off x="6096000" y="5105400"/>
          <a:ext cx="1739900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75" name="数式" r:id="rId7" imgW="698400" imgH="507960" progId="Equation.3">
                  <p:embed/>
                </p:oleObj>
              </mc:Choice>
              <mc:Fallback>
                <p:oleObj name="数式" r:id="rId7" imgW="69840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105400"/>
                        <a:ext cx="1739900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741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572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Euler equations for a symmetric top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3240196"/>
              </p:ext>
            </p:extLst>
          </p:nvPr>
        </p:nvGraphicFramePr>
        <p:xfrm>
          <a:off x="838200" y="903625"/>
          <a:ext cx="5345113" cy="277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687" name="数式" r:id="rId3" imgW="2145960" imgH="1143000" progId="Equation.3">
                  <p:embed/>
                </p:oleObj>
              </mc:Choice>
              <mc:Fallback>
                <p:oleObj name="数式" r:id="rId3" imgW="214596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903625"/>
                        <a:ext cx="5345113" cy="277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28675"/>
              </p:ext>
            </p:extLst>
          </p:nvPr>
        </p:nvGraphicFramePr>
        <p:xfrm>
          <a:off x="762000" y="3581400"/>
          <a:ext cx="4845050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688" name="数式" r:id="rId5" imgW="1942920" imgH="419040" progId="Equation.3">
                  <p:embed/>
                </p:oleObj>
              </mc:Choice>
              <mc:Fallback>
                <p:oleObj name="数式" r:id="rId5" imgW="19429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581400"/>
                        <a:ext cx="4845050" cy="1014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7180863"/>
              </p:ext>
            </p:extLst>
          </p:nvPr>
        </p:nvGraphicFramePr>
        <p:xfrm>
          <a:off x="762000" y="4876800"/>
          <a:ext cx="6967537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689" name="数式" r:id="rId7" imgW="2793960" imgH="457200" progId="Equation.3">
                  <p:embed/>
                </p:oleObj>
              </mc:Choice>
              <mc:Fallback>
                <p:oleObj name="数式" r:id="rId7" imgW="27939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876800"/>
                        <a:ext cx="6967537" cy="110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513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580829"/>
              </p:ext>
            </p:extLst>
          </p:nvPr>
        </p:nvGraphicFramePr>
        <p:xfrm>
          <a:off x="304800" y="152400"/>
          <a:ext cx="7410450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96" name="数式" r:id="rId3" imgW="2971800" imgH="990360" progId="Equation.3">
                  <p:embed/>
                </p:oleObj>
              </mc:Choice>
              <mc:Fallback>
                <p:oleObj name="数式" r:id="rId3" imgW="297180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"/>
                        <a:ext cx="7410450" cy="240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3774869"/>
              </p:ext>
            </p:extLst>
          </p:nvPr>
        </p:nvGraphicFramePr>
        <p:xfrm>
          <a:off x="457200" y="3048000"/>
          <a:ext cx="6973888" cy="254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97" name="数式" r:id="rId5" imgW="2971800" imgH="1117440" progId="Equation.3">
                  <p:embed/>
                </p:oleObj>
              </mc:Choice>
              <mc:Fallback>
                <p:oleObj name="数式" r:id="rId5" imgW="297180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048000"/>
                        <a:ext cx="6973888" cy="2547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856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016614"/>
              </p:ext>
            </p:extLst>
          </p:nvPr>
        </p:nvGraphicFramePr>
        <p:xfrm>
          <a:off x="425299" y="585787"/>
          <a:ext cx="6966101" cy="230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720" name="Equation" r:id="rId3" imgW="5397480" imgH="1841400" progId="Equation.DSMT4">
                  <p:embed/>
                </p:oleObj>
              </mc:Choice>
              <mc:Fallback>
                <p:oleObj name="Equation" r:id="rId3" imgW="5397480" imgH="1841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299" y="585787"/>
                        <a:ext cx="6966101" cy="2309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450616"/>
              </p:ext>
            </p:extLst>
          </p:nvPr>
        </p:nvGraphicFramePr>
        <p:xfrm>
          <a:off x="452437" y="2963862"/>
          <a:ext cx="8462963" cy="336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721" name="数式" r:id="rId5" imgW="3606480" imgH="1473120" progId="Equation.3">
                  <p:embed/>
                </p:oleObj>
              </mc:Choice>
              <mc:Fallback>
                <p:oleObj name="数式" r:id="rId5" imgW="3606480" imgH="1473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7" y="2963862"/>
                        <a:ext cx="8462963" cy="336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152400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Euler equations for asymmetric top -- continued</a:t>
            </a:r>
          </a:p>
        </p:txBody>
      </p:sp>
    </p:spTree>
    <p:extLst>
      <p:ext uri="{BB962C8B-B14F-4D97-AF65-F5344CB8AC3E}">
        <p14:creationId xmlns:p14="http://schemas.microsoft.com/office/powerpoint/2010/main" val="335862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Transformation between body-fixed and inertial coordinate systems – Euler angles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638800"/>
            <a:ext cx="6477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2"/>
              </a:rPr>
              <a:t>http://en.wikipedia.org/wiki/Euler_angles</a:t>
            </a:r>
            <a:endParaRPr lang="en-US" sz="2400" dirty="0" smtClean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27767" y="1447800"/>
            <a:ext cx="3429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  <a:latin typeface="+mj-lt"/>
              </a:rPr>
              <a:t>inertial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228600" y="1447800"/>
            <a:ext cx="3589868" cy="3863340"/>
            <a:chOff x="228600" y="1447800"/>
            <a:chExt cx="3589868" cy="3863340"/>
          </a:xfrm>
        </p:grpSpPr>
        <p:pic>
          <p:nvPicPr>
            <p:cNvPr id="240642" name="Picture 2" descr="http://upload.wikimedia.org/wikipedia/commons/thumb/a/a1/Eulerangles.svg/300px-Eulerangles.svg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447800"/>
              <a:ext cx="3429000" cy="3863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228600" y="2133600"/>
              <a:ext cx="3429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body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524000" y="4267200"/>
              <a:ext cx="36195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304800" y="3810000"/>
              <a:ext cx="1638300" cy="0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57200" y="33528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x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71801" y="3657600"/>
              <a:ext cx="846667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>
              <a:off x="1295400" y="4724400"/>
              <a:ext cx="228600" cy="58674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009650" y="46482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x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943100" y="2362200"/>
              <a:ext cx="647700" cy="13716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2514600" y="2057400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4587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847124"/>
              </p:ext>
            </p:extLst>
          </p:nvPr>
        </p:nvGraphicFramePr>
        <p:xfrm>
          <a:off x="1648883" y="930804"/>
          <a:ext cx="3873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74" name="数式" r:id="rId3" imgW="164880" imgH="241200" progId="Equation.3">
                  <p:embed/>
                </p:oleObj>
              </mc:Choice>
              <mc:Fallback>
                <p:oleObj name="数式" r:id="rId3" imgW="164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8883" y="930804"/>
                        <a:ext cx="3873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304800" y="1447800"/>
            <a:ext cx="3513668" cy="3863340"/>
            <a:chOff x="304800" y="1447800"/>
            <a:chExt cx="3513668" cy="3863340"/>
          </a:xfrm>
        </p:grpSpPr>
        <p:pic>
          <p:nvPicPr>
            <p:cNvPr id="19" name="Picture 2" descr="http://upload.wikimedia.org/wikipedia/commons/thumb/a/a1/Eulerangles.svg/300px-Eulerangles.svg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447800"/>
              <a:ext cx="3429000" cy="3863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Box 20"/>
            <p:cNvSpPr txBox="1"/>
            <p:nvPr/>
          </p:nvSpPr>
          <p:spPr>
            <a:xfrm>
              <a:off x="1524000" y="4267200"/>
              <a:ext cx="36195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H="1">
              <a:off x="304800" y="3810000"/>
              <a:ext cx="1638300" cy="0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57200" y="33528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x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971801" y="3657600"/>
              <a:ext cx="846667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H="1">
              <a:off x="1295400" y="4724400"/>
              <a:ext cx="228600" cy="58674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1009650" y="46482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x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1943100" y="2362200"/>
              <a:ext cx="647700" cy="13716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2514600" y="2057400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5404574"/>
              </p:ext>
            </p:extLst>
          </p:nvPr>
        </p:nvGraphicFramePr>
        <p:xfrm>
          <a:off x="3048000" y="4721225"/>
          <a:ext cx="38735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75" name="数式" r:id="rId6" imgW="164880" imgH="228600" progId="Equation.3">
                  <p:embed/>
                </p:oleObj>
              </mc:Choice>
              <mc:Fallback>
                <p:oleObj name="数式" r:id="rId6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721225"/>
                        <a:ext cx="38735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9932955"/>
              </p:ext>
            </p:extLst>
          </p:nvPr>
        </p:nvGraphicFramePr>
        <p:xfrm>
          <a:off x="152400" y="2801937"/>
          <a:ext cx="3873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76" name="数式" r:id="rId8" imgW="164880" imgH="241200" progId="Equation.3">
                  <p:embed/>
                </p:oleObj>
              </mc:Choice>
              <mc:Fallback>
                <p:oleObj name="数式" r:id="rId8" imgW="164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801937"/>
                        <a:ext cx="3873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0929921"/>
              </p:ext>
            </p:extLst>
          </p:nvPr>
        </p:nvGraphicFramePr>
        <p:xfrm>
          <a:off x="4191000" y="2010569"/>
          <a:ext cx="3128962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77" name="数式" r:id="rId10" imgW="1333440" imgH="241200" progId="Equation.3">
                  <p:embed/>
                </p:oleObj>
              </mc:Choice>
              <mc:Fallback>
                <p:oleObj name="数式" r:id="rId10" imgW="13334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010569"/>
                        <a:ext cx="3128962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3818468" y="3379470"/>
            <a:ext cx="48683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Need to express all components in body-fixed frame:</a:t>
            </a:r>
          </a:p>
        </p:txBody>
      </p:sp>
    </p:spTree>
    <p:extLst>
      <p:ext uri="{BB962C8B-B14F-4D97-AF65-F5344CB8AC3E}">
        <p14:creationId xmlns:p14="http://schemas.microsoft.com/office/powerpoint/2010/main" val="145130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6275807"/>
              </p:ext>
            </p:extLst>
          </p:nvPr>
        </p:nvGraphicFramePr>
        <p:xfrm>
          <a:off x="1648883" y="930804"/>
          <a:ext cx="3873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13" name="数式" r:id="rId3" imgW="164880" imgH="241200" progId="Equation.3">
                  <p:embed/>
                </p:oleObj>
              </mc:Choice>
              <mc:Fallback>
                <p:oleObj name="数式" r:id="rId3" imgW="164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8883" y="930804"/>
                        <a:ext cx="3873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304800" y="1447800"/>
            <a:ext cx="3513668" cy="3863340"/>
            <a:chOff x="304800" y="1447800"/>
            <a:chExt cx="3513668" cy="3863340"/>
          </a:xfrm>
        </p:grpSpPr>
        <p:pic>
          <p:nvPicPr>
            <p:cNvPr id="19" name="Picture 2" descr="http://upload.wikimedia.org/wikipedia/commons/thumb/a/a1/Eulerangles.svg/300px-Eulerangles.svg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447800"/>
              <a:ext cx="3429000" cy="3863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Box 20"/>
            <p:cNvSpPr txBox="1"/>
            <p:nvPr/>
          </p:nvSpPr>
          <p:spPr>
            <a:xfrm>
              <a:off x="1524000" y="4267200"/>
              <a:ext cx="36195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H="1">
              <a:off x="304800" y="3810000"/>
              <a:ext cx="1638300" cy="0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57200" y="33528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x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971801" y="3657600"/>
              <a:ext cx="846667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H="1">
              <a:off x="1295400" y="4724400"/>
              <a:ext cx="228600" cy="58674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1009650" y="46482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x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1943100" y="2362200"/>
              <a:ext cx="647700" cy="13716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2514600" y="2057400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0603845"/>
              </p:ext>
            </p:extLst>
          </p:nvPr>
        </p:nvGraphicFramePr>
        <p:xfrm>
          <a:off x="3048000" y="4721225"/>
          <a:ext cx="38735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14" name="数式" r:id="rId6" imgW="164880" imgH="228600" progId="Equation.3">
                  <p:embed/>
                </p:oleObj>
              </mc:Choice>
              <mc:Fallback>
                <p:oleObj name="数式" r:id="rId6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721225"/>
                        <a:ext cx="38735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4460319"/>
              </p:ext>
            </p:extLst>
          </p:nvPr>
        </p:nvGraphicFramePr>
        <p:xfrm>
          <a:off x="152400" y="2801937"/>
          <a:ext cx="3873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15" name="数式" r:id="rId8" imgW="164880" imgH="241200" progId="Equation.3">
                  <p:embed/>
                </p:oleObj>
              </mc:Choice>
              <mc:Fallback>
                <p:oleObj name="数式" r:id="rId8" imgW="164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801937"/>
                        <a:ext cx="3873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583474"/>
              </p:ext>
            </p:extLst>
          </p:nvPr>
        </p:nvGraphicFramePr>
        <p:xfrm>
          <a:off x="3733800" y="609600"/>
          <a:ext cx="3128962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16" name="数式" r:id="rId10" imgW="1333440" imgH="241200" progId="Equation.3">
                  <p:embed/>
                </p:oleObj>
              </mc:Choice>
              <mc:Fallback>
                <p:oleObj name="数式" r:id="rId10" imgW="13334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609600"/>
                        <a:ext cx="3128962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0812297"/>
              </p:ext>
            </p:extLst>
          </p:nvPr>
        </p:nvGraphicFramePr>
        <p:xfrm>
          <a:off x="3962400" y="2573111"/>
          <a:ext cx="4724400" cy="23036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17" name="数式" r:id="rId12" imgW="2349360" imgH="1180800" progId="Equation.3">
                  <p:embed/>
                </p:oleObj>
              </mc:Choice>
              <mc:Fallback>
                <p:oleObj name="数式" r:id="rId12" imgW="2349360" imgH="1180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573111"/>
                        <a:ext cx="4724400" cy="23036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343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122507"/>
              </p:ext>
            </p:extLst>
          </p:nvPr>
        </p:nvGraphicFramePr>
        <p:xfrm>
          <a:off x="914400" y="457200"/>
          <a:ext cx="3128963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92" name="数式" r:id="rId3" imgW="1333440" imgH="241200" progId="Equation.3">
                  <p:embed/>
                </p:oleObj>
              </mc:Choice>
              <mc:Fallback>
                <p:oleObj name="数式" r:id="rId3" imgW="13334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57200"/>
                        <a:ext cx="3128963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3630654"/>
              </p:ext>
            </p:extLst>
          </p:nvPr>
        </p:nvGraphicFramePr>
        <p:xfrm>
          <a:off x="381000" y="1219200"/>
          <a:ext cx="8623172" cy="375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93" name="Equation" r:id="rId5" imgW="6248160" imgH="2806560" progId="Equation.DSMT4">
                  <p:embed/>
                </p:oleObj>
              </mc:Choice>
              <mc:Fallback>
                <p:oleObj name="Equation" r:id="rId5" imgW="6248160" imgH="280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219200"/>
                        <a:ext cx="8623172" cy="375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179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9722049"/>
              </p:ext>
            </p:extLst>
          </p:nvPr>
        </p:nvGraphicFramePr>
        <p:xfrm>
          <a:off x="914400" y="457200"/>
          <a:ext cx="3128963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31" name="数式" r:id="rId3" imgW="1333440" imgH="241200" progId="Equation.3">
                  <p:embed/>
                </p:oleObj>
              </mc:Choice>
              <mc:Fallback>
                <p:oleObj name="数式" r:id="rId3" imgW="13334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57200"/>
                        <a:ext cx="3128963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6903173"/>
              </p:ext>
            </p:extLst>
          </p:nvPr>
        </p:nvGraphicFramePr>
        <p:xfrm>
          <a:off x="838200" y="1301750"/>
          <a:ext cx="4878388" cy="183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32" name="数式" r:id="rId5" imgW="2425680" imgH="939600" progId="Equation.3">
                  <p:embed/>
                </p:oleObj>
              </mc:Choice>
              <mc:Fallback>
                <p:oleObj name="数式" r:id="rId5" imgW="242568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301750"/>
                        <a:ext cx="4878388" cy="183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0884161"/>
              </p:ext>
            </p:extLst>
          </p:nvPr>
        </p:nvGraphicFramePr>
        <p:xfrm>
          <a:off x="1293812" y="3352800"/>
          <a:ext cx="4878388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33" name="数式" r:id="rId7" imgW="2425680" imgH="1447560" progId="Equation.3">
                  <p:embed/>
                </p:oleObj>
              </mc:Choice>
              <mc:Fallback>
                <p:oleObj name="数式" r:id="rId7" imgW="2425680" imgH="1447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812" y="3352800"/>
                        <a:ext cx="4878388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821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355127"/>
              </p:ext>
            </p:extLst>
          </p:nvPr>
        </p:nvGraphicFramePr>
        <p:xfrm>
          <a:off x="1648883" y="930804"/>
          <a:ext cx="3873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85" name="数式" r:id="rId3" imgW="164880" imgH="241200" progId="Equation.3">
                  <p:embed/>
                </p:oleObj>
              </mc:Choice>
              <mc:Fallback>
                <p:oleObj name="数式" r:id="rId3" imgW="164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8883" y="930804"/>
                        <a:ext cx="3873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304800" y="1447800"/>
            <a:ext cx="3513668" cy="3863340"/>
            <a:chOff x="304800" y="1447800"/>
            <a:chExt cx="3513668" cy="3863340"/>
          </a:xfrm>
        </p:grpSpPr>
        <p:pic>
          <p:nvPicPr>
            <p:cNvPr id="19" name="Picture 2" descr="http://upload.wikimedia.org/wikipedia/commons/thumb/a/a1/Eulerangles.svg/300px-Eulerangles.svg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447800"/>
              <a:ext cx="3429000" cy="3863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Box 20"/>
            <p:cNvSpPr txBox="1"/>
            <p:nvPr/>
          </p:nvSpPr>
          <p:spPr>
            <a:xfrm>
              <a:off x="1524000" y="4267200"/>
              <a:ext cx="36195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H="1">
              <a:off x="304800" y="3810000"/>
              <a:ext cx="1638300" cy="0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57200" y="33528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x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971801" y="3657600"/>
              <a:ext cx="846667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H="1">
              <a:off x="1295400" y="4724400"/>
              <a:ext cx="228600" cy="58674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1009650" y="46482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x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1943100" y="2362200"/>
              <a:ext cx="647700" cy="13716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2514600" y="2057400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8527042"/>
              </p:ext>
            </p:extLst>
          </p:nvPr>
        </p:nvGraphicFramePr>
        <p:xfrm>
          <a:off x="3048000" y="4721225"/>
          <a:ext cx="38735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86" name="数式" r:id="rId6" imgW="164880" imgH="228600" progId="Equation.3">
                  <p:embed/>
                </p:oleObj>
              </mc:Choice>
              <mc:Fallback>
                <p:oleObj name="数式" r:id="rId6" imgW="164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721225"/>
                        <a:ext cx="38735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131730"/>
              </p:ext>
            </p:extLst>
          </p:nvPr>
        </p:nvGraphicFramePr>
        <p:xfrm>
          <a:off x="152400" y="2801937"/>
          <a:ext cx="3873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87" name="数式" r:id="rId8" imgW="164880" imgH="241200" progId="Equation.3">
                  <p:embed/>
                </p:oleObj>
              </mc:Choice>
              <mc:Fallback>
                <p:oleObj name="数式" r:id="rId8" imgW="164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801937"/>
                        <a:ext cx="3873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4904002"/>
              </p:ext>
            </p:extLst>
          </p:nvPr>
        </p:nvGraphicFramePr>
        <p:xfrm>
          <a:off x="3733800" y="609600"/>
          <a:ext cx="3128962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88" name="数式" r:id="rId10" imgW="1333440" imgH="241200" progId="Equation.3">
                  <p:embed/>
                </p:oleObj>
              </mc:Choice>
              <mc:Fallback>
                <p:oleObj name="数式" r:id="rId10" imgW="13334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609600"/>
                        <a:ext cx="3128962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2708958"/>
              </p:ext>
            </p:extLst>
          </p:nvPr>
        </p:nvGraphicFramePr>
        <p:xfrm>
          <a:off x="4395788" y="2057400"/>
          <a:ext cx="4010025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89" name="数式" r:id="rId12" imgW="1993680" imgH="723600" progId="Equation.3">
                  <p:embed/>
                </p:oleObj>
              </mc:Choice>
              <mc:Fallback>
                <p:oleObj name="数式" r:id="rId12" imgW="1993680" imgH="72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5788" y="2057400"/>
                        <a:ext cx="4010025" cy="14097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699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67037" y="45720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237" y="575449"/>
            <a:ext cx="8588481" cy="5255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Rotational kinetic energy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8036743"/>
              </p:ext>
            </p:extLst>
          </p:nvPr>
        </p:nvGraphicFramePr>
        <p:xfrm>
          <a:off x="1363662" y="1331913"/>
          <a:ext cx="6256338" cy="316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64" name="数式" r:id="rId3" imgW="3111480" imgH="1625400" progId="Equation.3">
                  <p:embed/>
                </p:oleObj>
              </mc:Choice>
              <mc:Fallback>
                <p:oleObj name="数式" r:id="rId3" imgW="3111480" imgH="1625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3662" y="1331913"/>
                        <a:ext cx="6256338" cy="316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3452047"/>
              </p:ext>
            </p:extLst>
          </p:nvPr>
        </p:nvGraphicFramePr>
        <p:xfrm>
          <a:off x="887413" y="4495800"/>
          <a:ext cx="7226300" cy="123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65" name="数式" r:id="rId5" imgW="3593880" imgH="634680" progId="Equation.3">
                  <p:embed/>
                </p:oleObj>
              </mc:Choice>
              <mc:Fallback>
                <p:oleObj name="数式" r:id="rId5" imgW="359388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413" y="4495800"/>
                        <a:ext cx="7226300" cy="123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020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Transformation between body-fixed and inertial coordinate systems – Euler angles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638800"/>
            <a:ext cx="6477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2"/>
              </a:rPr>
              <a:t>http://en.wikipedia.org/wiki/Euler_angles</a:t>
            </a:r>
            <a:endParaRPr lang="en-US" sz="2400" dirty="0" smtClean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27767" y="1447800"/>
            <a:ext cx="3429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  <a:latin typeface="+mj-lt"/>
              </a:rPr>
              <a:t>inertial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228600" y="1447800"/>
            <a:ext cx="3589868" cy="3863340"/>
            <a:chOff x="228600" y="1447800"/>
            <a:chExt cx="3589868" cy="3863340"/>
          </a:xfrm>
        </p:grpSpPr>
        <p:pic>
          <p:nvPicPr>
            <p:cNvPr id="240642" name="Picture 2" descr="http://upload.wikimedia.org/wikipedia/commons/thumb/a/a1/Eulerangles.svg/300px-Eulerangles.svg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447800"/>
              <a:ext cx="3429000" cy="3863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228600" y="2133600"/>
              <a:ext cx="3429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body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524000" y="4267200"/>
              <a:ext cx="36195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304800" y="3810000"/>
              <a:ext cx="1638300" cy="0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57200" y="33528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x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71801" y="3657600"/>
              <a:ext cx="846667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>
              <a:off x="1295400" y="4724400"/>
              <a:ext cx="228600" cy="58674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009650" y="46482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x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943100" y="2362200"/>
              <a:ext cx="647700" cy="13716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2514600" y="2057400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9095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General </a:t>
            </a:r>
            <a:r>
              <a:rPr lang="en-US" sz="2400" dirty="0">
                <a:latin typeface="+mj-lt"/>
              </a:rPr>
              <a:t>t</a:t>
            </a:r>
            <a:r>
              <a:rPr lang="en-US" sz="2400" dirty="0" smtClean="0">
                <a:latin typeface="+mj-lt"/>
              </a:rPr>
              <a:t>ransformation between rotated coordinates – Euler angles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638800"/>
            <a:ext cx="6477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3"/>
              </a:rPr>
              <a:t>http://en.wikipedia.org/wiki/Euler_angles</a:t>
            </a:r>
            <a:endParaRPr lang="en-US" sz="2400" dirty="0" smtClean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27767" y="1447800"/>
            <a:ext cx="3429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  <a:latin typeface="+mj-lt"/>
              </a:rPr>
              <a:t>inertial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228600" y="1447800"/>
            <a:ext cx="3589868" cy="3863340"/>
            <a:chOff x="228600" y="1447800"/>
            <a:chExt cx="3589868" cy="3863340"/>
          </a:xfrm>
        </p:grpSpPr>
        <p:pic>
          <p:nvPicPr>
            <p:cNvPr id="240642" name="Picture 2" descr="http://upload.wikimedia.org/wikipedia/commons/thumb/a/a1/Eulerangles.svg/300px-Eulerangles.svg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447800"/>
              <a:ext cx="3429000" cy="3863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228600" y="2133600"/>
              <a:ext cx="3429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body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524000" y="4267200"/>
              <a:ext cx="36195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304800" y="3810000"/>
              <a:ext cx="1638300" cy="0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57200" y="33528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B0F0"/>
                  </a:solidFill>
                  <a:latin typeface="+mj-lt"/>
                </a:rPr>
                <a:t>x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71801" y="3657600"/>
              <a:ext cx="846667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y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>
              <a:off x="1295400" y="4724400"/>
              <a:ext cx="228600" cy="58674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009650" y="4648200"/>
              <a:ext cx="361950" cy="457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x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943100" y="2362200"/>
              <a:ext cx="647700" cy="1371600"/>
            </a:xfrm>
            <a:prstGeom prst="straightConnector1">
              <a:avLst/>
            </a:prstGeom>
            <a:ln w="635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2514600" y="2057400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0603322"/>
              </p:ext>
            </p:extLst>
          </p:nvPr>
        </p:nvGraphicFramePr>
        <p:xfrm>
          <a:off x="3363913" y="1744663"/>
          <a:ext cx="5514975" cy="169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73" name="数式" r:id="rId5" imgW="3733560" imgH="1180800" progId="Equation.3">
                  <p:embed/>
                </p:oleObj>
              </mc:Choice>
              <mc:Fallback>
                <p:oleObj name="数式" r:id="rId5" imgW="3733560" imgH="1180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3913" y="1744663"/>
                        <a:ext cx="5514975" cy="169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20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Motion of a symmetric top under the influence of the torque of gravity: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752600" y="1443335"/>
            <a:ext cx="43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itchFamily="18" charset="2"/>
              </a:rPr>
              <a:t>g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447800" y="1905000"/>
            <a:ext cx="2320562" cy="2895600"/>
            <a:chOff x="1447800" y="1905000"/>
            <a:chExt cx="2320562" cy="2895600"/>
          </a:xfrm>
        </p:grpSpPr>
        <p:grpSp>
          <p:nvGrpSpPr>
            <p:cNvPr id="19" name="Group 18"/>
            <p:cNvGrpSpPr/>
            <p:nvPr/>
          </p:nvGrpSpPr>
          <p:grpSpPr>
            <a:xfrm>
              <a:off x="1447800" y="1905000"/>
              <a:ext cx="2057400" cy="2895600"/>
              <a:chOff x="1447800" y="1905000"/>
              <a:chExt cx="2057400" cy="2895600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>
                <a:off x="3505200" y="1905000"/>
                <a:ext cx="0" cy="21336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 w="lg" len="med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/>
              <p:nvPr/>
            </p:nvCxnSpPr>
            <p:spPr>
              <a:xfrm>
                <a:off x="1447800" y="4038600"/>
                <a:ext cx="20574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 w="lg" len="med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 flipV="1">
                <a:off x="2057400" y="4038600"/>
                <a:ext cx="1447800" cy="7620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 w="lg" len="med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ardrop 14"/>
              <p:cNvSpPr/>
              <p:nvPr/>
            </p:nvSpPr>
            <p:spPr>
              <a:xfrm rot="5635480">
                <a:off x="1882967" y="2301103"/>
                <a:ext cx="1295400" cy="1295400"/>
              </a:xfrm>
              <a:prstGeom prst="teardrop">
                <a:avLst>
                  <a:gd name="adj" fmla="val 16203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" name="Straight Arrow Connector 16"/>
              <p:cNvCxnSpPr/>
              <p:nvPr/>
            </p:nvCxnSpPr>
            <p:spPr>
              <a:xfrm flipH="1">
                <a:off x="2476500" y="2948803"/>
                <a:ext cx="54167" cy="1318397"/>
              </a:xfrm>
              <a:prstGeom prst="straightConnector1">
                <a:avLst/>
              </a:prstGeom>
              <a:ln w="635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1833227" y="3377168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Mg</a:t>
                </a:r>
              </a:p>
            </p:txBody>
          </p:sp>
        </p:grpSp>
        <p:sp>
          <p:nvSpPr>
            <p:cNvPr id="20" name="Arc 19"/>
            <p:cNvSpPr/>
            <p:nvPr/>
          </p:nvSpPr>
          <p:spPr>
            <a:xfrm rot="18326991">
              <a:off x="2115646" y="2613535"/>
              <a:ext cx="1905000" cy="1400433"/>
            </a:xfrm>
            <a:prstGeom prst="arc">
              <a:avLst>
                <a:gd name="adj1" fmla="val 16200000"/>
                <a:gd name="adj2" fmla="val 20910012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>
              <a:stCxn id="15" idx="7"/>
            </p:cNvCxnSpPr>
            <p:nvPr/>
          </p:nvCxnSpPr>
          <p:spPr>
            <a:xfrm flipH="1" flipV="1">
              <a:off x="1833227" y="2057400"/>
              <a:ext cx="1672628" cy="20102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781300" y="2050473"/>
              <a:ext cx="4398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Symbol" pitchFamily="18" charset="2"/>
                </a:rPr>
                <a:t>b</a:t>
              </a:r>
            </a:p>
          </p:txBody>
        </p:sp>
        <p:sp>
          <p:nvSpPr>
            <p:cNvPr id="24" name="Curved Right Arrow 23"/>
            <p:cNvSpPr/>
            <p:nvPr/>
          </p:nvSpPr>
          <p:spPr>
            <a:xfrm rot="19542147">
              <a:off x="1676400" y="2033733"/>
              <a:ext cx="575927" cy="385695"/>
            </a:xfrm>
            <a:prstGeom prst="curvedRight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" name="Arc 25"/>
            <p:cNvSpPr/>
            <p:nvPr/>
          </p:nvSpPr>
          <p:spPr>
            <a:xfrm rot="14257165" flipH="1">
              <a:off x="3154185" y="3840418"/>
              <a:ext cx="457200" cy="502919"/>
            </a:xfrm>
            <a:prstGeom prst="arc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141520" y="4191000"/>
              <a:ext cx="4398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Symbol" pitchFamily="18" charset="2"/>
                </a:rPr>
                <a:t>a</a:t>
              </a:r>
            </a:p>
          </p:txBody>
        </p:sp>
      </p:grp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0059754"/>
              </p:ext>
            </p:extLst>
          </p:nvPr>
        </p:nvGraphicFramePr>
        <p:xfrm>
          <a:off x="2743200" y="4589463"/>
          <a:ext cx="5541963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33" name="数式" r:id="rId3" imgW="2755800" imgH="812520" progId="Equation.3">
                  <p:embed/>
                </p:oleObj>
              </mc:Choice>
              <mc:Fallback>
                <p:oleObj name="数式" r:id="rId3" imgW="275580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589463"/>
                        <a:ext cx="5541963" cy="158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494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3091898"/>
              </p:ext>
            </p:extLst>
          </p:nvPr>
        </p:nvGraphicFramePr>
        <p:xfrm>
          <a:off x="990600" y="3175"/>
          <a:ext cx="5541963" cy="460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60" name="数式" r:id="rId3" imgW="2755800" imgH="2361960" progId="Equation.3">
                  <p:embed/>
                </p:oleObj>
              </mc:Choice>
              <mc:Fallback>
                <p:oleObj name="数式" r:id="rId3" imgW="2755800" imgH="236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175"/>
                        <a:ext cx="5541963" cy="460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2986523"/>
              </p:ext>
            </p:extLst>
          </p:nvPr>
        </p:nvGraphicFramePr>
        <p:xfrm>
          <a:off x="990600" y="4518025"/>
          <a:ext cx="6564313" cy="188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61" name="数式" r:id="rId5" imgW="3263760" imgH="965160" progId="Equation.3">
                  <p:embed/>
                </p:oleObj>
              </mc:Choice>
              <mc:Fallback>
                <p:oleObj name="数式" r:id="rId5" imgW="326376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518025"/>
                        <a:ext cx="6564313" cy="188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400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2199874"/>
              </p:ext>
            </p:extLst>
          </p:nvPr>
        </p:nvGraphicFramePr>
        <p:xfrm>
          <a:off x="800100" y="228600"/>
          <a:ext cx="6437313" cy="188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81" name="数式" r:id="rId3" imgW="3200400" imgH="965160" progId="Equation.3">
                  <p:embed/>
                </p:oleObj>
              </mc:Choice>
              <mc:Fallback>
                <p:oleObj name="数式" r:id="rId3" imgW="320040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228600"/>
                        <a:ext cx="6437313" cy="188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35814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Stable/unstable solutions near</a:t>
            </a:r>
          </a:p>
          <a:p>
            <a:r>
              <a:rPr lang="en-US" sz="2400" dirty="0" smtClean="0">
                <a:latin typeface="Symbol" pitchFamily="18" charset="2"/>
              </a:rPr>
              <a:t>b</a:t>
            </a:r>
            <a:r>
              <a:rPr lang="en-US" sz="2400" dirty="0" smtClean="0">
                <a:latin typeface="+mj-lt"/>
              </a:rPr>
              <a:t>=0</a:t>
            </a:r>
          </a:p>
        </p:txBody>
      </p:sp>
      <p:pic>
        <p:nvPicPr>
          <p:cNvPr id="250900" name="Picture 2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438400"/>
            <a:ext cx="57531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449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536781"/>
              </p:ext>
            </p:extLst>
          </p:nvPr>
        </p:nvGraphicFramePr>
        <p:xfrm>
          <a:off x="304800" y="228600"/>
          <a:ext cx="6435725" cy="446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05" name="数式" r:id="rId3" imgW="3200400" imgH="2286000" progId="Equation.3">
                  <p:embed/>
                </p:oleObj>
              </mc:Choice>
              <mc:Fallback>
                <p:oleObj name="数式" r:id="rId3" imgW="3200400" imgH="2286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28600"/>
                        <a:ext cx="6435725" cy="4462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1920" name="Picture 1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429000"/>
            <a:ext cx="402717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417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3048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More general case: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9424737"/>
              </p:ext>
            </p:extLst>
          </p:nvPr>
        </p:nvGraphicFramePr>
        <p:xfrm>
          <a:off x="2133600" y="866775"/>
          <a:ext cx="6437313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29" name="数式" r:id="rId3" imgW="3200400" imgH="482400" progId="Equation.3">
                  <p:embed/>
                </p:oleObj>
              </mc:Choice>
              <mc:Fallback>
                <p:oleObj name="数式" r:id="rId3" imgW="32004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866775"/>
                        <a:ext cx="6437313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293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133600"/>
            <a:ext cx="8343900" cy="375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998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3048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More general case: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1941412"/>
              </p:ext>
            </p:extLst>
          </p:nvPr>
        </p:nvGraphicFramePr>
        <p:xfrm>
          <a:off x="2133600" y="866775"/>
          <a:ext cx="6437313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53" name="数式" r:id="rId3" imgW="3200400" imgH="482400" progId="Equation.3">
                  <p:embed/>
                </p:oleObj>
              </mc:Choice>
              <mc:Fallback>
                <p:oleObj name="数式" r:id="rId3" imgW="32004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866775"/>
                        <a:ext cx="6437313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395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0"/>
            <a:ext cx="82296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931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8487940"/>
              </p:ext>
            </p:extLst>
          </p:nvPr>
        </p:nvGraphicFramePr>
        <p:xfrm>
          <a:off x="3431386" y="762000"/>
          <a:ext cx="5387975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77" name="数式" r:id="rId4" imgW="2679480" imgH="1320480" progId="Equation.3">
                  <p:embed/>
                </p:oleObj>
              </mc:Choice>
              <mc:Fallback>
                <p:oleObj name="数式" r:id="rId4" imgW="2679480" imgH="1320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1386" y="762000"/>
                        <a:ext cx="5387975" cy="257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672946" y="609600"/>
            <a:ext cx="2320562" cy="2895600"/>
            <a:chOff x="1447800" y="1905000"/>
            <a:chExt cx="2320562" cy="2895600"/>
          </a:xfrm>
        </p:grpSpPr>
        <p:grpSp>
          <p:nvGrpSpPr>
            <p:cNvPr id="7" name="Group 6"/>
            <p:cNvGrpSpPr/>
            <p:nvPr/>
          </p:nvGrpSpPr>
          <p:grpSpPr>
            <a:xfrm>
              <a:off x="1447800" y="1905000"/>
              <a:ext cx="2057400" cy="2895600"/>
              <a:chOff x="1447800" y="1905000"/>
              <a:chExt cx="2057400" cy="2895600"/>
            </a:xfrm>
          </p:grpSpPr>
          <p:cxnSp>
            <p:nvCxnSpPr>
              <p:cNvPr id="14" name="Straight Arrow Connector 13"/>
              <p:cNvCxnSpPr/>
              <p:nvPr/>
            </p:nvCxnSpPr>
            <p:spPr>
              <a:xfrm>
                <a:off x="3505200" y="1905000"/>
                <a:ext cx="0" cy="21336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 w="lg" len="med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1447800" y="4038600"/>
                <a:ext cx="20574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 w="lg" len="med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 flipV="1">
                <a:off x="2057400" y="4038600"/>
                <a:ext cx="1447800" cy="7620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 w="lg" len="med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ardrop 16"/>
              <p:cNvSpPr/>
              <p:nvPr/>
            </p:nvSpPr>
            <p:spPr>
              <a:xfrm rot="5635480">
                <a:off x="1882967" y="2301103"/>
                <a:ext cx="1295400" cy="1295400"/>
              </a:xfrm>
              <a:prstGeom prst="teardrop">
                <a:avLst>
                  <a:gd name="adj" fmla="val 16203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 flipH="1">
                <a:off x="2476500" y="2948803"/>
                <a:ext cx="54167" cy="1318397"/>
              </a:xfrm>
              <a:prstGeom prst="straightConnector1">
                <a:avLst/>
              </a:prstGeom>
              <a:ln w="635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/>
              <p:cNvSpPr txBox="1"/>
              <p:nvPr/>
            </p:nvSpPr>
            <p:spPr>
              <a:xfrm>
                <a:off x="1833227" y="3377168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Mg</a:t>
                </a:r>
              </a:p>
            </p:txBody>
          </p:sp>
        </p:grpSp>
        <p:sp>
          <p:nvSpPr>
            <p:cNvPr id="8" name="Arc 7"/>
            <p:cNvSpPr/>
            <p:nvPr/>
          </p:nvSpPr>
          <p:spPr>
            <a:xfrm rot="18326991">
              <a:off x="2115646" y="2613535"/>
              <a:ext cx="1905000" cy="1400433"/>
            </a:xfrm>
            <a:prstGeom prst="arc">
              <a:avLst>
                <a:gd name="adj1" fmla="val 16200000"/>
                <a:gd name="adj2" fmla="val 20910012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>
              <a:stCxn id="17" idx="7"/>
            </p:cNvCxnSpPr>
            <p:nvPr/>
          </p:nvCxnSpPr>
          <p:spPr>
            <a:xfrm flipH="1" flipV="1">
              <a:off x="1833227" y="2057400"/>
              <a:ext cx="1672628" cy="201025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781300" y="2050473"/>
              <a:ext cx="4398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Symbol" pitchFamily="18" charset="2"/>
                </a:rPr>
                <a:t>b</a:t>
              </a:r>
            </a:p>
          </p:txBody>
        </p:sp>
        <p:sp>
          <p:nvSpPr>
            <p:cNvPr id="11" name="Curved Right Arrow 10"/>
            <p:cNvSpPr/>
            <p:nvPr/>
          </p:nvSpPr>
          <p:spPr>
            <a:xfrm rot="19542147">
              <a:off x="1676400" y="2033733"/>
              <a:ext cx="575927" cy="385695"/>
            </a:xfrm>
            <a:prstGeom prst="curvedRight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Arc 11"/>
            <p:cNvSpPr/>
            <p:nvPr/>
          </p:nvSpPr>
          <p:spPr>
            <a:xfrm rot="14257165" flipH="1">
              <a:off x="3154185" y="3840418"/>
              <a:ext cx="457200" cy="502919"/>
            </a:xfrm>
            <a:prstGeom prst="arc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141520" y="4191000"/>
              <a:ext cx="4398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Symbol" pitchFamily="18" charset="2"/>
                </a:rPr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3645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818" y="152400"/>
            <a:ext cx="8437982" cy="5900738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5562600" y="1600200"/>
            <a:ext cx="3124200" cy="1981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2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533400"/>
            <a:ext cx="6986588" cy="515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40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5638800" y="914400"/>
            <a:ext cx="2133600" cy="1676400"/>
          </a:xfrm>
          <a:prstGeom prst="cloud">
            <a:avLst/>
          </a:prstGeom>
          <a:pattFill prst="smConfetti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48500" y="1104900"/>
            <a:ext cx="381000" cy="381000"/>
          </a:xfrm>
          <a:prstGeom prst="ellipse">
            <a:avLst/>
          </a:prstGeom>
          <a:pattFill prst="smConfetti">
            <a:fgClr>
              <a:srgbClr val="FF0000"/>
            </a:fgClr>
            <a:bgClr>
              <a:srgbClr val="FFFF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791200" y="381000"/>
            <a:ext cx="1905000" cy="24384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rved Right Arrow 8"/>
          <p:cNvSpPr/>
          <p:nvPr/>
        </p:nvSpPr>
        <p:spPr>
          <a:xfrm rot="20579033">
            <a:off x="5663305" y="605934"/>
            <a:ext cx="685800" cy="31987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6934200" y="1295400"/>
            <a:ext cx="3048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086600" y="13716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24600" y="2286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</a:rPr>
              <a:t>w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0272512"/>
              </p:ext>
            </p:extLst>
          </p:nvPr>
        </p:nvGraphicFramePr>
        <p:xfrm>
          <a:off x="457200" y="1371600"/>
          <a:ext cx="8149996" cy="4453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11" name="Equation" r:id="rId3" imgW="4851360" imgH="2730240" progId="Equation.DSMT4">
                  <p:embed/>
                </p:oleObj>
              </mc:Choice>
              <mc:Fallback>
                <p:oleObj name="Equation" r:id="rId3" imgW="4851360" imgH="27302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71600"/>
                        <a:ext cx="8149996" cy="44531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228600"/>
            <a:ext cx="464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Summary of previous results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describing rigid bodies rotating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about a fixed origin</a:t>
            </a:r>
          </a:p>
        </p:txBody>
      </p:sp>
      <p:sp>
        <p:nvSpPr>
          <p:cNvPr id="10" name="Oval 9"/>
          <p:cNvSpPr/>
          <p:nvPr/>
        </p:nvSpPr>
        <p:spPr>
          <a:xfrm>
            <a:off x="6805864" y="1700464"/>
            <a:ext cx="1905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200400" y="1143000"/>
            <a:ext cx="1905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8584350"/>
              </p:ext>
            </p:extLst>
          </p:nvPr>
        </p:nvGraphicFramePr>
        <p:xfrm>
          <a:off x="394874" y="5638800"/>
          <a:ext cx="2195926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12" name="Equation" r:id="rId5" imgW="1117440" imgH="279360" progId="Equation.DSMT4">
                  <p:embed/>
                </p:oleObj>
              </mc:Choice>
              <mc:Fallback>
                <p:oleObj name="Equation" r:id="rId5" imgW="11174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874" y="5638800"/>
                        <a:ext cx="2195926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655814"/>
              </p:ext>
            </p:extLst>
          </p:nvPr>
        </p:nvGraphicFramePr>
        <p:xfrm>
          <a:off x="3429000" y="5518150"/>
          <a:ext cx="3810000" cy="996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13" name="Equation" r:id="rId7" imgW="1981080" imgH="533160" progId="Equation.DSMT4">
                  <p:embed/>
                </p:oleObj>
              </mc:Choice>
              <mc:Fallback>
                <p:oleObj name="Equation" r:id="rId7" imgW="198108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518150"/>
                        <a:ext cx="3810000" cy="9961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135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6851150"/>
              </p:ext>
            </p:extLst>
          </p:nvPr>
        </p:nvGraphicFramePr>
        <p:xfrm>
          <a:off x="762000" y="457200"/>
          <a:ext cx="7634288" cy="2126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88" name="Equation" r:id="rId3" imgW="4914720" imgH="1409400" progId="Equation.DSMT4">
                  <p:embed/>
                </p:oleObj>
              </mc:Choice>
              <mc:Fallback>
                <p:oleObj name="Equation" r:id="rId3" imgW="4914720" imgH="1409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57200"/>
                        <a:ext cx="7634288" cy="2126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762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Moment of inertia tensor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5516836"/>
              </p:ext>
            </p:extLst>
          </p:nvPr>
        </p:nvGraphicFramePr>
        <p:xfrm>
          <a:off x="608012" y="2819400"/>
          <a:ext cx="8307388" cy="3207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89" name="Equation" r:id="rId5" imgW="5079960" imgH="2019240" progId="Equation.DSMT4">
                  <p:embed/>
                </p:oleObj>
              </mc:Choice>
              <mc:Fallback>
                <p:oleObj name="Equation" r:id="rId5" imgW="5079960" imgH="2019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012" y="2819400"/>
                        <a:ext cx="8307388" cy="32078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519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5638800" y="914400"/>
            <a:ext cx="2133600" cy="1676400"/>
          </a:xfrm>
          <a:prstGeom prst="cloud">
            <a:avLst/>
          </a:prstGeom>
          <a:pattFill prst="smConfetti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48500" y="1104900"/>
            <a:ext cx="381000" cy="381000"/>
          </a:xfrm>
          <a:prstGeom prst="ellipse">
            <a:avLst/>
          </a:prstGeom>
          <a:pattFill prst="smConfetti">
            <a:fgClr>
              <a:srgbClr val="FF0000"/>
            </a:fgClr>
            <a:bgClr>
              <a:srgbClr val="FFFF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791200" y="381000"/>
            <a:ext cx="1905000" cy="24384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rved Right Arrow 8"/>
          <p:cNvSpPr/>
          <p:nvPr/>
        </p:nvSpPr>
        <p:spPr>
          <a:xfrm rot="20579033">
            <a:off x="5663305" y="605934"/>
            <a:ext cx="685800" cy="31987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6934200" y="1295400"/>
            <a:ext cx="3048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086600" y="13716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24600" y="2286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</a:rPr>
              <a:t>w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1950994"/>
              </p:ext>
            </p:extLst>
          </p:nvPr>
        </p:nvGraphicFramePr>
        <p:xfrm>
          <a:off x="613523" y="1676400"/>
          <a:ext cx="7768477" cy="2478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00" name="Equation" r:id="rId3" imgW="5524200" imgH="1815840" progId="Equation.DSMT4">
                  <p:embed/>
                </p:oleObj>
              </mc:Choice>
              <mc:Fallback>
                <p:oleObj name="Equation" r:id="rId3" imgW="5524200" imgH="1815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523" y="1676400"/>
                        <a:ext cx="7768477" cy="24788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228600"/>
            <a:ext cx="464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Summary of previous results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describing rigid bodies rotating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about a fixed origin</a:t>
            </a:r>
          </a:p>
        </p:txBody>
      </p:sp>
      <p:sp>
        <p:nvSpPr>
          <p:cNvPr id="10" name="Oval 9"/>
          <p:cNvSpPr/>
          <p:nvPr/>
        </p:nvSpPr>
        <p:spPr>
          <a:xfrm>
            <a:off x="6805864" y="1700464"/>
            <a:ext cx="1905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200400" y="1143000"/>
            <a:ext cx="1905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6905007"/>
              </p:ext>
            </p:extLst>
          </p:nvPr>
        </p:nvGraphicFramePr>
        <p:xfrm>
          <a:off x="533400" y="4345716"/>
          <a:ext cx="1408813" cy="456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01" name="Equation" r:id="rId5" imgW="838080" imgH="279360" progId="Equation.DSMT4">
                  <p:embed/>
                </p:oleObj>
              </mc:Choice>
              <mc:Fallback>
                <p:oleObj name="Equation" r:id="rId5" imgW="8380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345716"/>
                        <a:ext cx="1408813" cy="4564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36386"/>
              </p:ext>
            </p:extLst>
          </p:nvPr>
        </p:nvGraphicFramePr>
        <p:xfrm>
          <a:off x="2362200" y="4259649"/>
          <a:ext cx="3810000" cy="996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02" name="Equation" r:id="rId7" imgW="1981080" imgH="533160" progId="Equation.DSMT4">
                  <p:embed/>
                </p:oleObj>
              </mc:Choice>
              <mc:Fallback>
                <p:oleObj name="Equation" r:id="rId7" imgW="198108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259649"/>
                        <a:ext cx="3810000" cy="9961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529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50167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Descriptions of rotation about a given origin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153562"/>
              </p:ext>
            </p:extLst>
          </p:nvPr>
        </p:nvGraphicFramePr>
        <p:xfrm>
          <a:off x="582613" y="1066800"/>
          <a:ext cx="7881937" cy="436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36" name="Equation" r:id="rId3" imgW="5410080" imgH="3085920" progId="Equation.DSMT4">
                  <p:embed/>
                </p:oleObj>
              </mc:Choice>
              <mc:Fallback>
                <p:oleObj name="Equation" r:id="rId3" imgW="5410080" imgH="3085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613" y="1066800"/>
                        <a:ext cx="7881937" cy="436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45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50167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Descriptions of rotation about a given origin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595725"/>
              </p:ext>
            </p:extLst>
          </p:nvPr>
        </p:nvGraphicFramePr>
        <p:xfrm>
          <a:off x="457200" y="611832"/>
          <a:ext cx="8313385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499" name="Equation" r:id="rId3" imgW="5460840" imgH="2679480" progId="Equation.DSMT4">
                  <p:embed/>
                </p:oleObj>
              </mc:Choice>
              <mc:Fallback>
                <p:oleObj name="Equation" r:id="rId3" imgW="5460840" imgH="267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611832"/>
                        <a:ext cx="8313385" cy="396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359739"/>
              </p:ext>
            </p:extLst>
          </p:nvPr>
        </p:nvGraphicFramePr>
        <p:xfrm>
          <a:off x="533400" y="4572000"/>
          <a:ext cx="3863975" cy="2031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500" name="Equation" r:id="rId5" imgW="2158920" imgH="1168200" progId="Equation.DSMT4">
                  <p:embed/>
                </p:oleObj>
              </mc:Choice>
              <mc:Fallback>
                <p:oleObj name="Equation" r:id="rId5" imgW="2158920" imgH="116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572000"/>
                        <a:ext cx="3863975" cy="20310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578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14743</TotalTime>
  <Words>487</Words>
  <Application>Microsoft Office PowerPoint</Application>
  <PresentationFormat>On-screen Show (4:3)</PresentationFormat>
  <Paragraphs>163</Paragraphs>
  <Slides>29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Calibri</vt:lpstr>
      <vt:lpstr>Symbol</vt:lpstr>
      <vt:lpstr>Wingdings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708</cp:revision>
  <cp:lastPrinted>2015-10-21T03:03:38Z</cp:lastPrinted>
  <dcterms:created xsi:type="dcterms:W3CDTF">2012-01-10T18:32:24Z</dcterms:created>
  <dcterms:modified xsi:type="dcterms:W3CDTF">2015-10-21T14:45:45Z</dcterms:modified>
</cp:coreProperties>
</file>