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96" r:id="rId2"/>
    <p:sldId id="354" r:id="rId3"/>
    <p:sldId id="414" r:id="rId4"/>
    <p:sldId id="415" r:id="rId5"/>
    <p:sldId id="449" r:id="rId6"/>
    <p:sldId id="416" r:id="rId7"/>
    <p:sldId id="417" r:id="rId8"/>
    <p:sldId id="430" r:id="rId9"/>
    <p:sldId id="419" r:id="rId10"/>
    <p:sldId id="420" r:id="rId11"/>
    <p:sldId id="431" r:id="rId12"/>
    <p:sldId id="432" r:id="rId13"/>
    <p:sldId id="433" r:id="rId14"/>
    <p:sldId id="434" r:id="rId15"/>
    <p:sldId id="435" r:id="rId16"/>
    <p:sldId id="436" r:id="rId17"/>
    <p:sldId id="437" r:id="rId18"/>
    <p:sldId id="438" r:id="rId19"/>
    <p:sldId id="439" r:id="rId20"/>
    <p:sldId id="440" r:id="rId21"/>
    <p:sldId id="441" r:id="rId22"/>
    <p:sldId id="442" r:id="rId23"/>
    <p:sldId id="443" r:id="rId24"/>
    <p:sldId id="444" r:id="rId25"/>
    <p:sldId id="445" r:id="rId26"/>
    <p:sldId id="446" r:id="rId27"/>
    <p:sldId id="447" r:id="rId28"/>
    <p:sldId id="448" r:id="rId29"/>
    <p:sldId id="450" r:id="rId3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3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6" autoAdjust="0"/>
    <p:restoredTop sz="94660"/>
  </p:normalViewPr>
  <p:slideViewPr>
    <p:cSldViewPr>
      <p:cViewPr>
        <p:scale>
          <a:sx n="59" d="100"/>
          <a:sy n="59" d="100"/>
        </p:scale>
        <p:origin x="1500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8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4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13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4" Type="http://schemas.openxmlformats.org/officeDocument/2006/relationships/image" Target="../media/image19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4727C-8B30-4386-9703-61EF7B04C9A7}" type="datetimeFigureOut">
              <a:rPr lang="en-US" smtClean="0"/>
              <a:t>10/22/2015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57BCF-F272-4C79-9BBA-DF21EFA30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87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C5D2E9F-93AF-4192-9362-BE5EFDABCE46}" type="datetimeFigureOut">
              <a:rPr lang="en-US" smtClean="0"/>
              <a:t>10/22/2015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15B37F0-B5B5-4873-843A-F6B8A32A0D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160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168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738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52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773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2015 -- Lecture 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254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2015 -- Lecture 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15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2015 -- Lecture 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88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2015 -- Lecture 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85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2015 -- Lecture 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83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2015 -- Lecture 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2015 -- Lecture 23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22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2015 -- Lecture 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16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2015 -- Lecture 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6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2015 -- Lecture 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50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2015 -- Lecture 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244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10/23/2015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PHY 711  Fall 2015 -- Lecture 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7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3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4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oleObject" Target="../embeddings/oleObject15.bin"/><Relationship Id="rId3" Type="http://schemas.openxmlformats.org/officeDocument/2006/relationships/image" Target="../media/image20.png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3.png"/><Relationship Id="rId11" Type="http://schemas.openxmlformats.org/officeDocument/2006/relationships/oleObject" Target="../embeddings/oleObject14.bin"/><Relationship Id="rId5" Type="http://schemas.openxmlformats.org/officeDocument/2006/relationships/image" Target="../media/image22.png"/><Relationship Id="rId10" Type="http://schemas.openxmlformats.org/officeDocument/2006/relationships/image" Target="../media/image17.wmf"/><Relationship Id="rId4" Type="http://schemas.openxmlformats.org/officeDocument/2006/relationships/image" Target="../media/image21.png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19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oleObject" Target="../embeddings/oleObject16.bin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24.wmf"/><Relationship Id="rId9" Type="http://schemas.openxmlformats.org/officeDocument/2006/relationships/image" Target="../media/image26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28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32.png"/><Relationship Id="rId4" Type="http://schemas.openxmlformats.org/officeDocument/2006/relationships/image" Target="../media/image31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dlmf.nist.gov/" TargetMode="Externa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33.wmf"/><Relationship Id="rId4" Type="http://schemas.openxmlformats.org/officeDocument/2006/relationships/oleObject" Target="../embeddings/oleObject2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dlmf.nist.gov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38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oleObject" Target="../embeddings/oleObject27.bin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42.wmf"/><Relationship Id="rId4" Type="http://schemas.openxmlformats.org/officeDocument/2006/relationships/image" Target="../media/image40.wmf"/><Relationship Id="rId9" Type="http://schemas.openxmlformats.org/officeDocument/2006/relationships/oleObject" Target="../embeddings/oleObject29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47.wmf"/><Relationship Id="rId4" Type="http://schemas.openxmlformats.org/officeDocument/2006/relationships/image" Target="../media/image45.wmf"/><Relationship Id="rId9" Type="http://schemas.openxmlformats.org/officeDocument/2006/relationships/oleObject" Target="../embeddings/oleObject3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30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32.png"/><Relationship Id="rId4" Type="http://schemas.openxmlformats.org/officeDocument/2006/relationships/image" Target="../media/image50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51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52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54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58.wmf"/><Relationship Id="rId4" Type="http://schemas.openxmlformats.org/officeDocument/2006/relationships/oleObject" Target="../embeddings/oleObject40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6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2015 -- Lecture 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381000"/>
            <a:ext cx="82296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PHY </a:t>
            </a:r>
            <a:r>
              <a:rPr lang="en-US" sz="3200" b="1" dirty="0"/>
              <a:t>7</a:t>
            </a:r>
            <a:r>
              <a:rPr lang="en-US" sz="3200" b="1" dirty="0" smtClean="0"/>
              <a:t>11 Classical Mechanics and Mathematical Methods</a:t>
            </a:r>
          </a:p>
          <a:p>
            <a:pPr algn="ctr"/>
            <a:r>
              <a:rPr lang="en-US" sz="3200" b="1" dirty="0" smtClean="0"/>
              <a:t>10-10:50 AM  MWF  Olin 103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 smtClean="0"/>
              <a:t>Plan for Lecture </a:t>
            </a:r>
            <a:r>
              <a:rPr lang="en-US" sz="3200" b="1" dirty="0" smtClean="0"/>
              <a:t>23:</a:t>
            </a:r>
            <a:endParaRPr lang="en-US" sz="3200" b="1" dirty="0">
              <a:solidFill>
                <a:schemeClr val="folHlink"/>
              </a:solidFill>
            </a:endParaRPr>
          </a:p>
          <a:p>
            <a:pPr marL="457200" lvl="2">
              <a:spcBef>
                <a:spcPct val="50000"/>
              </a:spcBef>
            </a:pPr>
            <a:r>
              <a:rPr lang="en-US" sz="2400" b="1" dirty="0" smtClean="0">
                <a:solidFill>
                  <a:schemeClr val="folHlink"/>
                </a:solidFill>
              </a:rPr>
              <a:t>Motions of elastic membranes (Chap</a:t>
            </a:r>
            <a:r>
              <a:rPr lang="en-US" sz="2400" b="1" dirty="0" smtClean="0">
                <a:solidFill>
                  <a:schemeClr val="folHlink"/>
                </a:solidFill>
              </a:rPr>
              <a:t>. </a:t>
            </a:r>
            <a:r>
              <a:rPr lang="en-US" sz="2400" b="1" dirty="0" smtClean="0">
                <a:solidFill>
                  <a:schemeClr val="folHlink"/>
                </a:solidFill>
              </a:rPr>
              <a:t>8)</a:t>
            </a:r>
            <a:endParaRPr lang="en-US" sz="2400" b="1" dirty="0" smtClean="0">
              <a:solidFill>
                <a:schemeClr val="folHlink"/>
              </a:solidFill>
            </a:endParaRP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 smtClean="0">
                <a:solidFill>
                  <a:schemeClr val="folHlink"/>
                </a:solidFill>
                <a:sym typeface="Wingdings" pitchFamily="2" charset="2"/>
              </a:rPr>
              <a:t>Review of standing waves on a string</a:t>
            </a:r>
            <a:endParaRPr lang="en-US" sz="2400" b="1" dirty="0" smtClean="0">
              <a:solidFill>
                <a:schemeClr val="folHlink"/>
              </a:solidFill>
              <a:sym typeface="Wingdings" pitchFamily="2" charset="2"/>
            </a:endParaRP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 smtClean="0">
                <a:solidFill>
                  <a:schemeClr val="folHlink"/>
                </a:solidFill>
                <a:sym typeface="Wingdings" pitchFamily="2" charset="2"/>
              </a:rPr>
              <a:t>Standing waves on a two dimensional membrane.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 smtClean="0">
                <a:solidFill>
                  <a:schemeClr val="folHlink"/>
                </a:solidFill>
                <a:sym typeface="Wingdings" pitchFamily="2" charset="2"/>
              </a:rPr>
              <a:t>Boundary </a:t>
            </a:r>
            <a:r>
              <a:rPr lang="en-US" sz="2400" b="1" smtClean="0">
                <a:solidFill>
                  <a:schemeClr val="folHlink"/>
                </a:solidFill>
                <a:sym typeface="Wingdings" pitchFamily="2" charset="2"/>
              </a:rPr>
              <a:t>value problems</a:t>
            </a:r>
            <a:endParaRPr lang="en-US" sz="2400" b="1" dirty="0" smtClean="0">
              <a:solidFill>
                <a:schemeClr val="folHlink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9987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2015 -- Lecture 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0058719"/>
              </p:ext>
            </p:extLst>
          </p:nvPr>
        </p:nvGraphicFramePr>
        <p:xfrm>
          <a:off x="558800" y="38100"/>
          <a:ext cx="7670800" cy="309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30" name="数式" r:id="rId3" imgW="3898800" imgH="1574640" progId="Equation.3">
                  <p:embed/>
                </p:oleObj>
              </mc:Choice>
              <mc:Fallback>
                <p:oleObj name="数式" r:id="rId3" imgW="3898800" imgH="1574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8800" y="38100"/>
                        <a:ext cx="7670800" cy="309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0596378"/>
              </p:ext>
            </p:extLst>
          </p:nvPr>
        </p:nvGraphicFramePr>
        <p:xfrm>
          <a:off x="1046162" y="3252787"/>
          <a:ext cx="4897438" cy="299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31" name="数式" r:id="rId5" imgW="2489040" imgH="1523880" progId="Equation.3">
                  <p:embed/>
                </p:oleObj>
              </mc:Choice>
              <mc:Fallback>
                <p:oleObj name="数式" r:id="rId5" imgW="2489040" imgH="1523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6162" y="3252787"/>
                        <a:ext cx="4897438" cy="2995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538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2015 -- Lecture 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4572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Consider a rectangular boundary: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800" y="1143000"/>
            <a:ext cx="4038600" cy="18288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05100" y="2975474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+mj-lt"/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1475522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+mj-lt"/>
              </a:rPr>
              <a:t>b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5963938"/>
              </p:ext>
            </p:extLst>
          </p:nvPr>
        </p:nvGraphicFramePr>
        <p:xfrm>
          <a:off x="381000" y="3471862"/>
          <a:ext cx="5721350" cy="270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370" name="数式" r:id="rId3" imgW="2908080" imgH="1371600" progId="Equation.3">
                  <p:embed/>
                </p:oleObj>
              </mc:Choice>
              <mc:Fallback>
                <p:oleObj name="数式" r:id="rId3" imgW="2908080" imgH="1371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471862"/>
                        <a:ext cx="5721350" cy="2700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7396685"/>
              </p:ext>
            </p:extLst>
          </p:nvPr>
        </p:nvGraphicFramePr>
        <p:xfrm>
          <a:off x="5897712" y="3581400"/>
          <a:ext cx="3244850" cy="1500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371" name="Equation" r:id="rId5" imgW="2222280" imgH="1028520" progId="Equation.DSMT4">
                  <p:embed/>
                </p:oleObj>
              </mc:Choice>
              <mc:Fallback>
                <p:oleObj name="Equation" r:id="rId5" imgW="2222280" imgH="1028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7712" y="3581400"/>
                        <a:ext cx="3244850" cy="15005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183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2015 -- Lecture 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12</a:t>
            </a:fld>
            <a:endParaRPr lang="en-US" dirty="0"/>
          </a:p>
        </p:txBody>
      </p:sp>
      <p:pic>
        <p:nvPicPr>
          <p:cNvPr id="262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2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2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0040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2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319659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1188280"/>
              </p:ext>
            </p:extLst>
          </p:nvPr>
        </p:nvGraphicFramePr>
        <p:xfrm>
          <a:off x="603250" y="2747963"/>
          <a:ext cx="2028825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02" name="数式" r:id="rId7" imgW="1257120" imgH="469800" progId="Equation.3">
                  <p:embed/>
                </p:oleObj>
              </mc:Choice>
              <mc:Fallback>
                <p:oleObj name="数式" r:id="rId7" imgW="125712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2747963"/>
                        <a:ext cx="2028825" cy="75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3197321"/>
              </p:ext>
            </p:extLst>
          </p:nvPr>
        </p:nvGraphicFramePr>
        <p:xfrm>
          <a:off x="1384300" y="5865813"/>
          <a:ext cx="2173288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03" name="数式" r:id="rId9" imgW="1346040" imgH="469800" progId="Equation.3">
                  <p:embed/>
                </p:oleObj>
              </mc:Choice>
              <mc:Fallback>
                <p:oleObj name="数式" r:id="rId9" imgW="13460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4300" y="5865813"/>
                        <a:ext cx="2173288" cy="75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9678098"/>
              </p:ext>
            </p:extLst>
          </p:nvPr>
        </p:nvGraphicFramePr>
        <p:xfrm>
          <a:off x="5759450" y="5865813"/>
          <a:ext cx="2316163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04" name="数式" r:id="rId11" imgW="1434960" imgH="469800" progId="Equation.3">
                  <p:embed/>
                </p:oleObj>
              </mc:Choice>
              <mc:Fallback>
                <p:oleObj name="数式" r:id="rId11" imgW="14349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9450" y="5865813"/>
                        <a:ext cx="2316163" cy="75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7228846"/>
              </p:ext>
            </p:extLst>
          </p:nvPr>
        </p:nvGraphicFramePr>
        <p:xfrm>
          <a:off x="5068888" y="2817813"/>
          <a:ext cx="2171700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05" name="数式" r:id="rId13" imgW="1346040" imgH="469800" progId="Equation.3">
                  <p:embed/>
                </p:oleObj>
              </mc:Choice>
              <mc:Fallback>
                <p:oleObj name="数式" r:id="rId13" imgW="13460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8888" y="2817813"/>
                        <a:ext cx="2171700" cy="75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518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2015 -- Lecture 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50167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More general boundary conditions: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9865074"/>
              </p:ext>
            </p:extLst>
          </p:nvPr>
        </p:nvGraphicFramePr>
        <p:xfrm>
          <a:off x="304800" y="611832"/>
          <a:ext cx="8141987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22" name="数式" r:id="rId3" imgW="4063680" imgH="533160" progId="Equation.3">
                  <p:embed/>
                </p:oleObj>
              </mc:Choice>
              <mc:Fallback>
                <p:oleObj name="数式" r:id="rId3" imgW="406368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611832"/>
                        <a:ext cx="8141987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2022540"/>
              </p:ext>
            </p:extLst>
          </p:nvPr>
        </p:nvGraphicFramePr>
        <p:xfrm>
          <a:off x="266700" y="1752600"/>
          <a:ext cx="6072188" cy="305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23" name="数式" r:id="rId5" imgW="3085920" imgH="1549080" progId="Equation.3">
                  <p:embed/>
                </p:oleObj>
              </mc:Choice>
              <mc:Fallback>
                <p:oleObj name="数式" r:id="rId5" imgW="3085920" imgH="1549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" y="1752600"/>
                        <a:ext cx="6072188" cy="305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3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350520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0638307"/>
              </p:ext>
            </p:extLst>
          </p:nvPr>
        </p:nvGraphicFramePr>
        <p:xfrm>
          <a:off x="3989388" y="5410200"/>
          <a:ext cx="2373312" cy="92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24" name="数式" r:id="rId8" imgW="1206360" imgH="469800" progId="Equation.3">
                  <p:embed/>
                </p:oleObj>
              </mc:Choice>
              <mc:Fallback>
                <p:oleObj name="数式" r:id="rId8" imgW="12063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9388" y="5410200"/>
                        <a:ext cx="2373312" cy="925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586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2015 -- Lecture 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228600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Consider a circular boundary:</a:t>
            </a:r>
          </a:p>
        </p:txBody>
      </p:sp>
      <p:sp>
        <p:nvSpPr>
          <p:cNvPr id="6" name="Oval 5"/>
          <p:cNvSpPr/>
          <p:nvPr/>
        </p:nvSpPr>
        <p:spPr>
          <a:xfrm>
            <a:off x="5638800" y="323850"/>
            <a:ext cx="1828800" cy="18288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endCxn id="6" idx="7"/>
          </p:cNvCxnSpPr>
          <p:nvPr/>
        </p:nvCxnSpPr>
        <p:spPr>
          <a:xfrm flipV="1">
            <a:off x="6553200" y="591672"/>
            <a:ext cx="646578" cy="5513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95489" y="461665"/>
            <a:ext cx="762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j-lt"/>
              </a:rPr>
              <a:t>R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8063829"/>
              </p:ext>
            </p:extLst>
          </p:nvPr>
        </p:nvGraphicFramePr>
        <p:xfrm>
          <a:off x="304800" y="918865"/>
          <a:ext cx="5072063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46" name="数式" r:id="rId3" imgW="2577960" imgH="431640" progId="Equation.3">
                  <p:embed/>
                </p:oleObj>
              </mc:Choice>
              <mc:Fallback>
                <p:oleObj name="数式" r:id="rId3" imgW="25779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918865"/>
                        <a:ext cx="5072063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5539975"/>
              </p:ext>
            </p:extLst>
          </p:nvPr>
        </p:nvGraphicFramePr>
        <p:xfrm>
          <a:off x="304800" y="2152650"/>
          <a:ext cx="4897438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47" name="数式" r:id="rId5" imgW="2489040" imgH="393480" progId="Equation.3">
                  <p:embed/>
                </p:oleObj>
              </mc:Choice>
              <mc:Fallback>
                <p:oleObj name="数式" r:id="rId5" imgW="24890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152650"/>
                        <a:ext cx="4897438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663083"/>
              </p:ext>
            </p:extLst>
          </p:nvPr>
        </p:nvGraphicFramePr>
        <p:xfrm>
          <a:off x="752475" y="3106738"/>
          <a:ext cx="3848100" cy="314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48" name="数式" r:id="rId7" imgW="1955520" imgH="1600200" progId="Equation.3">
                  <p:embed/>
                </p:oleObj>
              </mc:Choice>
              <mc:Fallback>
                <p:oleObj name="数式" r:id="rId7" imgW="1955520" imgH="1600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" y="3106738"/>
                        <a:ext cx="3848100" cy="3141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639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2015 -- Lecture 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15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3011859"/>
              </p:ext>
            </p:extLst>
          </p:nvPr>
        </p:nvGraphicFramePr>
        <p:xfrm>
          <a:off x="323850" y="914400"/>
          <a:ext cx="7524750" cy="2577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462" name="Equation" r:id="rId3" imgW="5994360" imgH="2057400" progId="Equation.DSMT4">
                  <p:embed/>
                </p:oleObj>
              </mc:Choice>
              <mc:Fallback>
                <p:oleObj name="Equation" r:id="rId3" imgW="5994360" imgH="2057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914400"/>
                        <a:ext cx="7524750" cy="25774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" y="3048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Consider circular boundary -- continued</a:t>
            </a:r>
          </a:p>
        </p:txBody>
      </p:sp>
      <p:pic>
        <p:nvPicPr>
          <p:cNvPr id="265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73868"/>
            <a:ext cx="7105650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1143000" y="3429000"/>
            <a:ext cx="3886200" cy="1143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962400" y="3048000"/>
            <a:ext cx="609600" cy="190500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84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2015 -- Lecture 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3048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  <a:hlinkClick r:id="rId3"/>
              </a:rPr>
              <a:t>Some properties of Bessel functions</a:t>
            </a:r>
            <a:endParaRPr lang="en-US" sz="2400" dirty="0" smtClean="0">
              <a:latin typeface="+mj-lt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3865366"/>
              </p:ext>
            </p:extLst>
          </p:nvPr>
        </p:nvGraphicFramePr>
        <p:xfrm>
          <a:off x="1143000" y="4343400"/>
          <a:ext cx="4768850" cy="179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490" name="数式" r:id="rId4" imgW="2425680" imgH="914400" progId="Equation.3">
                  <p:embed/>
                </p:oleObj>
              </mc:Choice>
              <mc:Fallback>
                <p:oleObj name="数式" r:id="rId4" imgW="242568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343400"/>
                        <a:ext cx="4768850" cy="179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7982918"/>
              </p:ext>
            </p:extLst>
          </p:nvPr>
        </p:nvGraphicFramePr>
        <p:xfrm>
          <a:off x="1066800" y="766465"/>
          <a:ext cx="6891338" cy="349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491" name="数式" r:id="rId6" imgW="3504960" imgH="1777680" progId="Equation.3">
                  <p:embed/>
                </p:oleObj>
              </mc:Choice>
              <mc:Fallback>
                <p:oleObj name="数式" r:id="rId6" imgW="3504960" imgH="1777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766465"/>
                        <a:ext cx="6891338" cy="349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852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2015 -- Lecture 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200" t="18679" r="9310" b="1963"/>
          <a:stretch/>
        </p:blipFill>
        <p:spPr>
          <a:xfrm>
            <a:off x="0" y="215826"/>
            <a:ext cx="9082942" cy="59563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0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hlinkClick r:id="rId3"/>
              </a:rPr>
              <a:t>http://dlmf.nist.gov</a:t>
            </a:r>
            <a:r>
              <a:rPr lang="en-US" sz="2400" dirty="0">
                <a:latin typeface="+mj-lt"/>
              </a:rPr>
              <a:t>/</a:t>
            </a:r>
            <a:endParaRPr lang="en-US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129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2015 -- Lecture 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1039" t="36548" r="35149" b="53879"/>
          <a:stretch/>
        </p:blipFill>
        <p:spPr>
          <a:xfrm>
            <a:off x="838200" y="1082745"/>
            <a:ext cx="5950371" cy="1492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4200" t="51979" r="32108" b="33402"/>
          <a:stretch/>
        </p:blipFill>
        <p:spPr>
          <a:xfrm>
            <a:off x="838200" y="3200400"/>
            <a:ext cx="7037917" cy="190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2286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Series expansions of  Bessel and Neumann functions</a:t>
            </a:r>
          </a:p>
        </p:txBody>
      </p:sp>
    </p:spTree>
    <p:extLst>
      <p:ext uri="{BB962C8B-B14F-4D97-AF65-F5344CB8AC3E}">
        <p14:creationId xmlns:p14="http://schemas.microsoft.com/office/powerpoint/2010/main" val="277280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2015 -- Lecture 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3048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Some properties of Bessel functions -- continued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3317875"/>
              </p:ext>
            </p:extLst>
          </p:nvPr>
        </p:nvGraphicFramePr>
        <p:xfrm>
          <a:off x="1066800" y="1066800"/>
          <a:ext cx="5667375" cy="224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14" name="数式" r:id="rId3" imgW="2882880" imgH="1143000" progId="Equation.3">
                  <p:embed/>
                </p:oleObj>
              </mc:Choice>
              <mc:Fallback>
                <p:oleObj name="数式" r:id="rId3" imgW="2882880" imgH="1143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066800"/>
                        <a:ext cx="5667375" cy="224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6551852"/>
              </p:ext>
            </p:extLst>
          </p:nvPr>
        </p:nvGraphicFramePr>
        <p:xfrm>
          <a:off x="916781" y="3581400"/>
          <a:ext cx="6396038" cy="224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15" name="数式" r:id="rId5" imgW="3251160" imgH="1143000" progId="Equation.3">
                  <p:embed/>
                </p:oleObj>
              </mc:Choice>
              <mc:Fallback>
                <p:oleObj name="数式" r:id="rId5" imgW="3251160" imgH="1143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6781" y="3581400"/>
                        <a:ext cx="6396038" cy="224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963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2015 -- Lecture 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-28074" y="5029200"/>
            <a:ext cx="457200" cy="381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92931"/>
            <a:ext cx="8728666" cy="567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3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2015 -- Lecture 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20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0321513"/>
              </p:ext>
            </p:extLst>
          </p:nvPr>
        </p:nvGraphicFramePr>
        <p:xfrm>
          <a:off x="595313" y="566738"/>
          <a:ext cx="3573462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42" name="数式" r:id="rId3" imgW="1815840" imgH="431640" progId="Equation.3">
                  <p:embed/>
                </p:oleObj>
              </mc:Choice>
              <mc:Fallback>
                <p:oleObj name="数式" r:id="rId3" imgW="18158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3" y="566738"/>
                        <a:ext cx="3573462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160539"/>
              </p:ext>
            </p:extLst>
          </p:nvPr>
        </p:nvGraphicFramePr>
        <p:xfrm>
          <a:off x="4889500" y="609600"/>
          <a:ext cx="3597275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43" name="数式" r:id="rId5" imgW="1828800" imgH="431640" progId="Equation.3">
                  <p:embed/>
                </p:oleObj>
              </mc:Choice>
              <mc:Fallback>
                <p:oleObj name="数式" r:id="rId5" imgW="1828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9500" y="609600"/>
                        <a:ext cx="3597275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8323" name="Picture 3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7175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8326" name="Picture 3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7175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598291"/>
              </p:ext>
            </p:extLst>
          </p:nvPr>
        </p:nvGraphicFramePr>
        <p:xfrm>
          <a:off x="1676400" y="5486400"/>
          <a:ext cx="5343525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44" name="数式" r:id="rId9" imgW="2717640" imgH="393480" progId="Equation.3">
                  <p:embed/>
                </p:oleObj>
              </mc:Choice>
              <mc:Fallback>
                <p:oleObj name="数式" r:id="rId9" imgW="27176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5486400"/>
                        <a:ext cx="5343525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135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2015 -- Lecture 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21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3977715"/>
              </p:ext>
            </p:extLst>
          </p:nvPr>
        </p:nvGraphicFramePr>
        <p:xfrm>
          <a:off x="699092" y="551645"/>
          <a:ext cx="3373437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566" name="数式" r:id="rId3" imgW="1714320" imgH="660240" progId="Equation.3">
                  <p:embed/>
                </p:oleObj>
              </mc:Choice>
              <mc:Fallback>
                <p:oleObj name="数式" r:id="rId3" imgW="171432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092" y="551645"/>
                        <a:ext cx="3373437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9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11" y="1828800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93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81200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7886298"/>
              </p:ext>
            </p:extLst>
          </p:nvPr>
        </p:nvGraphicFramePr>
        <p:xfrm>
          <a:off x="4919663" y="533400"/>
          <a:ext cx="3398837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567" name="数式" r:id="rId7" imgW="1726920" imgH="660240" progId="Equation.3">
                  <p:embed/>
                </p:oleObj>
              </mc:Choice>
              <mc:Fallback>
                <p:oleObj name="数式" r:id="rId7" imgW="172692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9663" y="533400"/>
                        <a:ext cx="3398837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6874294"/>
              </p:ext>
            </p:extLst>
          </p:nvPr>
        </p:nvGraphicFramePr>
        <p:xfrm>
          <a:off x="1692275" y="5627687"/>
          <a:ext cx="5318125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568" name="数式" r:id="rId9" imgW="2705040" imgH="393480" progId="Equation.3">
                  <p:embed/>
                </p:oleObj>
              </mc:Choice>
              <mc:Fallback>
                <p:oleObj name="数式" r:id="rId9" imgW="27050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5627687"/>
                        <a:ext cx="5318125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167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2015 -- Lecture 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3810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More complicated geometry – annular membrane</a:t>
            </a:r>
          </a:p>
        </p:txBody>
      </p:sp>
      <p:sp>
        <p:nvSpPr>
          <p:cNvPr id="6" name="Oval 5"/>
          <p:cNvSpPr/>
          <p:nvPr/>
        </p:nvSpPr>
        <p:spPr>
          <a:xfrm>
            <a:off x="1828800" y="1084907"/>
            <a:ext cx="25908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248300" y="1495925"/>
            <a:ext cx="1752600" cy="1752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124200" y="1600200"/>
            <a:ext cx="457200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124200" y="1752600"/>
            <a:ext cx="11430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9718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+mj-lt"/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624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+mj-lt"/>
              </a:rPr>
              <a:t>b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9699311"/>
              </p:ext>
            </p:extLst>
          </p:nvPr>
        </p:nvGraphicFramePr>
        <p:xfrm>
          <a:off x="4825866" y="1084907"/>
          <a:ext cx="3848100" cy="314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582" name="数式" r:id="rId3" imgW="1955520" imgH="1600200" progId="Equation.3">
                  <p:embed/>
                </p:oleObj>
              </mc:Choice>
              <mc:Fallback>
                <p:oleObj name="数式" r:id="rId3" imgW="1955520" imgH="1600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5866" y="1084907"/>
                        <a:ext cx="3848100" cy="3141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843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2015 -- Lecture 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23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8237196"/>
              </p:ext>
            </p:extLst>
          </p:nvPr>
        </p:nvGraphicFramePr>
        <p:xfrm>
          <a:off x="609600" y="914400"/>
          <a:ext cx="7870826" cy="271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06" name="数式" r:id="rId3" imgW="4000320" imgH="1384200" progId="Equation.3">
                  <p:embed/>
                </p:oleObj>
              </mc:Choice>
              <mc:Fallback>
                <p:oleObj name="数式" r:id="rId3" imgW="4000320" imgH="138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914400"/>
                        <a:ext cx="7870826" cy="271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" y="3048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Consider circular boundary -- continued</a:t>
            </a:r>
          </a:p>
        </p:txBody>
      </p:sp>
      <p:pic>
        <p:nvPicPr>
          <p:cNvPr id="265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73868"/>
            <a:ext cx="7105650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1143000" y="3429000"/>
            <a:ext cx="3886200" cy="1143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962400" y="3048000"/>
            <a:ext cx="609600" cy="190500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78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2015 -- Lecture 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828800" y="1084907"/>
            <a:ext cx="25908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48300" y="1495925"/>
            <a:ext cx="1752600" cy="1752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124200" y="1600200"/>
            <a:ext cx="457200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124200" y="1752600"/>
            <a:ext cx="11430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718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+mj-lt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624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+mj-lt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3810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Normal modes of an annular membrane -- continued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7164378"/>
              </p:ext>
            </p:extLst>
          </p:nvPr>
        </p:nvGraphicFramePr>
        <p:xfrm>
          <a:off x="762000" y="3925843"/>
          <a:ext cx="7404796" cy="180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630" name="Equation" r:id="rId3" imgW="5549760" imgH="1358640" progId="Equation.DSMT4">
                  <p:embed/>
                </p:oleObj>
              </mc:Choice>
              <mc:Fallback>
                <p:oleObj name="Equation" r:id="rId3" imgW="5549760" imgH="1358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925843"/>
                        <a:ext cx="7404796" cy="180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77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2015 -- Lecture 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828800" y="1084907"/>
            <a:ext cx="25908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48300" y="1495925"/>
            <a:ext cx="1752600" cy="1752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124200" y="1600200"/>
            <a:ext cx="457200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124200" y="1752600"/>
            <a:ext cx="11430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718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+mj-lt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624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+mj-lt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3810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Normal modes of an annular membrane -- continued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4915630"/>
              </p:ext>
            </p:extLst>
          </p:nvPr>
        </p:nvGraphicFramePr>
        <p:xfrm>
          <a:off x="762000" y="3810000"/>
          <a:ext cx="7048500" cy="258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658" name="Equation" r:id="rId3" imgW="5283000" imgH="1942920" progId="Equation.DSMT4">
                  <p:embed/>
                </p:oleObj>
              </mc:Choice>
              <mc:Fallback>
                <p:oleObj name="Equation" r:id="rId3" imgW="5283000" imgH="1942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810000"/>
                        <a:ext cx="7048500" cy="2587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5597643"/>
              </p:ext>
            </p:extLst>
          </p:nvPr>
        </p:nvGraphicFramePr>
        <p:xfrm>
          <a:off x="5306729" y="1649128"/>
          <a:ext cx="3065463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659" name="Equation" r:id="rId5" imgW="2298600" imgH="622080" progId="Equation.DSMT4">
                  <p:embed/>
                </p:oleObj>
              </mc:Choice>
              <mc:Fallback>
                <p:oleObj name="Equation" r:id="rId5" imgW="2298600" imgH="622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6729" y="1649128"/>
                        <a:ext cx="3065463" cy="82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009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2015 -- Lecture 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828800" y="1084907"/>
            <a:ext cx="25908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48300" y="1495925"/>
            <a:ext cx="1752600" cy="1752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124200" y="1600200"/>
            <a:ext cx="457200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124200" y="1752600"/>
            <a:ext cx="11430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718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+mj-lt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624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+mj-lt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9100" y="309764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Normal modes of an annular membrane -- continued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0642985"/>
              </p:ext>
            </p:extLst>
          </p:nvPr>
        </p:nvGraphicFramePr>
        <p:xfrm>
          <a:off x="1023938" y="4198938"/>
          <a:ext cx="6523037" cy="180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684" name="Equation" r:id="rId3" imgW="4889160" imgH="1358640" progId="Equation.DSMT4">
                  <p:embed/>
                </p:oleObj>
              </mc:Choice>
              <mc:Fallback>
                <p:oleObj name="Equation" r:id="rId3" imgW="4889160" imgH="1358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3938" y="4198938"/>
                        <a:ext cx="6523037" cy="180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5597643"/>
              </p:ext>
            </p:extLst>
          </p:nvPr>
        </p:nvGraphicFramePr>
        <p:xfrm>
          <a:off x="5306729" y="1649128"/>
          <a:ext cx="3065463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685" name="Equation" r:id="rId5" imgW="2298600" imgH="622080" progId="Equation.DSMT4">
                  <p:embed/>
                </p:oleObj>
              </mc:Choice>
              <mc:Fallback>
                <p:oleObj name="Equation" r:id="rId5" imgW="2298600" imgH="622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6729" y="1649128"/>
                        <a:ext cx="3065463" cy="82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410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2015 -- Lecture 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3810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Analysis for </a:t>
            </a:r>
            <a:r>
              <a:rPr lang="en-US" sz="2400" i="1" dirty="0" smtClean="0">
                <a:latin typeface="+mj-lt"/>
              </a:rPr>
              <a:t>m=0 </a:t>
            </a:r>
            <a:r>
              <a:rPr lang="en-US" sz="2400" dirty="0" smtClean="0">
                <a:latin typeface="+mj-lt"/>
              </a:rPr>
              <a:t>and a=0.1, b=0.2:</a:t>
            </a:r>
            <a:endParaRPr lang="en-US" sz="2400" dirty="0" smtClean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507181"/>
            <a:ext cx="7810500" cy="381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1666" t="46875" r="42500" b="46094"/>
          <a:stretch/>
        </p:blipFill>
        <p:spPr>
          <a:xfrm>
            <a:off x="381000" y="1219200"/>
            <a:ext cx="8382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3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5600" y="6142934"/>
            <a:ext cx="2895600" cy="365125"/>
          </a:xfrm>
        </p:spPr>
        <p:txBody>
          <a:bodyPr/>
          <a:lstStyle/>
          <a:p>
            <a:r>
              <a:rPr lang="en-US" smtClean="0"/>
              <a:t>PHY 711  Fall 2015 -- Lecture 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952" t="82033" r="40965" b="7029"/>
          <a:stretch/>
        </p:blipFill>
        <p:spPr>
          <a:xfrm>
            <a:off x="448574" y="577849"/>
            <a:ext cx="8610600" cy="1066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828800"/>
            <a:ext cx="7810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0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2015 -- Lecture 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667496"/>
            <a:ext cx="6629400" cy="2152403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8106937"/>
              </p:ext>
            </p:extLst>
          </p:nvPr>
        </p:nvGraphicFramePr>
        <p:xfrm>
          <a:off x="775493" y="2468995"/>
          <a:ext cx="7593013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701" name="Equation" r:id="rId4" imgW="5689440" imgH="698400" progId="Equation.DSMT4">
                  <p:embed/>
                </p:oleObj>
              </mc:Choice>
              <mc:Fallback>
                <p:oleObj name="Equation" r:id="rId4" imgW="5689440" imgH="698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5493" y="2468995"/>
                        <a:ext cx="7593013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/>
          <p:cNvSpPr/>
          <p:nvPr/>
        </p:nvSpPr>
        <p:spPr>
          <a:xfrm>
            <a:off x="1828800" y="0"/>
            <a:ext cx="25908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248300" y="411018"/>
            <a:ext cx="1752600" cy="1752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124200" y="515293"/>
            <a:ext cx="457200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124200" y="667693"/>
            <a:ext cx="11430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971800" y="667693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+mj-lt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62400" y="667693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+mj-lt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669360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2015 -- Lecture 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404209"/>
              </p:ext>
            </p:extLst>
          </p:nvPr>
        </p:nvGraphicFramePr>
        <p:xfrm>
          <a:off x="1165225" y="3505200"/>
          <a:ext cx="5387975" cy="246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18" name="数式" r:id="rId3" imgW="2387520" imgH="1091880" progId="Equation.3">
                  <p:embed/>
                </p:oleObj>
              </mc:Choice>
              <mc:Fallback>
                <p:oleObj name="数式" r:id="rId3" imgW="2387520" imgH="1091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5225" y="3505200"/>
                        <a:ext cx="5387975" cy="246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4800" y="1295400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Review of wave equation in one-dimension – here </a:t>
            </a:r>
            <a:r>
              <a:rPr lang="en-US" sz="2400" i="1" dirty="0" smtClean="0">
                <a:latin typeface="Symbol" pitchFamily="18" charset="2"/>
              </a:rPr>
              <a:t>m</a:t>
            </a:r>
            <a:r>
              <a:rPr lang="en-US" sz="2400" i="1" dirty="0" smtClean="0">
                <a:latin typeface="+mj-lt"/>
              </a:rPr>
              <a:t>(</a:t>
            </a:r>
            <a:r>
              <a:rPr lang="en-US" sz="2400" i="1" dirty="0" err="1" smtClean="0">
                <a:latin typeface="+mj-lt"/>
              </a:rPr>
              <a:t>x,t</a:t>
            </a:r>
            <a:r>
              <a:rPr lang="en-US" sz="2400" i="1" dirty="0" smtClean="0">
                <a:latin typeface="+mj-lt"/>
              </a:rPr>
              <a:t>) </a:t>
            </a:r>
            <a:r>
              <a:rPr lang="en-US" sz="2400" dirty="0" smtClean="0">
                <a:latin typeface="+mj-lt"/>
              </a:rPr>
              <a:t>can describe either a longitudinal or transverse wave.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     Traveling wave solutions --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2286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Elastic media in two or more dimensions --</a:t>
            </a:r>
          </a:p>
        </p:txBody>
      </p:sp>
    </p:spTree>
    <p:extLst>
      <p:ext uri="{BB962C8B-B14F-4D97-AF65-F5344CB8AC3E}">
        <p14:creationId xmlns:p14="http://schemas.microsoft.com/office/powerpoint/2010/main" val="142353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2015 -- Lecture 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8687699"/>
              </p:ext>
            </p:extLst>
          </p:nvPr>
        </p:nvGraphicFramePr>
        <p:xfrm>
          <a:off x="914400" y="152400"/>
          <a:ext cx="6764338" cy="6340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42" name="数式" r:id="rId3" imgW="3606480" imgH="3403440" progId="Equation.3">
                  <p:embed/>
                </p:oleObj>
              </mc:Choice>
              <mc:Fallback>
                <p:oleObj name="数式" r:id="rId3" imgW="3606480" imgH="3403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52400"/>
                        <a:ext cx="6764338" cy="63405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039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2015 -- Lecture 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871248"/>
            <a:ext cx="9144000" cy="311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2015 -- Lecture 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2286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Standing wave solutions of wave equation: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9001022"/>
              </p:ext>
            </p:extLst>
          </p:nvPr>
        </p:nvGraphicFramePr>
        <p:xfrm>
          <a:off x="1048068" y="914400"/>
          <a:ext cx="3440112" cy="143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98" name="数式" r:id="rId3" imgW="1523880" imgH="634680" progId="Equation.3">
                  <p:embed/>
                </p:oleObj>
              </mc:Choice>
              <mc:Fallback>
                <p:oleObj name="数式" r:id="rId3" imgW="1523880" imgH="634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8068" y="914400"/>
                        <a:ext cx="3440112" cy="143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9112427"/>
              </p:ext>
            </p:extLst>
          </p:nvPr>
        </p:nvGraphicFramePr>
        <p:xfrm>
          <a:off x="1103313" y="2438400"/>
          <a:ext cx="6708775" cy="149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99" name="数式" r:id="rId5" imgW="2971800" imgH="660240" progId="Equation.3">
                  <p:embed/>
                </p:oleObj>
              </mc:Choice>
              <mc:Fallback>
                <p:oleObj name="数式" r:id="rId5" imgW="297180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3313" y="2438400"/>
                        <a:ext cx="6708775" cy="149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9013646"/>
              </p:ext>
            </p:extLst>
          </p:nvPr>
        </p:nvGraphicFramePr>
        <p:xfrm>
          <a:off x="1352550" y="3962400"/>
          <a:ext cx="3240088" cy="189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00" name="数式" r:id="rId7" imgW="1434960" imgH="838080" progId="Equation.3">
                  <p:embed/>
                </p:oleObj>
              </mc:Choice>
              <mc:Fallback>
                <p:oleObj name="数式" r:id="rId7" imgW="1434960" imgH="838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2550" y="3962400"/>
                        <a:ext cx="3240088" cy="189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249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2015 -- Lecture 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7</a:t>
            </a:fld>
            <a:endParaRPr lang="en-US" dirty="0"/>
          </a:p>
        </p:txBody>
      </p:sp>
      <p:pic>
        <p:nvPicPr>
          <p:cNvPr id="257026" name="Picture 2" descr="E:\Media\Image_Library\chapter18\18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8516471" cy="178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19" y="3070629"/>
            <a:ext cx="8382000" cy="327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9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145" y="2911475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2015 -- Lecture 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228600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Wave motion on a two-dimensional surface – elastic membrane (transverse wave; linear regime).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95800" y="4359275"/>
            <a:ext cx="13716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+mj-lt"/>
              </a:rPr>
              <a:t>u(</a:t>
            </a:r>
            <a:r>
              <a:rPr lang="en-US" sz="2400" i="1" dirty="0" err="1" smtClean="0">
                <a:latin typeface="+mj-lt"/>
              </a:rPr>
              <a:t>x,y,t</a:t>
            </a:r>
            <a:r>
              <a:rPr lang="en-US" sz="2400" i="1" dirty="0" smtClean="0">
                <a:latin typeface="+mj-lt"/>
              </a:rPr>
              <a:t>)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2291292"/>
              </p:ext>
            </p:extLst>
          </p:nvPr>
        </p:nvGraphicFramePr>
        <p:xfrm>
          <a:off x="474044" y="966787"/>
          <a:ext cx="4897438" cy="299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43" name="Equation" r:id="rId4" imgW="2489040" imgH="1523880" progId="Equation.DSMT4">
                  <p:embed/>
                </p:oleObj>
              </mc:Choice>
              <mc:Fallback>
                <p:oleObj name="Equation" r:id="rId4" imgW="2489040" imgH="1523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044" y="966787"/>
                        <a:ext cx="4897438" cy="2995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849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10/23/2015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2015 -- Lecture 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5068835"/>
              </p:ext>
            </p:extLst>
          </p:nvPr>
        </p:nvGraphicFramePr>
        <p:xfrm>
          <a:off x="715963" y="1125538"/>
          <a:ext cx="6221412" cy="422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090" name="数式" r:id="rId3" imgW="3162240" imgH="2145960" progId="Equation.3">
                  <p:embed/>
                </p:oleObj>
              </mc:Choice>
              <mc:Fallback>
                <p:oleObj name="数式" r:id="rId3" imgW="3162240" imgH="21459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5963" y="1125538"/>
                        <a:ext cx="6221412" cy="4224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261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16957</TotalTime>
  <Words>465</Words>
  <Application>Microsoft Office PowerPoint</Application>
  <PresentationFormat>On-screen Show (4:3)</PresentationFormat>
  <Paragraphs>133</Paragraphs>
  <Slides>29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Symbol</vt:lpstr>
      <vt:lpstr>Wingdings</vt:lpstr>
      <vt:lpstr>Office Theme</vt:lpstr>
      <vt:lpstr>数式</vt:lpstr>
      <vt:lpstr>Equation</vt:lpstr>
      <vt:lpstr>MathType 6.0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WFU2011</dc:creator>
  <cp:lastModifiedBy>Holzwarth, Natalie</cp:lastModifiedBy>
  <cp:revision>764</cp:revision>
  <cp:lastPrinted>2014-10-27T15:03:26Z</cp:lastPrinted>
  <dcterms:created xsi:type="dcterms:W3CDTF">2012-01-10T18:32:24Z</dcterms:created>
  <dcterms:modified xsi:type="dcterms:W3CDTF">2015-10-23T01:39:16Z</dcterms:modified>
</cp:coreProperties>
</file>