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54" r:id="rId3"/>
    <p:sldId id="372" r:id="rId4"/>
    <p:sldId id="373" r:id="rId5"/>
    <p:sldId id="374" r:id="rId6"/>
    <p:sldId id="375" r:id="rId7"/>
    <p:sldId id="376" r:id="rId8"/>
    <p:sldId id="377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78" r:id="rId17"/>
    <p:sldId id="386" r:id="rId18"/>
    <p:sldId id="387" r:id="rId19"/>
    <p:sldId id="388" r:id="rId20"/>
    <p:sldId id="389" r:id="rId21"/>
    <p:sldId id="390" r:id="rId22"/>
    <p:sldId id="391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jpeg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0.jpeg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0.jpeg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hyperlink" Target="http://en.wikipedia.org/wiki/Lift_(force)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2296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Introduction to hydrodynamics </a:t>
            </a: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(Chap. 9 in F &amp; W)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Motivation for topic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Newton’s laws for fluids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Conservation relations</a:t>
            </a:r>
          </a:p>
          <a:p>
            <a:pPr marL="914400" lvl="3">
              <a:spcBef>
                <a:spcPct val="50000"/>
              </a:spcBef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Bernoulli’s integral of Euler’s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16451"/>
              </p:ext>
            </p:extLst>
          </p:nvPr>
        </p:nvGraphicFramePr>
        <p:xfrm>
          <a:off x="914400" y="1146175"/>
          <a:ext cx="7162800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96" name="数式" r:id="rId3" imgW="3085920" imgH="1803240" progId="Equation.3">
                  <p:embed/>
                </p:oleObj>
              </mc:Choice>
              <mc:Fallback>
                <p:oleObj name="数式" r:id="rId3" imgW="3085920" imgH="1803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6175"/>
                        <a:ext cx="7162800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1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751592"/>
              </p:ext>
            </p:extLst>
          </p:nvPr>
        </p:nvGraphicFramePr>
        <p:xfrm>
          <a:off x="381000" y="990600"/>
          <a:ext cx="5156201" cy="3032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56" name="数式" r:id="rId3" imgW="2095200" imgH="1282680" progId="Equation.3">
                  <p:embed/>
                </p:oleObj>
              </mc:Choice>
              <mc:Fallback>
                <p:oleObj name="数式" r:id="rId3" imgW="2095200" imgH="1282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90600"/>
                        <a:ext cx="5156201" cy="30321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0581" name="Picture 5" descr="E:\Media\Image_Library\chapter14\14P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518" y="3505199"/>
            <a:ext cx="3585882" cy="289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483698" y="4693920"/>
            <a:ext cx="533400" cy="537865"/>
            <a:chOff x="2667000" y="4724400"/>
            <a:chExt cx="533400" cy="537865"/>
          </a:xfrm>
        </p:grpSpPr>
        <p:sp>
          <p:nvSpPr>
            <p:cNvPr id="7" name="Oval 6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001000" y="5562600"/>
            <a:ext cx="533400" cy="537865"/>
            <a:chOff x="2667000" y="4724400"/>
            <a:chExt cx="533400" cy="537865"/>
          </a:xfrm>
        </p:grpSpPr>
        <p:sp>
          <p:nvSpPr>
            <p:cNvPr id="12" name="Oval 11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146628"/>
              </p:ext>
            </p:extLst>
          </p:nvPr>
        </p:nvGraphicFramePr>
        <p:xfrm>
          <a:off x="267298" y="3962400"/>
          <a:ext cx="47498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57" name="数式" r:id="rId6" imgW="1930320" imgH="1143000" progId="Equation.3">
                  <p:embed/>
                </p:oleObj>
              </mc:Choice>
              <mc:Fallback>
                <p:oleObj name="数式" r:id="rId6" imgW="193032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298" y="3962400"/>
                        <a:ext cx="4749800" cy="270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95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-- continued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4098" y="990600"/>
            <a:ext cx="4050702" cy="2890221"/>
            <a:chOff x="-76200" y="990600"/>
            <a:chExt cx="4050702" cy="2890221"/>
          </a:xfrm>
        </p:grpSpPr>
        <p:pic>
          <p:nvPicPr>
            <p:cNvPr id="280581" name="Picture 5" descr="E:\Media\Image_Library\chapter14\14P50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" y="990600"/>
              <a:ext cx="3585882" cy="28902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-76200" y="2179321"/>
              <a:ext cx="533400" cy="537865"/>
              <a:chOff x="2667000" y="4724400"/>
              <a:chExt cx="533400" cy="537865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2667000" y="4724400"/>
                <a:ext cx="533400" cy="5334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743200" y="48006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1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41102" y="3048001"/>
              <a:ext cx="533400" cy="537865"/>
              <a:chOff x="2667000" y="4724400"/>
              <a:chExt cx="533400" cy="537865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2667000" y="4724400"/>
                <a:ext cx="533400" cy="5334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743200" y="48006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2</a:t>
                </a:r>
              </a:p>
            </p:txBody>
          </p:sp>
        </p:grp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472746"/>
              </p:ext>
            </p:extLst>
          </p:nvPr>
        </p:nvGraphicFramePr>
        <p:xfrm>
          <a:off x="4191000" y="986790"/>
          <a:ext cx="47498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70" name="数式" r:id="rId4" imgW="1930320" imgH="1143000" progId="Equation.3">
                  <p:embed/>
                </p:oleObj>
              </mc:Choice>
              <mc:Fallback>
                <p:oleObj name="数式" r:id="rId4" imgW="193032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986790"/>
                        <a:ext cx="4749800" cy="270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776736"/>
              </p:ext>
            </p:extLst>
          </p:nvPr>
        </p:nvGraphicFramePr>
        <p:xfrm>
          <a:off x="2050769" y="4572000"/>
          <a:ext cx="16875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71" name="数式" r:id="rId6" imgW="685800" imgH="253800" progId="Equation.3">
                  <p:embed/>
                </p:oleObj>
              </mc:Choice>
              <mc:Fallback>
                <p:oleObj name="数式" r:id="rId6" imgW="68580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0769" y="4572000"/>
                        <a:ext cx="1687513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14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70" y="15397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988919"/>
              </p:ext>
            </p:extLst>
          </p:nvPr>
        </p:nvGraphicFramePr>
        <p:xfrm>
          <a:off x="749300" y="685800"/>
          <a:ext cx="3594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96" name="数式" r:id="rId3" imgW="1460160" imgH="419040" progId="Equation.3">
                  <p:embed/>
                </p:oleObj>
              </mc:Choice>
              <mc:Fallback>
                <p:oleObj name="数式" r:id="rId3" imgW="146016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685800"/>
                        <a:ext cx="3594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2628" name="Picture 4" descr="E:\Media\Image_Library\chapter14\14P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4482353" cy="110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181600" y="2268071"/>
            <a:ext cx="533400" cy="537865"/>
            <a:chOff x="2667000" y="4724400"/>
            <a:chExt cx="533400" cy="537865"/>
          </a:xfrm>
        </p:grpSpPr>
        <p:sp>
          <p:nvSpPr>
            <p:cNvPr id="10" name="Oval 9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38400" y="2644606"/>
            <a:ext cx="533400" cy="537865"/>
            <a:chOff x="2667000" y="4724400"/>
            <a:chExt cx="533400" cy="537865"/>
          </a:xfrm>
        </p:grpSpPr>
        <p:sp>
          <p:nvSpPr>
            <p:cNvPr id="14" name="Oval 13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011382"/>
              </p:ext>
            </p:extLst>
          </p:nvPr>
        </p:nvGraphicFramePr>
        <p:xfrm>
          <a:off x="1098550" y="3371850"/>
          <a:ext cx="5092700" cy="312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97" name="数式" r:id="rId6" imgW="2070000" imgH="1320480" progId="Equation.3">
                  <p:embed/>
                </p:oleObj>
              </mc:Choice>
              <mc:Fallback>
                <p:oleObj name="数式" r:id="rId6" imgW="2070000" imgH="1320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371850"/>
                        <a:ext cx="5092700" cy="312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6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70" y="15397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098718"/>
              </p:ext>
            </p:extLst>
          </p:nvPr>
        </p:nvGraphicFramePr>
        <p:xfrm>
          <a:off x="749300" y="685800"/>
          <a:ext cx="3594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12" name="数式" r:id="rId3" imgW="1460160" imgH="419040" progId="Equation.3">
                  <p:embed/>
                </p:oleObj>
              </mc:Choice>
              <mc:Fallback>
                <p:oleObj name="数式" r:id="rId3" imgW="1460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685800"/>
                        <a:ext cx="3594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2628" name="Picture 4" descr="E:\Media\Image_Library\chapter14\14P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4482353" cy="110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181600" y="2268071"/>
            <a:ext cx="533400" cy="537865"/>
            <a:chOff x="2667000" y="4724400"/>
            <a:chExt cx="533400" cy="537865"/>
          </a:xfrm>
        </p:grpSpPr>
        <p:sp>
          <p:nvSpPr>
            <p:cNvPr id="10" name="Oval 9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38400" y="2644606"/>
            <a:ext cx="533400" cy="537865"/>
            <a:chOff x="2667000" y="4724400"/>
            <a:chExt cx="533400" cy="537865"/>
          </a:xfrm>
        </p:grpSpPr>
        <p:sp>
          <p:nvSpPr>
            <p:cNvPr id="14" name="Oval 13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665682"/>
              </p:ext>
            </p:extLst>
          </p:nvPr>
        </p:nvGraphicFramePr>
        <p:xfrm>
          <a:off x="1660525" y="3460750"/>
          <a:ext cx="396875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13" name="数式" r:id="rId6" imgW="1612800" imgH="1244520" progId="Equation.3">
                  <p:embed/>
                </p:oleObj>
              </mc:Choice>
              <mc:Fallback>
                <p:oleObj name="数式" r:id="rId6" imgW="161280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3460750"/>
                        <a:ext cx="3968750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63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284674" name="Picture 2" descr="http://upload.wikimedia.org/wikipedia/commons/thumb/b/b3/Streamlines_around_a_NACA_0012.svg/302px-Streamlines_around_a_NACA_001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" y="1844506"/>
            <a:ext cx="431482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970" y="153977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– continued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Approximate explanation of airplane lift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921603"/>
            <a:ext cx="6922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Cross section view of airplane wing</a:t>
            </a:r>
          </a:p>
          <a:p>
            <a:r>
              <a:rPr lang="en-US" sz="2400" dirty="0">
                <a:latin typeface="+mj-lt"/>
              </a:rPr>
              <a:t>    </a:t>
            </a:r>
            <a:r>
              <a:rPr lang="en-US" sz="2400" dirty="0">
                <a:latin typeface="+mj-lt"/>
                <a:hlinkClick r:id="rId4"/>
              </a:rPr>
              <a:t>http://en.wikipedia.org/wiki/Lift_%28force%29</a:t>
            </a:r>
            <a:endParaRPr lang="en-US" sz="2400" dirty="0" smtClean="0"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38400" y="2057400"/>
            <a:ext cx="533400" cy="537865"/>
            <a:chOff x="2667000" y="4724400"/>
            <a:chExt cx="533400" cy="537865"/>
          </a:xfrm>
        </p:grpSpPr>
        <p:sp>
          <p:nvSpPr>
            <p:cNvPr id="9" name="Oval 8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590800" y="3729335"/>
            <a:ext cx="533400" cy="537865"/>
            <a:chOff x="2667000" y="4724400"/>
            <a:chExt cx="533400" cy="537865"/>
          </a:xfrm>
        </p:grpSpPr>
        <p:sp>
          <p:nvSpPr>
            <p:cNvPr id="12" name="Oval 11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24183"/>
              </p:ext>
            </p:extLst>
          </p:nvPr>
        </p:nvGraphicFramePr>
        <p:xfrm>
          <a:off x="1447800" y="4187656"/>
          <a:ext cx="4811713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07" name="数式" r:id="rId5" imgW="1955520" imgH="939600" progId="Equation.3">
                  <p:embed/>
                </p:oleObj>
              </mc:Choice>
              <mc:Fallback>
                <p:oleObj name="数式" r:id="rId5" imgW="195552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87656"/>
                        <a:ext cx="4811713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77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Continuity equation connecting fluid density and velocity: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39340"/>
              </p:ext>
            </p:extLst>
          </p:nvPr>
        </p:nvGraphicFramePr>
        <p:xfrm>
          <a:off x="685800" y="1066800"/>
          <a:ext cx="7010399" cy="438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48" name="数式" r:id="rId3" imgW="3035160" imgH="1854000" progId="Equation.3">
                  <p:embed/>
                </p:oleObj>
              </mc:Choice>
              <mc:Fallback>
                <p:oleObj name="数式" r:id="rId3" imgW="303516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66800"/>
                        <a:ext cx="7010399" cy="438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0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on the velocity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01632"/>
              </p:ext>
            </p:extLst>
          </p:nvPr>
        </p:nvGraphicFramePr>
        <p:xfrm>
          <a:off x="346075" y="933450"/>
          <a:ext cx="7426325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20" name="数式" r:id="rId3" imgW="3187440" imgH="1930320" progId="Equation.3">
                  <p:embed/>
                </p:oleObj>
              </mc:Choice>
              <mc:Fallback>
                <p:oleObj name="数式" r:id="rId3" imgW="318744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933450"/>
                        <a:ext cx="7426325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23900" y="1057870"/>
            <a:ext cx="7581900" cy="2031385"/>
            <a:chOff x="723900" y="2510135"/>
            <a:chExt cx="7581900" cy="2031385"/>
          </a:xfrm>
        </p:grpSpPr>
        <p:sp>
          <p:nvSpPr>
            <p:cNvPr id="5" name="Cube 4"/>
            <p:cNvSpPr/>
            <p:nvPr/>
          </p:nvSpPr>
          <p:spPr>
            <a:xfrm>
              <a:off x="1066800" y="2667000"/>
              <a:ext cx="6781800" cy="1371600"/>
            </a:xfrm>
            <a:prstGeom prst="cube">
              <a:avLst/>
            </a:prstGeom>
            <a:solidFill>
              <a:schemeClr val="bg1">
                <a:lumMod val="65000"/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371600" y="33528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371600" y="35052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371600" y="36576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371600" y="38100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371600" y="32004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47505" y="407985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3900" y="3352800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0100" y="251013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b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uniform flow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10911"/>
              </p:ext>
            </p:extLst>
          </p:nvPr>
        </p:nvGraphicFramePr>
        <p:xfrm>
          <a:off x="1371600" y="3103110"/>
          <a:ext cx="332422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0" name="数式" r:id="rId3" imgW="1384200" imgH="685800" progId="Equation.3">
                  <p:embed/>
                </p:oleObj>
              </mc:Choice>
              <mc:Fallback>
                <p:oleObj name="数式" r:id="rId3" imgW="138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03110"/>
                        <a:ext cx="3324225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413989"/>
              </p:ext>
            </p:extLst>
          </p:nvPr>
        </p:nvGraphicFramePr>
        <p:xfrm>
          <a:off x="1752600" y="4814888"/>
          <a:ext cx="2713038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1" name="数式" r:id="rId5" imgW="1130040" imgH="672840" progId="Equation.3">
                  <p:embed/>
                </p:oleObj>
              </mc:Choice>
              <mc:Fallback>
                <p:oleObj name="数式" r:id="rId5" imgW="1130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14888"/>
                        <a:ext cx="2713038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5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34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flow around a long cylinder (oriented in the  </a:t>
            </a:r>
            <a:r>
              <a:rPr lang="en-US" sz="2400" b="1" i="1" dirty="0" smtClean="0">
                <a:latin typeface="+mj-lt"/>
              </a:rPr>
              <a:t>Y</a:t>
            </a:r>
            <a:r>
              <a:rPr lang="en-US" sz="2400" dirty="0" smtClean="0">
                <a:latin typeface="+mj-lt"/>
              </a:rPr>
              <a:t>   direction)</a:t>
            </a:r>
          </a:p>
        </p:txBody>
      </p:sp>
      <p:sp>
        <p:nvSpPr>
          <p:cNvPr id="6" name="Oval 5"/>
          <p:cNvSpPr/>
          <p:nvPr/>
        </p:nvSpPr>
        <p:spPr>
          <a:xfrm>
            <a:off x="2362200" y="1521767"/>
            <a:ext cx="1066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14400" y="1214735"/>
            <a:ext cx="1066800" cy="1223665"/>
            <a:chOff x="914400" y="1290935"/>
            <a:chExt cx="1066800" cy="1223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9000" y="1443335"/>
            <a:ext cx="1066800" cy="1223665"/>
            <a:chOff x="914400" y="1290935"/>
            <a:chExt cx="1066800" cy="12236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908137"/>
              </p:ext>
            </p:extLst>
          </p:nvPr>
        </p:nvGraphicFramePr>
        <p:xfrm>
          <a:off x="2209800" y="3330575"/>
          <a:ext cx="1646238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65" name="数式" r:id="rId3" imgW="685800" imgH="685800" progId="Equation.3">
                  <p:embed/>
                </p:oleObj>
              </mc:Choice>
              <mc:Fallback>
                <p:oleObj name="数式" r:id="rId3" imgW="685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30575"/>
                        <a:ext cx="1646238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2895600" y="914400"/>
            <a:ext cx="0" cy="117886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838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990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95600" y="21209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3400" y="175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43400" y="1905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34" name="Straight Arrow Connector 33"/>
          <p:cNvCxnSpPr>
            <a:endCxn id="6" idx="7"/>
          </p:cNvCxnSpPr>
          <p:nvPr/>
        </p:nvCxnSpPr>
        <p:spPr>
          <a:xfrm flipV="1">
            <a:off x="2895600" y="1689155"/>
            <a:ext cx="377171" cy="4317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004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r=a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242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7261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8965" y="5105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87611"/>
            <a:ext cx="8682038" cy="584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207955"/>
              </p:ext>
            </p:extLst>
          </p:nvPr>
        </p:nvGraphicFramePr>
        <p:xfrm>
          <a:off x="304800" y="152400"/>
          <a:ext cx="84661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08" name="数式" r:id="rId3" imgW="3543120" imgH="901440" progId="Equation.3">
                  <p:embed/>
                </p:oleObj>
              </mc:Choice>
              <mc:Fallback>
                <p:oleObj name="数式" r:id="rId3" imgW="35431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84661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578795"/>
              </p:ext>
            </p:extLst>
          </p:nvPr>
        </p:nvGraphicFramePr>
        <p:xfrm>
          <a:off x="1588" y="2327275"/>
          <a:ext cx="9072562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09" name="数式" r:id="rId5" imgW="3797280" imgH="1752480" progId="Equation.3">
                  <p:embed/>
                </p:oleObj>
              </mc:Choice>
              <mc:Fallback>
                <p:oleObj name="数式" r:id="rId5" imgW="379728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2327275"/>
                        <a:ext cx="9072562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7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832723"/>
              </p:ext>
            </p:extLst>
          </p:nvPr>
        </p:nvGraphicFramePr>
        <p:xfrm>
          <a:off x="533400" y="76200"/>
          <a:ext cx="685800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32" name="数式" r:id="rId3" imgW="2869920" imgH="1015920" progId="Equation.3">
                  <p:embed/>
                </p:oleObj>
              </mc:Choice>
              <mc:Fallback>
                <p:oleObj name="数式" r:id="rId3" imgW="28699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"/>
                        <a:ext cx="6858000" cy="240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54155"/>
              </p:ext>
            </p:extLst>
          </p:nvPr>
        </p:nvGraphicFramePr>
        <p:xfrm>
          <a:off x="609600" y="2500313"/>
          <a:ext cx="5946775" cy="369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33" name="数式" r:id="rId5" imgW="2489040" imgH="1562040" progId="Equation.3">
                  <p:embed/>
                </p:oleObj>
              </mc:Choice>
              <mc:Fallback>
                <p:oleObj name="数式" r:id="rId5" imgW="2489040" imgH="1562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00313"/>
                        <a:ext cx="5946775" cy="369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40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587508"/>
              </p:ext>
            </p:extLst>
          </p:nvPr>
        </p:nvGraphicFramePr>
        <p:xfrm>
          <a:off x="974725" y="381000"/>
          <a:ext cx="44291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58" name="数式" r:id="rId3" imgW="1854000" imgH="1447560" progId="Equation.3">
                  <p:embed/>
                </p:oleObj>
              </mc:Choice>
              <mc:Fallback>
                <p:oleObj name="数式" r:id="rId3" imgW="18540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381000"/>
                        <a:ext cx="4429125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007760"/>
              </p:ext>
            </p:extLst>
          </p:nvPr>
        </p:nvGraphicFramePr>
        <p:xfrm>
          <a:off x="537210" y="4343400"/>
          <a:ext cx="814959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59" name="Equation" r:id="rId5" imgW="6019560" imgH="1307880" progId="Equation.DSMT4">
                  <p:embed/>
                </p:oleObj>
              </mc:Choice>
              <mc:Fallback>
                <p:oleObj name="Equation" r:id="rId5" imgW="601956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" y="4343400"/>
                        <a:ext cx="814959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60960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 be continued …</a:t>
            </a:r>
          </a:p>
        </p:txBody>
      </p:sp>
    </p:spTree>
    <p:extLst>
      <p:ext uri="{BB962C8B-B14F-4D97-AF65-F5344CB8AC3E}">
        <p14:creationId xmlns:p14="http://schemas.microsoft.com/office/powerpoint/2010/main" val="7729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Motivation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Natural progression from strings, membranes, fluids; description of 1, 2, and 3 dimensional continua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Interesting and technologically important phenomena associated with fluids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Plan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Newton’s laws for fluids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Continuity equation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Stress tensor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Energy relations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Bernoulli’s theorem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Various examples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Sound waves</a:t>
            </a:r>
          </a:p>
        </p:txBody>
      </p:sp>
    </p:spTree>
    <p:extLst>
      <p:ext uri="{BB962C8B-B14F-4D97-AF65-F5344CB8AC3E}">
        <p14:creationId xmlns:p14="http://schemas.microsoft.com/office/powerpoint/2010/main" val="426994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Use Lagrange formulation; following “particles” of fluid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49767"/>
              </p:ext>
            </p:extLst>
          </p:nvPr>
        </p:nvGraphicFramePr>
        <p:xfrm>
          <a:off x="1941513" y="3152775"/>
          <a:ext cx="3741737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90" name="数式" r:id="rId3" imgW="1269720" imgH="1091880" progId="Equation.3">
                  <p:embed/>
                </p:oleObj>
              </mc:Choice>
              <mc:Fallback>
                <p:oleObj name="数式" r:id="rId3" imgW="1269720" imgH="1091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1513" y="3152775"/>
                        <a:ext cx="3741737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136094"/>
              </p:ext>
            </p:extLst>
          </p:nvPr>
        </p:nvGraphicFramePr>
        <p:xfrm>
          <a:off x="1981200" y="1371600"/>
          <a:ext cx="5867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91" name="数式" r:id="rId5" imgW="2120760" imgH="660240" progId="Equation.3">
                  <p:embed/>
                </p:oleObj>
              </mc:Choice>
              <mc:Fallback>
                <p:oleObj name="数式" r:id="rId5" imgW="21207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71600"/>
                        <a:ext cx="5867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4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3276600" y="457200"/>
            <a:ext cx="1524000" cy="1219200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286000" y="94107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4953000" y="9144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6540" y="12700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p(x)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1290935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p(</a:t>
            </a:r>
            <a:r>
              <a:rPr lang="en-US" sz="2400" i="1" dirty="0" err="1" smtClean="0">
                <a:latin typeface="+mj-lt"/>
              </a:rPr>
              <a:t>x+dx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025811"/>
              </p:ext>
            </p:extLst>
          </p:nvPr>
        </p:nvGraphicFramePr>
        <p:xfrm>
          <a:off x="685800" y="2239696"/>
          <a:ext cx="7620000" cy="2941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54" name="数式" r:id="rId3" imgW="2793960" imgH="1091880" progId="Equation.3">
                  <p:embed/>
                </p:oleObj>
              </mc:Choice>
              <mc:Fallback>
                <p:oleObj name="数式" r:id="rId3" imgW="2793960" imgH="1091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39696"/>
                        <a:ext cx="7620000" cy="2941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3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413021"/>
              </p:ext>
            </p:extLst>
          </p:nvPr>
        </p:nvGraphicFramePr>
        <p:xfrm>
          <a:off x="298450" y="860425"/>
          <a:ext cx="4687888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82" name="数式" r:id="rId3" imgW="1904760" imgH="1054080" progId="Equation.3">
                  <p:embed/>
                </p:oleObj>
              </mc:Choice>
              <mc:Fallback>
                <p:oleObj name="数式" r:id="rId3" imgW="1904760" imgH="1054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860425"/>
                        <a:ext cx="4687888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 -- continued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66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585271"/>
              </p:ext>
            </p:extLst>
          </p:nvPr>
        </p:nvGraphicFramePr>
        <p:xfrm>
          <a:off x="762001" y="381000"/>
          <a:ext cx="5486399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49" name="数式" r:id="rId3" imgW="2374560" imgH="1726920" progId="Equation.3">
                  <p:embed/>
                </p:oleObj>
              </mc:Choice>
              <mc:Fallback>
                <p:oleObj name="数式" r:id="rId3" imgW="2374560" imgH="1726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381000"/>
                        <a:ext cx="5486399" cy="408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145925"/>
              </p:ext>
            </p:extLst>
          </p:nvPr>
        </p:nvGraphicFramePr>
        <p:xfrm>
          <a:off x="609600" y="4572000"/>
          <a:ext cx="6907212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50" name="数式" r:id="rId5" imgW="2806560" imgH="660240" progId="Equation.3">
                  <p:embed/>
                </p:oleObj>
              </mc:Choice>
              <mc:Fallback>
                <p:oleObj name="数式" r:id="rId5" imgW="280656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0"/>
                        <a:ext cx="6907212" cy="156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655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517875"/>
              </p:ext>
            </p:extLst>
          </p:nvPr>
        </p:nvGraphicFramePr>
        <p:xfrm>
          <a:off x="728663" y="1127125"/>
          <a:ext cx="70929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7" name="数式" r:id="rId3" imgW="2882880" imgH="1320480" progId="Equation.3">
                  <p:embed/>
                </p:oleObj>
              </mc:Choice>
              <mc:Fallback>
                <p:oleObj name="数式" r:id="rId3" imgW="2882880" imgH="1320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1127125"/>
                        <a:ext cx="70929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 -- continued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98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977515"/>
              </p:ext>
            </p:extLst>
          </p:nvPr>
        </p:nvGraphicFramePr>
        <p:xfrm>
          <a:off x="914400" y="4114800"/>
          <a:ext cx="4813300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54" name="数式" r:id="rId3" imgW="1955520" imgH="914400" progId="Equation.3">
                  <p:embed/>
                </p:oleObj>
              </mc:Choice>
              <mc:Fallback>
                <p:oleObj name="数式" r:id="rId3" imgW="195552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813300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326115"/>
              </p:ext>
            </p:extLst>
          </p:nvPr>
        </p:nvGraphicFramePr>
        <p:xfrm>
          <a:off x="990600" y="1607502"/>
          <a:ext cx="5897563" cy="2513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55" name="Equation" r:id="rId5" imgW="4254480" imgH="1726920" progId="Equation.DSMT4">
                  <p:embed/>
                </p:oleObj>
              </mc:Choice>
              <mc:Fallback>
                <p:oleObj name="Equation" r:id="rId5" imgW="4254480" imgH="1726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7502"/>
                        <a:ext cx="5897563" cy="2513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43490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56" name="数式" r:id="rId7" imgW="2361960" imgH="419040" progId="Equation.3">
                  <p:embed/>
                </p:oleObj>
              </mc:Choice>
              <mc:Fallback>
                <p:oleObj name="数式" r:id="rId7" imgW="23619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61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17218</TotalTime>
  <Words>434</Words>
  <Application>Microsoft Office PowerPoint</Application>
  <PresentationFormat>On-screen Show (4:3)</PresentationFormat>
  <Paragraphs>135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820</cp:revision>
  <cp:lastPrinted>2015-10-26T14:56:28Z</cp:lastPrinted>
  <dcterms:created xsi:type="dcterms:W3CDTF">2012-01-10T18:32:24Z</dcterms:created>
  <dcterms:modified xsi:type="dcterms:W3CDTF">2015-10-26T14:56:39Z</dcterms:modified>
</cp:coreProperties>
</file>