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96" r:id="rId2"/>
    <p:sldId id="354" r:id="rId3"/>
    <p:sldId id="372" r:id="rId4"/>
    <p:sldId id="373" r:id="rId5"/>
    <p:sldId id="374" r:id="rId6"/>
    <p:sldId id="375" r:id="rId7"/>
    <p:sldId id="376" r:id="rId8"/>
    <p:sldId id="377" r:id="rId9"/>
    <p:sldId id="379" r:id="rId10"/>
    <p:sldId id="380" r:id="rId11"/>
    <p:sldId id="381" r:id="rId12"/>
    <p:sldId id="382" r:id="rId13"/>
    <p:sldId id="383" r:id="rId14"/>
    <p:sldId id="384" r:id="rId15"/>
    <p:sldId id="385" r:id="rId16"/>
    <p:sldId id="378" r:id="rId17"/>
    <p:sldId id="386" r:id="rId18"/>
    <p:sldId id="387" r:id="rId19"/>
    <p:sldId id="388" r:id="rId20"/>
    <p:sldId id="389" r:id="rId21"/>
    <p:sldId id="390" r:id="rId22"/>
    <p:sldId id="391" r:id="rId2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66" d="100"/>
          <a:sy n="66" d="100"/>
        </p:scale>
        <p:origin x="128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18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10/26/2015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6091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24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10/26/2015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711  Fall 2015 -- Lecture 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5.jpeg"/><Relationship Id="rId4" Type="http://schemas.openxmlformats.org/officeDocument/2006/relationships/image" Target="../media/image13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20.jpeg"/><Relationship Id="rId4" Type="http://schemas.openxmlformats.org/officeDocument/2006/relationships/image" Target="../media/image18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20.jpeg"/><Relationship Id="rId4" Type="http://schemas.openxmlformats.org/officeDocument/2006/relationships/image" Target="../media/image18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0.bin"/><Relationship Id="rId4" Type="http://schemas.openxmlformats.org/officeDocument/2006/relationships/hyperlink" Target="http://en.wikipedia.org/wiki/Lift_(force)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4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5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6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28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9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31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3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52400"/>
            <a:ext cx="822960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</a:t>
            </a:r>
            <a:r>
              <a:rPr lang="en-US" sz="3200" b="1" dirty="0"/>
              <a:t>7</a:t>
            </a:r>
            <a:r>
              <a:rPr lang="en-US" sz="3200" b="1" dirty="0" smtClean="0"/>
              <a:t>11 Classical Mechanics and Mathematical Methods</a:t>
            </a:r>
          </a:p>
          <a:p>
            <a:pPr algn="ctr"/>
            <a:r>
              <a:rPr lang="en-US" sz="3200" b="1" dirty="0" smtClean="0"/>
              <a:t>10-10:50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24: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Introduction to hydrodynamics </a:t>
            </a: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(Chap. 9 in F &amp; W)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  <a:sym typeface="Wingdings" pitchFamily="2" charset="2"/>
              </a:rPr>
              <a:t>Motivation for topic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  <a:sym typeface="Wingdings" pitchFamily="2" charset="2"/>
              </a:rPr>
              <a:t>Newton’s laws for fluids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  <a:sym typeface="Wingdings" pitchFamily="2" charset="2"/>
              </a:rPr>
              <a:t>Conservation relations</a:t>
            </a:r>
          </a:p>
          <a:p>
            <a:pPr marL="914400" lvl="3">
              <a:spcBef>
                <a:spcPct val="50000"/>
              </a:spcBef>
            </a:pPr>
            <a:endParaRPr lang="en-US" sz="3200" b="1" dirty="0" smtClean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2286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Bernoulli’s integral of Euler’s equation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116451"/>
              </p:ext>
            </p:extLst>
          </p:nvPr>
        </p:nvGraphicFramePr>
        <p:xfrm>
          <a:off x="914400" y="1146175"/>
          <a:ext cx="7162800" cy="426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596" name="数式" r:id="rId3" imgW="3085920" imgH="1803240" progId="Equation.3">
                  <p:embed/>
                </p:oleObj>
              </mc:Choice>
              <mc:Fallback>
                <p:oleObj name="数式" r:id="rId3" imgW="3085920" imgH="18032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6175"/>
                        <a:ext cx="7162800" cy="426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1410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3810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Examples of Bernoulli’s theorem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1751592"/>
              </p:ext>
            </p:extLst>
          </p:nvPr>
        </p:nvGraphicFramePr>
        <p:xfrm>
          <a:off x="381000" y="990600"/>
          <a:ext cx="5156201" cy="30321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656" name="数式" r:id="rId3" imgW="2095200" imgH="1282680" progId="Equation.3">
                  <p:embed/>
                </p:oleObj>
              </mc:Choice>
              <mc:Fallback>
                <p:oleObj name="数式" r:id="rId3" imgW="2095200" imgH="12826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990600"/>
                        <a:ext cx="5156201" cy="30321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80581" name="Picture 5" descr="E:\Media\Image_Library\chapter14\14P50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8518" y="3505199"/>
            <a:ext cx="3585882" cy="2890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4483698" y="4693920"/>
            <a:ext cx="533400" cy="537865"/>
            <a:chOff x="2667000" y="4724400"/>
            <a:chExt cx="533400" cy="537865"/>
          </a:xfrm>
        </p:grpSpPr>
        <p:sp>
          <p:nvSpPr>
            <p:cNvPr id="7" name="Oval 6"/>
            <p:cNvSpPr/>
            <p:nvPr/>
          </p:nvSpPr>
          <p:spPr>
            <a:xfrm>
              <a:off x="2667000" y="4724400"/>
              <a:ext cx="533400" cy="53340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743200" y="48006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1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8001000" y="5562600"/>
            <a:ext cx="533400" cy="537865"/>
            <a:chOff x="2667000" y="4724400"/>
            <a:chExt cx="533400" cy="537865"/>
          </a:xfrm>
        </p:grpSpPr>
        <p:sp>
          <p:nvSpPr>
            <p:cNvPr id="12" name="Oval 11"/>
            <p:cNvSpPr/>
            <p:nvPr/>
          </p:nvSpPr>
          <p:spPr>
            <a:xfrm>
              <a:off x="2667000" y="4724400"/>
              <a:ext cx="533400" cy="53340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743200" y="48006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2</a:t>
              </a:r>
            </a:p>
          </p:txBody>
        </p:sp>
      </p:grp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2146628"/>
              </p:ext>
            </p:extLst>
          </p:nvPr>
        </p:nvGraphicFramePr>
        <p:xfrm>
          <a:off x="267298" y="3962400"/>
          <a:ext cx="4749800" cy="270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657" name="数式" r:id="rId6" imgW="1930320" imgH="1143000" progId="Equation.3">
                  <p:embed/>
                </p:oleObj>
              </mc:Choice>
              <mc:Fallback>
                <p:oleObj name="数式" r:id="rId6" imgW="1930320" imgH="1143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298" y="3962400"/>
                        <a:ext cx="4749800" cy="2701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9952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3810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Examples of Bernoulli’s theorem -- continued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64098" y="990600"/>
            <a:ext cx="4050702" cy="2890221"/>
            <a:chOff x="-76200" y="990600"/>
            <a:chExt cx="4050702" cy="2890221"/>
          </a:xfrm>
        </p:grpSpPr>
        <p:pic>
          <p:nvPicPr>
            <p:cNvPr id="280581" name="Picture 5" descr="E:\Media\Image_Library\chapter14\14P50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8620" y="990600"/>
              <a:ext cx="3585882" cy="28902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9" name="Group 8"/>
            <p:cNvGrpSpPr/>
            <p:nvPr/>
          </p:nvGrpSpPr>
          <p:grpSpPr>
            <a:xfrm>
              <a:off x="-76200" y="2179321"/>
              <a:ext cx="533400" cy="537865"/>
              <a:chOff x="2667000" y="4724400"/>
              <a:chExt cx="533400" cy="537865"/>
            </a:xfrm>
          </p:grpSpPr>
          <p:sp>
            <p:nvSpPr>
              <p:cNvPr id="7" name="Oval 6"/>
              <p:cNvSpPr/>
              <p:nvPr/>
            </p:nvSpPr>
            <p:spPr>
              <a:xfrm>
                <a:off x="2667000" y="4724400"/>
                <a:ext cx="533400" cy="533400"/>
              </a:xfrm>
              <a:prstGeom prst="ellips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2743200" y="4800600"/>
                <a:ext cx="381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+mj-lt"/>
                  </a:rPr>
                  <a:t>1</a:t>
                </a: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3441102" y="3048001"/>
              <a:ext cx="533400" cy="537865"/>
              <a:chOff x="2667000" y="4724400"/>
              <a:chExt cx="533400" cy="537865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2667000" y="4724400"/>
                <a:ext cx="533400" cy="533400"/>
              </a:xfrm>
              <a:prstGeom prst="ellips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2743200" y="4800600"/>
                <a:ext cx="381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+mj-lt"/>
                  </a:rPr>
                  <a:t>2</a:t>
                </a:r>
              </a:p>
            </p:txBody>
          </p:sp>
        </p:grpSp>
      </p:grp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8472746"/>
              </p:ext>
            </p:extLst>
          </p:nvPr>
        </p:nvGraphicFramePr>
        <p:xfrm>
          <a:off x="4191000" y="986790"/>
          <a:ext cx="4749800" cy="270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670" name="数式" r:id="rId4" imgW="1930320" imgH="1143000" progId="Equation.3">
                  <p:embed/>
                </p:oleObj>
              </mc:Choice>
              <mc:Fallback>
                <p:oleObj name="数式" r:id="rId4" imgW="193032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986790"/>
                        <a:ext cx="4749800" cy="2701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1776736"/>
              </p:ext>
            </p:extLst>
          </p:nvPr>
        </p:nvGraphicFramePr>
        <p:xfrm>
          <a:off x="2050769" y="4572000"/>
          <a:ext cx="1687513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671" name="数式" r:id="rId6" imgW="685800" imgH="253800" progId="Equation.3">
                  <p:embed/>
                </p:oleObj>
              </mc:Choice>
              <mc:Fallback>
                <p:oleObj name="数式" r:id="rId6" imgW="685800" imgH="2538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0769" y="4572000"/>
                        <a:ext cx="1687513" cy="62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2142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0970" y="153977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Examples of Bernoulli’s theorem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7988919"/>
              </p:ext>
            </p:extLst>
          </p:nvPr>
        </p:nvGraphicFramePr>
        <p:xfrm>
          <a:off x="749300" y="685800"/>
          <a:ext cx="35941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696" name="数式" r:id="rId3" imgW="1460160" imgH="419040" progId="Equation.3">
                  <p:embed/>
                </p:oleObj>
              </mc:Choice>
              <mc:Fallback>
                <p:oleObj name="数式" r:id="rId3" imgW="1460160" imgH="419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300" y="685800"/>
                        <a:ext cx="35941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82628" name="Picture 4" descr="E:\Media\Image_Library\chapter14\14P5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447800"/>
            <a:ext cx="4482353" cy="1102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5181600" y="2268071"/>
            <a:ext cx="533400" cy="537865"/>
            <a:chOff x="2667000" y="4724400"/>
            <a:chExt cx="533400" cy="537865"/>
          </a:xfrm>
        </p:grpSpPr>
        <p:sp>
          <p:nvSpPr>
            <p:cNvPr id="10" name="Oval 9"/>
            <p:cNvSpPr/>
            <p:nvPr/>
          </p:nvSpPr>
          <p:spPr>
            <a:xfrm>
              <a:off x="2667000" y="4724400"/>
              <a:ext cx="533400" cy="53340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743200" y="48006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2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438400" y="2644606"/>
            <a:ext cx="533400" cy="537865"/>
            <a:chOff x="2667000" y="4724400"/>
            <a:chExt cx="533400" cy="537865"/>
          </a:xfrm>
        </p:grpSpPr>
        <p:sp>
          <p:nvSpPr>
            <p:cNvPr id="14" name="Oval 13"/>
            <p:cNvSpPr/>
            <p:nvPr/>
          </p:nvSpPr>
          <p:spPr>
            <a:xfrm>
              <a:off x="2667000" y="4724400"/>
              <a:ext cx="533400" cy="53340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743200" y="48006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1</a:t>
              </a:r>
            </a:p>
          </p:txBody>
        </p:sp>
      </p:grp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2011382"/>
              </p:ext>
            </p:extLst>
          </p:nvPr>
        </p:nvGraphicFramePr>
        <p:xfrm>
          <a:off x="1098550" y="3371850"/>
          <a:ext cx="5092700" cy="312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697" name="数式" r:id="rId6" imgW="2070000" imgH="1320480" progId="Equation.3">
                  <p:embed/>
                </p:oleObj>
              </mc:Choice>
              <mc:Fallback>
                <p:oleObj name="数式" r:id="rId6" imgW="2070000" imgH="13204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8550" y="3371850"/>
                        <a:ext cx="5092700" cy="3122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2667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0970" y="153977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Examples of Bernoulli’s theorem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0098718"/>
              </p:ext>
            </p:extLst>
          </p:nvPr>
        </p:nvGraphicFramePr>
        <p:xfrm>
          <a:off x="749300" y="685800"/>
          <a:ext cx="35941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3712" name="数式" r:id="rId3" imgW="1460160" imgH="419040" progId="Equation.3">
                  <p:embed/>
                </p:oleObj>
              </mc:Choice>
              <mc:Fallback>
                <p:oleObj name="数式" r:id="rId3" imgW="14601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300" y="685800"/>
                        <a:ext cx="35941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82628" name="Picture 4" descr="E:\Media\Image_Library\chapter14\14P5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447800"/>
            <a:ext cx="4482353" cy="1102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5181600" y="2268071"/>
            <a:ext cx="533400" cy="537865"/>
            <a:chOff x="2667000" y="4724400"/>
            <a:chExt cx="533400" cy="537865"/>
          </a:xfrm>
        </p:grpSpPr>
        <p:sp>
          <p:nvSpPr>
            <p:cNvPr id="10" name="Oval 9"/>
            <p:cNvSpPr/>
            <p:nvPr/>
          </p:nvSpPr>
          <p:spPr>
            <a:xfrm>
              <a:off x="2667000" y="4724400"/>
              <a:ext cx="533400" cy="53340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743200" y="48006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2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438400" y="2644606"/>
            <a:ext cx="533400" cy="537865"/>
            <a:chOff x="2667000" y="4724400"/>
            <a:chExt cx="533400" cy="537865"/>
          </a:xfrm>
        </p:grpSpPr>
        <p:sp>
          <p:nvSpPr>
            <p:cNvPr id="14" name="Oval 13"/>
            <p:cNvSpPr/>
            <p:nvPr/>
          </p:nvSpPr>
          <p:spPr>
            <a:xfrm>
              <a:off x="2667000" y="4724400"/>
              <a:ext cx="533400" cy="53340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743200" y="48006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1</a:t>
              </a:r>
            </a:p>
          </p:txBody>
        </p:sp>
      </p:grp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3665682"/>
              </p:ext>
            </p:extLst>
          </p:nvPr>
        </p:nvGraphicFramePr>
        <p:xfrm>
          <a:off x="1660525" y="3460750"/>
          <a:ext cx="3968750" cy="294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3713" name="数式" r:id="rId6" imgW="1612800" imgH="1244520" progId="Equation.3">
                  <p:embed/>
                </p:oleObj>
              </mc:Choice>
              <mc:Fallback>
                <p:oleObj name="数式" r:id="rId6" imgW="1612800" imgH="1244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0525" y="3460750"/>
                        <a:ext cx="3968750" cy="294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8963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pic>
        <p:nvPicPr>
          <p:cNvPr id="284674" name="Picture 2" descr="http://upload.wikimedia.org/wikipedia/commons/thumb/b/b3/Streamlines_around_a_NACA_0012.svg/302px-Streamlines_around_a_NACA_0012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7" y="1844506"/>
            <a:ext cx="4314825" cy="2343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40970" y="153977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Examples of Bernoulli’s theorem – continued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 Approximate explanation of airplane lift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71600" y="921603"/>
            <a:ext cx="69227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Cross section view of airplane wing</a:t>
            </a:r>
          </a:p>
          <a:p>
            <a:r>
              <a:rPr lang="en-US" sz="2400" dirty="0">
                <a:latin typeface="+mj-lt"/>
              </a:rPr>
              <a:t>    </a:t>
            </a:r>
            <a:r>
              <a:rPr lang="en-US" sz="2400" dirty="0">
                <a:latin typeface="+mj-lt"/>
                <a:hlinkClick r:id="rId4"/>
              </a:rPr>
              <a:t>http://en.wikipedia.org/wiki/Lift_%28force%29</a:t>
            </a:r>
            <a:endParaRPr lang="en-US" sz="2400" dirty="0" smtClean="0">
              <a:latin typeface="+mj-lt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438400" y="2057400"/>
            <a:ext cx="533400" cy="537865"/>
            <a:chOff x="2667000" y="4724400"/>
            <a:chExt cx="533400" cy="537865"/>
          </a:xfrm>
        </p:grpSpPr>
        <p:sp>
          <p:nvSpPr>
            <p:cNvPr id="9" name="Oval 8"/>
            <p:cNvSpPr/>
            <p:nvPr/>
          </p:nvSpPr>
          <p:spPr>
            <a:xfrm>
              <a:off x="2667000" y="4724400"/>
              <a:ext cx="533400" cy="53340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743200" y="48006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1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590800" y="3729335"/>
            <a:ext cx="533400" cy="537865"/>
            <a:chOff x="2667000" y="4724400"/>
            <a:chExt cx="533400" cy="537865"/>
          </a:xfrm>
        </p:grpSpPr>
        <p:sp>
          <p:nvSpPr>
            <p:cNvPr id="12" name="Oval 11"/>
            <p:cNvSpPr/>
            <p:nvPr/>
          </p:nvSpPr>
          <p:spPr>
            <a:xfrm>
              <a:off x="2667000" y="4724400"/>
              <a:ext cx="533400" cy="53340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743200" y="48006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2</a:t>
              </a:r>
            </a:p>
          </p:txBody>
        </p:sp>
      </p:grp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224183"/>
              </p:ext>
            </p:extLst>
          </p:nvPr>
        </p:nvGraphicFramePr>
        <p:xfrm>
          <a:off x="1447800" y="4187656"/>
          <a:ext cx="4811713" cy="222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4707" name="数式" r:id="rId5" imgW="1955520" imgH="939600" progId="Equation.3">
                  <p:embed/>
                </p:oleObj>
              </mc:Choice>
              <mc:Fallback>
                <p:oleObj name="数式" r:id="rId5" imgW="1955520" imgH="939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187656"/>
                        <a:ext cx="4811713" cy="222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17718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048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Continuity equation connecting fluid density and velocity: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339340"/>
              </p:ext>
            </p:extLst>
          </p:nvPr>
        </p:nvGraphicFramePr>
        <p:xfrm>
          <a:off x="685800" y="1066800"/>
          <a:ext cx="7010399" cy="438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48" name="数式" r:id="rId3" imgW="3035160" imgH="1854000" progId="Equation.3">
                  <p:embed/>
                </p:oleObj>
              </mc:Choice>
              <mc:Fallback>
                <p:oleObj name="数式" r:id="rId3" imgW="3035160" imgH="1854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066800"/>
                        <a:ext cx="7010399" cy="438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6307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4572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Some details on the velocity potential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7801632"/>
              </p:ext>
            </p:extLst>
          </p:nvPr>
        </p:nvGraphicFramePr>
        <p:xfrm>
          <a:off x="346075" y="933450"/>
          <a:ext cx="7426325" cy="456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5720" name="数式" r:id="rId3" imgW="3187440" imgH="1930320" progId="Equation.3">
                  <p:embed/>
                </p:oleObj>
              </mc:Choice>
              <mc:Fallback>
                <p:oleObj name="数式" r:id="rId3" imgW="3187440" imgH="1930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075" y="933450"/>
                        <a:ext cx="7426325" cy="456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142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723900" y="1057870"/>
            <a:ext cx="7581900" cy="2031385"/>
            <a:chOff x="723900" y="2510135"/>
            <a:chExt cx="7581900" cy="2031385"/>
          </a:xfrm>
        </p:grpSpPr>
        <p:sp>
          <p:nvSpPr>
            <p:cNvPr id="5" name="Cube 4"/>
            <p:cNvSpPr/>
            <p:nvPr/>
          </p:nvSpPr>
          <p:spPr>
            <a:xfrm>
              <a:off x="1066800" y="2667000"/>
              <a:ext cx="6781800" cy="1371600"/>
            </a:xfrm>
            <a:prstGeom prst="cube">
              <a:avLst/>
            </a:prstGeom>
            <a:solidFill>
              <a:schemeClr val="bg1">
                <a:lumMod val="65000"/>
                <a:alpha val="31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1371600" y="3352800"/>
              <a:ext cx="69342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1371600" y="3505200"/>
              <a:ext cx="69342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1371600" y="3657600"/>
              <a:ext cx="69342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1371600" y="3810000"/>
              <a:ext cx="69342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1371600" y="3200400"/>
              <a:ext cx="69342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3247505" y="4079855"/>
              <a:ext cx="15621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z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23900" y="3352800"/>
              <a:ext cx="15621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a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00100" y="2510135"/>
              <a:ext cx="15621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b</a:t>
              </a: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533400" y="3048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– uniform flow</a:t>
            </a: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7610911"/>
              </p:ext>
            </p:extLst>
          </p:nvPr>
        </p:nvGraphicFramePr>
        <p:xfrm>
          <a:off x="1371600" y="3103110"/>
          <a:ext cx="3324225" cy="162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60" name="数式" r:id="rId3" imgW="1384200" imgH="685800" progId="Equation.3">
                  <p:embed/>
                </p:oleObj>
              </mc:Choice>
              <mc:Fallback>
                <p:oleObj name="数式" r:id="rId3" imgW="138420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103110"/>
                        <a:ext cx="3324225" cy="162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2413989"/>
              </p:ext>
            </p:extLst>
          </p:nvPr>
        </p:nvGraphicFramePr>
        <p:xfrm>
          <a:off x="1752600" y="4814888"/>
          <a:ext cx="2713038" cy="159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61" name="数式" r:id="rId5" imgW="1130040" imgH="672840" progId="Equation.3">
                  <p:embed/>
                </p:oleObj>
              </mc:Choice>
              <mc:Fallback>
                <p:oleObj name="数式" r:id="rId5" imgW="1130040" imgH="672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814888"/>
                        <a:ext cx="2713038" cy="1592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1054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83403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– flow around a long cylinder (oriented in the  </a:t>
            </a:r>
            <a:r>
              <a:rPr lang="en-US" sz="2400" b="1" i="1" dirty="0" smtClean="0">
                <a:latin typeface="+mj-lt"/>
              </a:rPr>
              <a:t>Y</a:t>
            </a:r>
            <a:r>
              <a:rPr lang="en-US" sz="2400" dirty="0" smtClean="0">
                <a:latin typeface="+mj-lt"/>
              </a:rPr>
              <a:t>   direction)</a:t>
            </a:r>
          </a:p>
        </p:txBody>
      </p:sp>
      <p:sp>
        <p:nvSpPr>
          <p:cNvPr id="6" name="Oval 5"/>
          <p:cNvSpPr/>
          <p:nvPr/>
        </p:nvSpPr>
        <p:spPr>
          <a:xfrm>
            <a:off x="2362200" y="1521767"/>
            <a:ext cx="10668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914400" y="1214735"/>
            <a:ext cx="1066800" cy="1223665"/>
            <a:chOff x="914400" y="1290935"/>
            <a:chExt cx="1066800" cy="1223665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914400" y="1905000"/>
              <a:ext cx="1066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914400" y="2057400"/>
              <a:ext cx="1066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914400" y="2209800"/>
              <a:ext cx="1066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914400" y="2362200"/>
              <a:ext cx="1066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914400" y="2514600"/>
              <a:ext cx="1066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914400" y="1447800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v</a:t>
              </a:r>
              <a:r>
                <a:rPr lang="en-US" sz="2400" i="1" baseline="-25000" dirty="0" smtClean="0">
                  <a:latin typeface="+mj-lt"/>
                </a:rPr>
                <a:t>0</a:t>
              </a:r>
              <a:r>
                <a:rPr lang="en-US" sz="2400" i="1" dirty="0" smtClean="0">
                  <a:latin typeface="+mj-lt"/>
                </a:rPr>
                <a:t> </a:t>
              </a:r>
              <a:r>
                <a:rPr lang="en-US" sz="2400" b="1" i="1" dirty="0" smtClean="0">
                  <a:latin typeface="+mj-lt"/>
                </a:rPr>
                <a:t>Z</a:t>
              </a:r>
              <a:endParaRPr lang="en-US" sz="2400" i="1" dirty="0" smtClean="0">
                <a:latin typeface="+mj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295400" y="1290935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^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7239000" y="1443335"/>
            <a:ext cx="1066800" cy="1223665"/>
            <a:chOff x="914400" y="1290935"/>
            <a:chExt cx="1066800" cy="1223665"/>
          </a:xfrm>
        </p:grpSpPr>
        <p:cxnSp>
          <p:nvCxnSpPr>
            <p:cNvPr id="17" name="Straight Arrow Connector 16"/>
            <p:cNvCxnSpPr/>
            <p:nvPr/>
          </p:nvCxnSpPr>
          <p:spPr>
            <a:xfrm>
              <a:off x="914400" y="1905000"/>
              <a:ext cx="1066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914400" y="2057400"/>
              <a:ext cx="1066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914400" y="2209800"/>
              <a:ext cx="1066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914400" y="2362200"/>
              <a:ext cx="1066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914400" y="2514600"/>
              <a:ext cx="1066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914400" y="1447800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v</a:t>
              </a:r>
              <a:r>
                <a:rPr lang="en-US" sz="2400" i="1" baseline="-25000" dirty="0" smtClean="0">
                  <a:latin typeface="+mj-lt"/>
                </a:rPr>
                <a:t>0</a:t>
              </a:r>
              <a:r>
                <a:rPr lang="en-US" sz="2400" i="1" dirty="0" smtClean="0">
                  <a:latin typeface="+mj-lt"/>
                </a:rPr>
                <a:t> </a:t>
              </a:r>
              <a:r>
                <a:rPr lang="en-US" sz="2400" b="1" i="1" dirty="0" smtClean="0">
                  <a:latin typeface="+mj-lt"/>
                </a:rPr>
                <a:t>Z</a:t>
              </a:r>
              <a:endParaRPr lang="en-US" sz="2400" i="1" dirty="0" smtClean="0">
                <a:latin typeface="+mj-lt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295400" y="1290935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^</a:t>
              </a:r>
            </a:p>
          </p:txBody>
        </p:sp>
      </p:grp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8908137"/>
              </p:ext>
            </p:extLst>
          </p:nvPr>
        </p:nvGraphicFramePr>
        <p:xfrm>
          <a:off x="2209800" y="3330575"/>
          <a:ext cx="1646238" cy="162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765" name="数式" r:id="rId3" imgW="685800" imgH="685800" progId="Equation.3">
                  <p:embed/>
                </p:oleObj>
              </mc:Choice>
              <mc:Fallback>
                <p:oleObj name="数式" r:id="rId3" imgW="68580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330575"/>
                        <a:ext cx="1646238" cy="162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6" name="Straight Arrow Connector 25"/>
          <p:cNvCxnSpPr/>
          <p:nvPr/>
        </p:nvCxnSpPr>
        <p:spPr>
          <a:xfrm flipV="1">
            <a:off x="2895600" y="914400"/>
            <a:ext cx="0" cy="117886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971800" y="8382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^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971800" y="990600"/>
            <a:ext cx="533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X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2895600" y="2120900"/>
            <a:ext cx="1447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343400" y="17526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^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343400" y="1905000"/>
            <a:ext cx="533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Z</a:t>
            </a:r>
            <a:endParaRPr lang="en-US" sz="2400" b="1" dirty="0" smtClean="0">
              <a:latin typeface="+mj-lt"/>
            </a:endParaRPr>
          </a:p>
        </p:txBody>
      </p:sp>
      <p:cxnSp>
        <p:nvCxnSpPr>
          <p:cNvPr id="34" name="Straight Arrow Connector 33"/>
          <p:cNvCxnSpPr>
            <a:endCxn id="6" idx="7"/>
          </p:cNvCxnSpPr>
          <p:nvPr/>
        </p:nvCxnSpPr>
        <p:spPr>
          <a:xfrm flipV="1">
            <a:off x="2895600" y="1689155"/>
            <a:ext cx="377171" cy="43174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200400" y="13716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r=a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124200" y="16764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Symbol" pitchFamily="18" charset="2"/>
              </a:rPr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272619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8965" y="51054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487611"/>
            <a:ext cx="8682038" cy="5841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7207955"/>
              </p:ext>
            </p:extLst>
          </p:nvPr>
        </p:nvGraphicFramePr>
        <p:xfrm>
          <a:off x="304800" y="152400"/>
          <a:ext cx="8466138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808" name="数式" r:id="rId3" imgW="3543120" imgH="901440" progId="Equation.3">
                  <p:embed/>
                </p:oleObj>
              </mc:Choice>
              <mc:Fallback>
                <p:oleObj name="数式" r:id="rId3" imgW="3543120" imgH="901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52400"/>
                        <a:ext cx="8466138" cy="213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4578795"/>
              </p:ext>
            </p:extLst>
          </p:nvPr>
        </p:nvGraphicFramePr>
        <p:xfrm>
          <a:off x="1588" y="2327275"/>
          <a:ext cx="9072562" cy="414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809" name="数式" r:id="rId5" imgW="3797280" imgH="1752480" progId="Equation.3">
                  <p:embed/>
                </p:oleObj>
              </mc:Choice>
              <mc:Fallback>
                <p:oleObj name="数式" r:id="rId5" imgW="3797280" imgH="1752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2327275"/>
                        <a:ext cx="9072562" cy="4148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6073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9832723"/>
              </p:ext>
            </p:extLst>
          </p:nvPr>
        </p:nvGraphicFramePr>
        <p:xfrm>
          <a:off x="533400" y="76200"/>
          <a:ext cx="6858000" cy="2405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9832" name="数式" r:id="rId3" imgW="2869920" imgH="1015920" progId="Equation.3">
                  <p:embed/>
                </p:oleObj>
              </mc:Choice>
              <mc:Fallback>
                <p:oleObj name="数式" r:id="rId3" imgW="2869920" imgH="1015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76200"/>
                        <a:ext cx="6858000" cy="2405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8454155"/>
              </p:ext>
            </p:extLst>
          </p:nvPr>
        </p:nvGraphicFramePr>
        <p:xfrm>
          <a:off x="609600" y="2500313"/>
          <a:ext cx="5946775" cy="3697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9833" name="数式" r:id="rId5" imgW="2489040" imgH="1562040" progId="Equation.3">
                  <p:embed/>
                </p:oleObj>
              </mc:Choice>
              <mc:Fallback>
                <p:oleObj name="数式" r:id="rId5" imgW="2489040" imgH="1562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500313"/>
                        <a:ext cx="5946775" cy="3697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0404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0587508"/>
              </p:ext>
            </p:extLst>
          </p:nvPr>
        </p:nvGraphicFramePr>
        <p:xfrm>
          <a:off x="974725" y="381000"/>
          <a:ext cx="4429125" cy="342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0858" name="数式" r:id="rId3" imgW="1854000" imgH="1447560" progId="Equation.3">
                  <p:embed/>
                </p:oleObj>
              </mc:Choice>
              <mc:Fallback>
                <p:oleObj name="数式" r:id="rId3" imgW="1854000" imgH="1447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4725" y="381000"/>
                        <a:ext cx="4429125" cy="342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4007760"/>
              </p:ext>
            </p:extLst>
          </p:nvPr>
        </p:nvGraphicFramePr>
        <p:xfrm>
          <a:off x="537210" y="4343400"/>
          <a:ext cx="8149590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0859" name="Equation" r:id="rId5" imgW="6019560" imgH="1307880" progId="Equation.DSMT4">
                  <p:embed/>
                </p:oleObj>
              </mc:Choice>
              <mc:Fallback>
                <p:oleObj name="Equation" r:id="rId5" imgW="6019560" imgH="1307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210" y="4343400"/>
                        <a:ext cx="8149590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9600" y="6096000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to be continued …</a:t>
            </a:r>
          </a:p>
        </p:txBody>
      </p:sp>
    </p:spTree>
    <p:extLst>
      <p:ext uri="{BB962C8B-B14F-4D97-AF65-F5344CB8AC3E}">
        <p14:creationId xmlns:p14="http://schemas.microsoft.com/office/powerpoint/2010/main" val="77292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81000"/>
            <a:ext cx="7848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Motivation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Natural progression from strings, membranes, fluids; description of 1, 2, and 3 dimensional continua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Interesting and technologically important phenomena associated with fluids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Plan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Newton’s laws for fluids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Continuity equation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Stress tensor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Energy relations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Bernoulli’s theorem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Various examples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Sound waves</a:t>
            </a:r>
          </a:p>
        </p:txBody>
      </p:sp>
    </p:spTree>
    <p:extLst>
      <p:ext uri="{BB962C8B-B14F-4D97-AF65-F5344CB8AC3E}">
        <p14:creationId xmlns:p14="http://schemas.microsoft.com/office/powerpoint/2010/main" val="426994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81000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Newton’s equations for fluids</a:t>
            </a:r>
          </a:p>
          <a:p>
            <a:pPr lvl="1"/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Use Lagrange formulation; following “particles” of fluid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6249767"/>
              </p:ext>
            </p:extLst>
          </p:nvPr>
        </p:nvGraphicFramePr>
        <p:xfrm>
          <a:off x="1941513" y="3152775"/>
          <a:ext cx="3741737" cy="309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490" name="数式" r:id="rId3" imgW="1269720" imgH="1091880" progId="Equation.3">
                  <p:embed/>
                </p:oleObj>
              </mc:Choice>
              <mc:Fallback>
                <p:oleObj name="数式" r:id="rId3" imgW="1269720" imgH="1091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41513" y="3152775"/>
                        <a:ext cx="3741737" cy="3095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2136094"/>
              </p:ext>
            </p:extLst>
          </p:nvPr>
        </p:nvGraphicFramePr>
        <p:xfrm>
          <a:off x="1981200" y="1371600"/>
          <a:ext cx="5867400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491" name="数式" r:id="rId5" imgW="2120760" imgH="660240" progId="Equation.3">
                  <p:embed/>
                </p:oleObj>
              </mc:Choice>
              <mc:Fallback>
                <p:oleObj name="数式" r:id="rId5" imgW="2120760" imgH="6602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371600"/>
                        <a:ext cx="5867400" cy="182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6944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Cube 4"/>
          <p:cNvSpPr/>
          <p:nvPr/>
        </p:nvSpPr>
        <p:spPr>
          <a:xfrm>
            <a:off x="3276600" y="457200"/>
            <a:ext cx="1524000" cy="1219200"/>
          </a:xfrm>
          <a:prstGeom prst="cub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2286000" y="941070"/>
            <a:ext cx="6858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 rot="10800000">
            <a:off x="4953000" y="914400"/>
            <a:ext cx="6858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56540" y="1270016"/>
            <a:ext cx="715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p(x)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53000" y="1290935"/>
            <a:ext cx="12202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p(</a:t>
            </a:r>
            <a:r>
              <a:rPr lang="en-US" sz="2400" i="1" dirty="0" err="1" smtClean="0">
                <a:latin typeface="+mj-lt"/>
              </a:rPr>
              <a:t>x+dx</a:t>
            </a:r>
            <a:r>
              <a:rPr lang="en-US" sz="2400" i="1" dirty="0" smtClean="0">
                <a:latin typeface="+mj-lt"/>
              </a:rPr>
              <a:t>)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7025811"/>
              </p:ext>
            </p:extLst>
          </p:nvPr>
        </p:nvGraphicFramePr>
        <p:xfrm>
          <a:off x="685800" y="2239696"/>
          <a:ext cx="7620000" cy="29419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454" name="数式" r:id="rId3" imgW="2793960" imgH="1091880" progId="Equation.3">
                  <p:embed/>
                </p:oleObj>
              </mc:Choice>
              <mc:Fallback>
                <p:oleObj name="数式" r:id="rId3" imgW="2793960" imgH="10918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239696"/>
                        <a:ext cx="7620000" cy="29419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5034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9413021"/>
              </p:ext>
            </p:extLst>
          </p:nvPr>
        </p:nvGraphicFramePr>
        <p:xfrm>
          <a:off x="298450" y="860425"/>
          <a:ext cx="4687888" cy="249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4482" name="数式" r:id="rId3" imgW="1904760" imgH="1054080" progId="Equation.3">
                  <p:embed/>
                </p:oleObj>
              </mc:Choice>
              <mc:Fallback>
                <p:oleObj name="数式" r:id="rId3" imgW="1904760" imgH="10540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450" y="860425"/>
                        <a:ext cx="4687888" cy="2492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381000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Newton’s equations for fluids -- continued</a:t>
            </a:r>
          </a:p>
          <a:p>
            <a:pPr lvl="1"/>
            <a:r>
              <a:rPr lang="en-US" sz="2400" dirty="0">
                <a:latin typeface="+mj-lt"/>
              </a:rPr>
              <a:t> 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8660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4585271"/>
              </p:ext>
            </p:extLst>
          </p:nvPr>
        </p:nvGraphicFramePr>
        <p:xfrm>
          <a:off x="762001" y="381000"/>
          <a:ext cx="5486399" cy="408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5549" name="数式" r:id="rId3" imgW="2374560" imgH="1726920" progId="Equation.3">
                  <p:embed/>
                </p:oleObj>
              </mc:Choice>
              <mc:Fallback>
                <p:oleObj name="数式" r:id="rId3" imgW="2374560" imgH="17269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1" y="381000"/>
                        <a:ext cx="5486399" cy="4083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7145925"/>
              </p:ext>
            </p:extLst>
          </p:nvPr>
        </p:nvGraphicFramePr>
        <p:xfrm>
          <a:off x="609600" y="4572000"/>
          <a:ext cx="6907212" cy="156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5550" name="数式" r:id="rId5" imgW="2806560" imgH="660240" progId="Equation.3">
                  <p:embed/>
                </p:oleObj>
              </mc:Choice>
              <mc:Fallback>
                <p:oleObj name="数式" r:id="rId5" imgW="2806560" imgH="6602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572000"/>
                        <a:ext cx="6907212" cy="156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9655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9517875"/>
              </p:ext>
            </p:extLst>
          </p:nvPr>
        </p:nvGraphicFramePr>
        <p:xfrm>
          <a:off x="728663" y="1127125"/>
          <a:ext cx="7092950" cy="312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27" name="数式" r:id="rId3" imgW="2882880" imgH="1320480" progId="Equation.3">
                  <p:embed/>
                </p:oleObj>
              </mc:Choice>
              <mc:Fallback>
                <p:oleObj name="数式" r:id="rId3" imgW="2882880" imgH="1320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8663" y="1127125"/>
                        <a:ext cx="7092950" cy="312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381000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Newton’s equations for fluids -- continued</a:t>
            </a:r>
          </a:p>
          <a:p>
            <a:pPr lvl="1"/>
            <a:r>
              <a:rPr lang="en-US" sz="2400" dirty="0">
                <a:latin typeface="+mj-lt"/>
              </a:rPr>
              <a:t> 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5987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1524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Euler’s equation for fluids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6977515"/>
              </p:ext>
            </p:extLst>
          </p:nvPr>
        </p:nvGraphicFramePr>
        <p:xfrm>
          <a:off x="914400" y="4114800"/>
          <a:ext cx="4813300" cy="216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654" name="数式" r:id="rId3" imgW="1955520" imgH="914400" progId="Equation.3">
                  <p:embed/>
                </p:oleObj>
              </mc:Choice>
              <mc:Fallback>
                <p:oleObj name="数式" r:id="rId3" imgW="1955520" imgH="914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114800"/>
                        <a:ext cx="4813300" cy="216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0326115"/>
              </p:ext>
            </p:extLst>
          </p:nvPr>
        </p:nvGraphicFramePr>
        <p:xfrm>
          <a:off x="990600" y="1607502"/>
          <a:ext cx="5897563" cy="25137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655" name="Equation" r:id="rId5" imgW="4254480" imgH="1726920" progId="Equation.DSMT4">
                  <p:embed/>
                </p:oleObj>
              </mc:Choice>
              <mc:Fallback>
                <p:oleObj name="Equation" r:id="rId5" imgW="4254480" imgH="172692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607502"/>
                        <a:ext cx="5897563" cy="25137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8843490"/>
              </p:ext>
            </p:extLst>
          </p:nvPr>
        </p:nvGraphicFramePr>
        <p:xfrm>
          <a:off x="762000" y="591205"/>
          <a:ext cx="581342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656" name="数式" r:id="rId7" imgW="2361960" imgH="419040" progId="Equation.3">
                  <p:embed/>
                </p:oleObj>
              </mc:Choice>
              <mc:Fallback>
                <p:oleObj name="数式" r:id="rId7" imgW="2361960" imgH="419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91205"/>
                        <a:ext cx="5813425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3610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17218</TotalTime>
  <Words>434</Words>
  <Application>Microsoft Office PowerPoint</Application>
  <PresentationFormat>On-screen Show (4:3)</PresentationFormat>
  <Paragraphs>135</Paragraphs>
  <Slides>22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Calibri</vt:lpstr>
      <vt:lpstr>Symbol</vt:lpstr>
      <vt:lpstr>Wingdings</vt:lpstr>
      <vt:lpstr>Office Theme</vt:lpstr>
      <vt:lpstr>数式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820</cp:revision>
  <cp:lastPrinted>2015-10-26T14:56:28Z</cp:lastPrinted>
  <dcterms:created xsi:type="dcterms:W3CDTF">2012-01-10T18:32:24Z</dcterms:created>
  <dcterms:modified xsi:type="dcterms:W3CDTF">2015-10-26T14:56:39Z</dcterms:modified>
</cp:coreProperties>
</file>