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6" r:id="rId2"/>
    <p:sldId id="354" r:id="rId3"/>
    <p:sldId id="392" r:id="rId4"/>
    <p:sldId id="393" r:id="rId5"/>
    <p:sldId id="395" r:id="rId6"/>
    <p:sldId id="396" r:id="rId7"/>
    <p:sldId id="386" r:id="rId8"/>
    <p:sldId id="387" r:id="rId9"/>
    <p:sldId id="388" r:id="rId10"/>
    <p:sldId id="389" r:id="rId11"/>
    <p:sldId id="390" r:id="rId12"/>
    <p:sldId id="391" r:id="rId13"/>
    <p:sldId id="394" r:id="rId14"/>
    <p:sldId id="398" r:id="rId15"/>
    <p:sldId id="399" r:id="rId16"/>
    <p:sldId id="400" r:id="rId17"/>
    <p:sldId id="401" r:id="rId18"/>
    <p:sldId id="402" r:id="rId19"/>
    <p:sldId id="403" r:id="rId20"/>
    <p:sldId id="404" r:id="rId21"/>
    <p:sldId id="405" r:id="rId22"/>
    <p:sldId id="406" r:id="rId23"/>
    <p:sldId id="407" r:id="rId24"/>
    <p:sldId id="408" r:id="rId25"/>
    <p:sldId id="409" r:id="rId26"/>
    <p:sldId id="410" r:id="rId27"/>
    <p:sldId id="411" r:id="rId28"/>
    <p:sldId id="412" r:id="rId29"/>
    <p:sldId id="413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9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1.wmf"/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9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4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50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Introduction to hydrodynamics </a:t>
            </a: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(Chap. 9 in F &amp; W)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Incompressible fluids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Isentropic fluids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207955"/>
              </p:ext>
            </p:extLst>
          </p:nvPr>
        </p:nvGraphicFramePr>
        <p:xfrm>
          <a:off x="304800" y="152400"/>
          <a:ext cx="84661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24" name="数式" r:id="rId3" imgW="3543120" imgH="901440" progId="Equation.3">
                  <p:embed/>
                </p:oleObj>
              </mc:Choice>
              <mc:Fallback>
                <p:oleObj name="数式" r:id="rId3" imgW="35431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846613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578795"/>
              </p:ext>
            </p:extLst>
          </p:nvPr>
        </p:nvGraphicFramePr>
        <p:xfrm>
          <a:off x="1588" y="2327275"/>
          <a:ext cx="9072562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25" name="数式" r:id="rId5" imgW="3797280" imgH="1752480" progId="Equation.3">
                  <p:embed/>
                </p:oleObj>
              </mc:Choice>
              <mc:Fallback>
                <p:oleObj name="数式" r:id="rId5" imgW="379728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2327275"/>
                        <a:ext cx="9072562" cy="414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073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832723"/>
              </p:ext>
            </p:extLst>
          </p:nvPr>
        </p:nvGraphicFramePr>
        <p:xfrm>
          <a:off x="533400" y="76200"/>
          <a:ext cx="6858000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48" name="数式" r:id="rId3" imgW="2869920" imgH="1015920" progId="Equation.3">
                  <p:embed/>
                </p:oleObj>
              </mc:Choice>
              <mc:Fallback>
                <p:oleObj name="数式" r:id="rId3" imgW="286992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"/>
                        <a:ext cx="6858000" cy="240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54155"/>
              </p:ext>
            </p:extLst>
          </p:nvPr>
        </p:nvGraphicFramePr>
        <p:xfrm>
          <a:off x="609600" y="2500313"/>
          <a:ext cx="5946775" cy="369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49" name="数式" r:id="rId5" imgW="2489040" imgH="1562040" progId="Equation.3">
                  <p:embed/>
                </p:oleObj>
              </mc:Choice>
              <mc:Fallback>
                <p:oleObj name="数式" r:id="rId5" imgW="2489040" imgH="1562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00313"/>
                        <a:ext cx="5946775" cy="369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404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664322"/>
              </p:ext>
            </p:extLst>
          </p:nvPr>
        </p:nvGraphicFramePr>
        <p:xfrm>
          <a:off x="1447800" y="500247"/>
          <a:ext cx="4840288" cy="3596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76" name="Equation" r:id="rId3" imgW="2895480" imgH="2171520" progId="Equation.DSMT4">
                  <p:embed/>
                </p:oleObj>
              </mc:Choice>
              <mc:Fallback>
                <p:oleObj name="Equation" r:id="rId3" imgW="2895480" imgH="217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00247"/>
                        <a:ext cx="4840288" cy="35960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007760"/>
              </p:ext>
            </p:extLst>
          </p:nvPr>
        </p:nvGraphicFramePr>
        <p:xfrm>
          <a:off x="537210" y="4343400"/>
          <a:ext cx="814959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77" name="Equation" r:id="rId5" imgW="6019560" imgH="1307880" progId="Equation.DSMT4">
                  <p:embed/>
                </p:oleObj>
              </mc:Choice>
              <mc:Fallback>
                <p:oleObj name="Equation" r:id="rId5" imgW="601956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" y="4343400"/>
                        <a:ext cx="814959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292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326030"/>
              </p:ext>
            </p:extLst>
          </p:nvPr>
        </p:nvGraphicFramePr>
        <p:xfrm>
          <a:off x="457200" y="826742"/>
          <a:ext cx="8148638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56" name="Equation" r:id="rId3" imgW="6019560" imgH="977760" progId="Equation.DSMT4">
                  <p:embed/>
                </p:oleObj>
              </mc:Choice>
              <mc:Fallback>
                <p:oleObj name="Equation" r:id="rId3" imgW="6019560" imgH="977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826742"/>
                        <a:ext cx="8148638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Spherical system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228347"/>
              </p:ext>
            </p:extLst>
          </p:nvPr>
        </p:nvGraphicFramePr>
        <p:xfrm>
          <a:off x="659606" y="2116561"/>
          <a:ext cx="7824788" cy="413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57" name="Equation" r:id="rId5" imgW="5778360" imgH="3085920" progId="Equation.DSMT4">
                  <p:embed/>
                </p:oleObj>
              </mc:Choice>
              <mc:Fallback>
                <p:oleObj name="Equation" r:id="rId5" imgW="5778360" imgH="308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" y="2116561"/>
                        <a:ext cx="7824788" cy="413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76900" y="541020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(Continue analysis for homework)</a:t>
            </a:r>
          </a:p>
        </p:txBody>
      </p:sp>
    </p:spTree>
    <p:extLst>
      <p:ext uri="{BB962C8B-B14F-4D97-AF65-F5344CB8AC3E}">
        <p14:creationId xmlns:p14="http://schemas.microsoft.com/office/powerpoint/2010/main" val="253263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977515"/>
              </p:ext>
            </p:extLst>
          </p:nvPr>
        </p:nvGraphicFramePr>
        <p:xfrm>
          <a:off x="914400" y="4114800"/>
          <a:ext cx="4813300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53" name="数式" r:id="rId3" imgW="1955520" imgH="914400" progId="Equation.3">
                  <p:embed/>
                </p:oleObj>
              </mc:Choice>
              <mc:Fallback>
                <p:oleObj name="数式" r:id="rId3" imgW="195552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4813300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929119"/>
              </p:ext>
            </p:extLst>
          </p:nvPr>
        </p:nvGraphicFramePr>
        <p:xfrm>
          <a:off x="990600" y="1447800"/>
          <a:ext cx="6705600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54" name="数式" r:id="rId5" imgW="2806560" imgH="1143000" progId="Equation.3">
                  <p:embed/>
                </p:oleObj>
              </mc:Choice>
              <mc:Fallback>
                <p:oleObj name="数式" r:id="rId5" imgW="28065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6705600" cy="270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43490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55" name="数式" r:id="rId7" imgW="2361960" imgH="419040" progId="Equation.3">
                  <p:embed/>
                </p:oleObj>
              </mc:Choice>
              <mc:Fallback>
                <p:oleObj name="数式" r:id="rId7" imgW="2361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61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Bernoulli’s integral of Euler’s equation for constant </a:t>
            </a:r>
            <a:r>
              <a:rPr lang="en-US" sz="2400" dirty="0" smtClean="0">
                <a:latin typeface="Symbol" pitchFamily="18" charset="2"/>
              </a:rPr>
              <a:t>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740353"/>
              </p:ext>
            </p:extLst>
          </p:nvPr>
        </p:nvGraphicFramePr>
        <p:xfrm>
          <a:off x="303213" y="1143000"/>
          <a:ext cx="7421562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67" name="数式" r:id="rId3" imgW="3174840" imgH="1803240" progId="Equation.3">
                  <p:embed/>
                </p:oleObj>
              </mc:Choice>
              <mc:Fallback>
                <p:oleObj name="数式" r:id="rId3" imgW="3174840" imgH="1803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1143000"/>
                        <a:ext cx="7421562" cy="426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00600" y="5179367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incompressible fluid</a:t>
            </a:r>
          </a:p>
        </p:txBody>
      </p:sp>
    </p:spTree>
    <p:extLst>
      <p:ext uri="{BB962C8B-B14F-4D97-AF65-F5344CB8AC3E}">
        <p14:creationId xmlns:p14="http://schemas.microsoft.com/office/powerpoint/2010/main" val="25141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-- isentropic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018108"/>
              </p:ext>
            </p:extLst>
          </p:nvPr>
        </p:nvGraphicFramePr>
        <p:xfrm>
          <a:off x="990600" y="1447800"/>
          <a:ext cx="6705600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1" name="数式" r:id="rId3" imgW="2806560" imgH="1143000" progId="Equation.3">
                  <p:embed/>
                </p:oleObj>
              </mc:Choice>
              <mc:Fallback>
                <p:oleObj name="数式" r:id="rId3" imgW="28065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6705600" cy="270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085592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2" name="数式" r:id="rId5" imgW="2361960" imgH="419040" progId="Equation.3">
                  <p:embed/>
                </p:oleObj>
              </mc:Choice>
              <mc:Fallback>
                <p:oleObj name="数式" r:id="rId5" imgW="2361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36639"/>
              </p:ext>
            </p:extLst>
          </p:nvPr>
        </p:nvGraphicFramePr>
        <p:xfrm>
          <a:off x="641350" y="4267200"/>
          <a:ext cx="7131050" cy="21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3" name="数式" r:id="rId7" imgW="2984400" imgH="888840" progId="Equation.3">
                  <p:embed/>
                </p:oleObj>
              </mc:Choice>
              <mc:Fallback>
                <p:oleObj name="数式" r:id="rId7" imgW="29844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4267200"/>
                        <a:ext cx="7131050" cy="210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665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144679"/>
              </p:ext>
            </p:extLst>
          </p:nvPr>
        </p:nvGraphicFramePr>
        <p:xfrm>
          <a:off x="609600" y="383232"/>
          <a:ext cx="6705600" cy="348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20" name="数式" r:id="rId3" imgW="2717640" imgH="1473120" progId="Equation.3">
                  <p:embed/>
                </p:oleObj>
              </mc:Choice>
              <mc:Fallback>
                <p:oleObj name="数式" r:id="rId3" imgW="271764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3232"/>
                        <a:ext cx="6705600" cy="348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594631"/>
              </p:ext>
            </p:extLst>
          </p:nvPr>
        </p:nvGraphicFramePr>
        <p:xfrm>
          <a:off x="390525" y="3810000"/>
          <a:ext cx="7143750" cy="276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21" name="数式" r:id="rId5" imgW="2895480" imgH="1168200" progId="Equation.3">
                  <p:embed/>
                </p:oleObj>
              </mc:Choice>
              <mc:Fallback>
                <p:oleObj name="数式" r:id="rId5" imgW="289548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3810000"/>
                        <a:ext cx="7143750" cy="276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116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433802"/>
              </p:ext>
            </p:extLst>
          </p:nvPr>
        </p:nvGraphicFramePr>
        <p:xfrm>
          <a:off x="836613" y="554038"/>
          <a:ext cx="5902325" cy="348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39" name="数式" r:id="rId3" imgW="2527200" imgH="1473120" progId="Equation.3">
                  <p:embed/>
                </p:oleObj>
              </mc:Choice>
              <mc:Fallback>
                <p:oleObj name="数式" r:id="rId3" imgW="252720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554038"/>
                        <a:ext cx="5902325" cy="348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25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318636"/>
              </p:ext>
            </p:extLst>
          </p:nvPr>
        </p:nvGraphicFramePr>
        <p:xfrm>
          <a:off x="1258888" y="3962400"/>
          <a:ext cx="5751512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73" name="数式" r:id="rId3" imgW="2336760" imgH="939600" progId="Equation.3">
                  <p:embed/>
                </p:oleObj>
              </mc:Choice>
              <mc:Fallback>
                <p:oleObj name="数式" r:id="rId3" imgW="23367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962400"/>
                        <a:ext cx="5751512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679641"/>
              </p:ext>
            </p:extLst>
          </p:nvPr>
        </p:nvGraphicFramePr>
        <p:xfrm>
          <a:off x="685800" y="609600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74" name="数式" r:id="rId5" imgW="2361960" imgH="419040" progId="Equation.3">
                  <p:embed/>
                </p:oleObj>
              </mc:Choice>
              <mc:Fallback>
                <p:oleObj name="数式" r:id="rId5" imgW="2361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09600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749518"/>
              </p:ext>
            </p:extLst>
          </p:nvPr>
        </p:nvGraphicFramePr>
        <p:xfrm>
          <a:off x="792163" y="1820863"/>
          <a:ext cx="7829550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75" name="数式" r:id="rId7" imgW="3352680" imgH="711000" progId="Equation.3">
                  <p:embed/>
                </p:oleObj>
              </mc:Choice>
              <mc:Fallback>
                <p:oleObj name="数式" r:id="rId7" imgW="3352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1820863"/>
                        <a:ext cx="7829550" cy="168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92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37" y="258667"/>
            <a:ext cx="8767763" cy="6097683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965" y="4953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Bernoulli’s results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770496"/>
              </p:ext>
            </p:extLst>
          </p:nvPr>
        </p:nvGraphicFramePr>
        <p:xfrm>
          <a:off x="1293813" y="4227513"/>
          <a:ext cx="45339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092" name="数式" r:id="rId3" imgW="1841400" imgH="457200" progId="Equation.3">
                  <p:embed/>
                </p:oleObj>
              </mc:Choice>
              <mc:Fallback>
                <p:oleObj name="数式" r:id="rId3" imgW="1841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4227513"/>
                        <a:ext cx="453390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35007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isentropic fluid with internal energy density </a:t>
            </a:r>
            <a:r>
              <a:rPr lang="en-US" sz="2400" dirty="0" smtClean="0">
                <a:latin typeface="Symbol" pitchFamily="18" charset="2"/>
              </a:rPr>
              <a:t>e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436365"/>
              </p:ext>
            </p:extLst>
          </p:nvPr>
        </p:nvGraphicFramePr>
        <p:xfrm>
          <a:off x="1295400" y="1905000"/>
          <a:ext cx="379888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093" name="数式" r:id="rId5" imgW="1625400" imgH="457200" progId="Equation.3">
                  <p:embed/>
                </p:oleObj>
              </mc:Choice>
              <mc:Fallback>
                <p:oleObj name="数式" r:id="rId5" imgW="1625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05000"/>
                        <a:ext cx="379888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12954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incompressible fluid</a:t>
            </a:r>
          </a:p>
        </p:txBody>
      </p:sp>
    </p:spTree>
    <p:extLst>
      <p:ext uri="{BB962C8B-B14F-4D97-AF65-F5344CB8AC3E}">
        <p14:creationId xmlns:p14="http://schemas.microsoft.com/office/powerpoint/2010/main" val="345238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175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Application of fluid equations to the case of air in equilibrium plus small perturbation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062666"/>
              </p:ext>
            </p:extLst>
          </p:nvPr>
        </p:nvGraphicFramePr>
        <p:xfrm>
          <a:off x="838200" y="1371600"/>
          <a:ext cx="60309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16" name="数式" r:id="rId3" imgW="2450880" imgH="1054080" progId="Equation.3">
                  <p:embed/>
                </p:oleObj>
              </mc:Choice>
              <mc:Fallback>
                <p:oleObj name="数式" r:id="rId3" imgW="245088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71600"/>
                        <a:ext cx="6030913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201156"/>
              </p:ext>
            </p:extLst>
          </p:nvPr>
        </p:nvGraphicFramePr>
        <p:xfrm>
          <a:off x="1073150" y="3759200"/>
          <a:ext cx="2660650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17" name="数式" r:id="rId5" imgW="1143000" imgH="1143000" progId="Equation.3">
                  <p:embed/>
                </p:oleObj>
              </mc:Choice>
              <mc:Fallback>
                <p:oleObj name="数式" r:id="rId5" imgW="1143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3759200"/>
                        <a:ext cx="2660650" cy="270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01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044517"/>
              </p:ext>
            </p:extLst>
          </p:nvPr>
        </p:nvGraphicFramePr>
        <p:xfrm>
          <a:off x="152400" y="304800"/>
          <a:ext cx="88757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40" name="数式" r:id="rId3" imgW="3606480" imgH="1054080" progId="Equation.3">
                  <p:embed/>
                </p:oleObj>
              </mc:Choice>
              <mc:Fallback>
                <p:oleObj name="数式" r:id="rId3" imgW="360648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875713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918644"/>
              </p:ext>
            </p:extLst>
          </p:nvPr>
        </p:nvGraphicFramePr>
        <p:xfrm>
          <a:off x="533400" y="3217863"/>
          <a:ext cx="6311900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41" name="数式" r:id="rId5" imgW="2565360" imgH="1346040" progId="Equation.3">
                  <p:embed/>
                </p:oleObj>
              </mc:Choice>
              <mc:Fallback>
                <p:oleObj name="数式" r:id="rId5" imgW="2565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17863"/>
                        <a:ext cx="6311900" cy="318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1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5181600"/>
            <a:ext cx="28194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694131"/>
              </p:ext>
            </p:extLst>
          </p:nvPr>
        </p:nvGraphicFramePr>
        <p:xfrm>
          <a:off x="228600" y="228600"/>
          <a:ext cx="8723312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164" name="数式" r:id="rId3" imgW="3886200" imgH="1168200" progId="Equation.3">
                  <p:embed/>
                </p:oleObj>
              </mc:Choice>
              <mc:Fallback>
                <p:oleObj name="数式" r:id="rId3" imgW="388620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723312" cy="2519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20867"/>
              </p:ext>
            </p:extLst>
          </p:nvPr>
        </p:nvGraphicFramePr>
        <p:xfrm>
          <a:off x="619125" y="2822575"/>
          <a:ext cx="7686675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165" name="数式" r:id="rId5" imgW="3124080" imgH="1384200" progId="Equation.3">
                  <p:embed/>
                </p:oleObj>
              </mc:Choice>
              <mc:Fallback>
                <p:oleObj name="数式" r:id="rId5" imgW="31240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822575"/>
                        <a:ext cx="7686675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139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96114"/>
              </p:ext>
            </p:extLst>
          </p:nvPr>
        </p:nvGraphicFramePr>
        <p:xfrm>
          <a:off x="228600" y="152400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193" name="数式" r:id="rId3" imgW="1422360" imgH="1320480" progId="Equation.3">
                  <p:embed/>
                </p:oleObj>
              </mc:Choice>
              <mc:Fallback>
                <p:oleObj name="数式" r:id="rId3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950037"/>
              </p:ext>
            </p:extLst>
          </p:nvPr>
        </p:nvGraphicFramePr>
        <p:xfrm>
          <a:off x="228600" y="3352800"/>
          <a:ext cx="8715376" cy="309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194" name="数式" r:id="rId5" imgW="3543120" imgH="1307880" progId="Equation.3">
                  <p:embed/>
                </p:oleObj>
              </mc:Choice>
              <mc:Fallback>
                <p:oleObj name="数式" r:id="rId5" imgW="354312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352800"/>
                        <a:ext cx="8715376" cy="309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10535"/>
              </p:ext>
            </p:extLst>
          </p:nvPr>
        </p:nvGraphicFramePr>
        <p:xfrm>
          <a:off x="4554538" y="528638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195" name="数式" r:id="rId7" imgW="1498320" imgH="1066680" progId="Equation.3">
                  <p:embed/>
                </p:oleObj>
              </mc:Choice>
              <mc:Fallback>
                <p:oleObj name="数式" r:id="rId7" imgW="14983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28638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14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wave velocity in an ideal gas: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215751"/>
              </p:ext>
            </p:extLst>
          </p:nvPr>
        </p:nvGraphicFramePr>
        <p:xfrm>
          <a:off x="1316038" y="1066800"/>
          <a:ext cx="17795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12" name="数式" r:id="rId3" imgW="723600" imgH="469800" progId="Equation.3">
                  <p:embed/>
                </p:oleObj>
              </mc:Choice>
              <mc:Fallback>
                <p:oleObj name="数式" r:id="rId3" imgW="723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1066800"/>
                        <a:ext cx="1779587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415002"/>
              </p:ext>
            </p:extLst>
          </p:nvPr>
        </p:nvGraphicFramePr>
        <p:xfrm>
          <a:off x="449263" y="2571750"/>
          <a:ext cx="5588000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13" name="数式" r:id="rId5" imgW="2273040" imgH="1587240" progId="Equation.3">
                  <p:embed/>
                </p:oleObj>
              </mc:Choice>
              <mc:Fallback>
                <p:oleObj name="数式" r:id="rId5" imgW="2273040" imgH="1587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571750"/>
                        <a:ext cx="5588000" cy="375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3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21745"/>
              </p:ext>
            </p:extLst>
          </p:nvPr>
        </p:nvGraphicFramePr>
        <p:xfrm>
          <a:off x="762000" y="381000"/>
          <a:ext cx="63071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36" name="数式" r:id="rId3" imgW="2565360" imgH="660240" progId="Equation.3">
                  <p:embed/>
                </p:oleObj>
              </mc:Choice>
              <mc:Fallback>
                <p:oleObj name="数式" r:id="rId3" imgW="25653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63071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468498"/>
              </p:ext>
            </p:extLst>
          </p:nvPr>
        </p:nvGraphicFramePr>
        <p:xfrm>
          <a:off x="762000" y="1930400"/>
          <a:ext cx="67056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37" name="数式" r:id="rId5" imgW="2971800" imgH="2095200" progId="Equation.3">
                  <p:embed/>
                </p:oleObj>
              </mc:Choice>
              <mc:Fallback>
                <p:oleObj name="数式" r:id="rId5" imgW="297180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0400"/>
                        <a:ext cx="67056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8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12970"/>
              </p:ext>
            </p:extLst>
          </p:nvPr>
        </p:nvGraphicFramePr>
        <p:xfrm>
          <a:off x="673100" y="381000"/>
          <a:ext cx="74628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60" name="数式" r:id="rId3" imgW="3035160" imgH="660240" progId="Equation.3">
                  <p:embed/>
                </p:oleObj>
              </mc:Choice>
              <mc:Fallback>
                <p:oleObj name="数式" r:id="rId3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81000"/>
                        <a:ext cx="74628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463591"/>
              </p:ext>
            </p:extLst>
          </p:nvPr>
        </p:nvGraphicFramePr>
        <p:xfrm>
          <a:off x="152400" y="2174875"/>
          <a:ext cx="8712200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61" name="数式" r:id="rId5" imgW="3543120" imgH="1625400" progId="Equation.3">
                  <p:embed/>
                </p:oleObj>
              </mc:Choice>
              <mc:Fallback>
                <p:oleObj name="数式" r:id="rId5" imgW="354312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74875"/>
                        <a:ext cx="8712200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82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813185"/>
              </p:ext>
            </p:extLst>
          </p:nvPr>
        </p:nvGraphicFramePr>
        <p:xfrm>
          <a:off x="420688" y="155575"/>
          <a:ext cx="6132512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4" name="数式" r:id="rId3" imgW="2679480" imgH="1447560" progId="Equation.3">
                  <p:embed/>
                </p:oleObj>
              </mc:Choice>
              <mc:Fallback>
                <p:oleObj name="数式" r:id="rId3" imgW="267948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155575"/>
                        <a:ext cx="6132512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265430"/>
              </p:ext>
            </p:extLst>
          </p:nvPr>
        </p:nvGraphicFramePr>
        <p:xfrm>
          <a:off x="490537" y="3565525"/>
          <a:ext cx="6748463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5" name="数式" r:id="rId5" imgW="2743200" imgH="1180800" progId="Equation.3">
                  <p:embed/>
                </p:oleObj>
              </mc:Choice>
              <mc:Fallback>
                <p:oleObj name="数式" r:id="rId5" imgW="274320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" y="3565525"/>
                        <a:ext cx="6748463" cy="279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578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04570"/>
              </p:ext>
            </p:extLst>
          </p:nvPr>
        </p:nvGraphicFramePr>
        <p:xfrm>
          <a:off x="511174" y="882650"/>
          <a:ext cx="7870826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03" name="数式" r:id="rId3" imgW="3200400" imgH="1752480" progId="Equation.3">
                  <p:embed/>
                </p:oleObj>
              </mc:Choice>
              <mc:Fallback>
                <p:oleObj name="数式" r:id="rId3" imgW="320040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4" y="882650"/>
                        <a:ext cx="7870826" cy="414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5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7782996" cy="562451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437640" y="3269456"/>
            <a:ext cx="2819400" cy="12954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5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65391"/>
            <a:ext cx="5876925" cy="619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9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Use 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Euler</a:t>
            </a:r>
            <a:r>
              <a:rPr lang="en-US" sz="2400" dirty="0" smtClean="0">
                <a:latin typeface="+mj-lt"/>
              </a:rPr>
              <a:t> formulation; properties described in terms of 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                          stationary spatial grid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907768"/>
              </p:ext>
            </p:extLst>
          </p:nvPr>
        </p:nvGraphicFramePr>
        <p:xfrm>
          <a:off x="1981200" y="1591027"/>
          <a:ext cx="5867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76" name="数式" r:id="rId3" imgW="2120760" imgH="660240" progId="Equation.3">
                  <p:embed/>
                </p:oleObj>
              </mc:Choice>
              <mc:Fallback>
                <p:oleObj name="数式" r:id="rId3" imgW="21207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91027"/>
                        <a:ext cx="5867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52153" y="3352800"/>
            <a:ext cx="3733800" cy="2895600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776153" y="4343400"/>
            <a:ext cx="685800" cy="457200"/>
            <a:chOff x="6934200" y="4876800"/>
            <a:chExt cx="685800" cy="457200"/>
          </a:xfrm>
        </p:grpSpPr>
        <p:sp>
          <p:nvSpPr>
            <p:cNvPr id="9" name="Oval 8"/>
            <p:cNvSpPr/>
            <p:nvPr/>
          </p:nvSpPr>
          <p:spPr>
            <a:xfrm>
              <a:off x="6934200" y="4876800"/>
              <a:ext cx="457200" cy="457200"/>
            </a:xfrm>
            <a:prstGeom prst="ellipse">
              <a:avLst/>
            </a:prstGeom>
            <a:solidFill>
              <a:srgbClr val="FFFF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10400" y="4876800"/>
              <a:ext cx="6096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t</a:t>
              </a:r>
              <a:endParaRPr lang="en-US" sz="2400" dirty="0" smtClean="0">
                <a:latin typeface="+mj-lt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402378" y="3758738"/>
            <a:ext cx="685800" cy="457200"/>
            <a:chOff x="6934200" y="4876800"/>
            <a:chExt cx="685800" cy="457200"/>
          </a:xfrm>
        </p:grpSpPr>
        <p:sp>
          <p:nvSpPr>
            <p:cNvPr id="13" name="Oval 12"/>
            <p:cNvSpPr/>
            <p:nvPr/>
          </p:nvSpPr>
          <p:spPr>
            <a:xfrm>
              <a:off x="6934200" y="4876800"/>
              <a:ext cx="457200" cy="457200"/>
            </a:xfrm>
            <a:prstGeom prst="ellipse">
              <a:avLst/>
            </a:prstGeom>
            <a:solidFill>
              <a:srgbClr val="FFFF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10400" y="4876800"/>
              <a:ext cx="6096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t’</a:t>
              </a:r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397921"/>
              </p:ext>
            </p:extLst>
          </p:nvPr>
        </p:nvGraphicFramePr>
        <p:xfrm>
          <a:off x="4338638" y="3921125"/>
          <a:ext cx="4286250" cy="175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77" name="数式" r:id="rId5" imgW="1549080" imgH="634680" progId="Equation.3">
                  <p:embed/>
                </p:oleObj>
              </mc:Choice>
              <mc:Fallback>
                <p:oleObj name="数式" r:id="rId5" imgW="15490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638" y="3921125"/>
                        <a:ext cx="4286250" cy="175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4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9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 analysis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085545"/>
              </p:ext>
            </p:extLst>
          </p:nvPr>
        </p:nvGraphicFramePr>
        <p:xfrm>
          <a:off x="76200" y="1573212"/>
          <a:ext cx="8923338" cy="421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895" name="数式" r:id="rId3" imgW="3225600" imgH="1523880" progId="Equation.3">
                  <p:embed/>
                </p:oleObj>
              </mc:Choice>
              <mc:Fallback>
                <p:oleObj name="数式" r:id="rId3" imgW="322560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573212"/>
                        <a:ext cx="8923338" cy="421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57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 on the velocity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801632"/>
              </p:ext>
            </p:extLst>
          </p:nvPr>
        </p:nvGraphicFramePr>
        <p:xfrm>
          <a:off x="346075" y="933450"/>
          <a:ext cx="7426325" cy="456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28" name="数式" r:id="rId3" imgW="3187440" imgH="1930320" progId="Equation.3">
                  <p:embed/>
                </p:oleObj>
              </mc:Choice>
              <mc:Fallback>
                <p:oleObj name="数式" r:id="rId3" imgW="318744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933450"/>
                        <a:ext cx="7426325" cy="456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2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23900" y="1057870"/>
            <a:ext cx="7581900" cy="2031385"/>
            <a:chOff x="723900" y="2510135"/>
            <a:chExt cx="7581900" cy="2031385"/>
          </a:xfrm>
        </p:grpSpPr>
        <p:sp>
          <p:nvSpPr>
            <p:cNvPr id="5" name="Cube 4"/>
            <p:cNvSpPr/>
            <p:nvPr/>
          </p:nvSpPr>
          <p:spPr>
            <a:xfrm>
              <a:off x="1066800" y="2667000"/>
              <a:ext cx="6781800" cy="1371600"/>
            </a:xfrm>
            <a:prstGeom prst="cube">
              <a:avLst/>
            </a:prstGeom>
            <a:solidFill>
              <a:schemeClr val="bg1">
                <a:lumMod val="65000"/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371600" y="33528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371600" y="35052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371600" y="36576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371600" y="38100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371600" y="32004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247505" y="407985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z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3900" y="3352800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0100" y="251013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b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uniform flow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10911"/>
              </p:ext>
            </p:extLst>
          </p:nvPr>
        </p:nvGraphicFramePr>
        <p:xfrm>
          <a:off x="1371600" y="3103110"/>
          <a:ext cx="3324225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6" name="数式" r:id="rId3" imgW="1384200" imgH="685800" progId="Equation.3">
                  <p:embed/>
                </p:oleObj>
              </mc:Choice>
              <mc:Fallback>
                <p:oleObj name="数式" r:id="rId3" imgW="1384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03110"/>
                        <a:ext cx="3324225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413989"/>
              </p:ext>
            </p:extLst>
          </p:nvPr>
        </p:nvGraphicFramePr>
        <p:xfrm>
          <a:off x="1752600" y="4814888"/>
          <a:ext cx="2713038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7" name="数式" r:id="rId5" imgW="1130040" imgH="672840" progId="Equation.3">
                  <p:embed/>
                </p:oleObj>
              </mc:Choice>
              <mc:Fallback>
                <p:oleObj name="数式" r:id="rId5" imgW="113004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14888"/>
                        <a:ext cx="2713038" cy="159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054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83403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flow around a long cylinder (oriented in the  </a:t>
            </a:r>
            <a:r>
              <a:rPr lang="en-US" sz="2400" b="1" i="1" dirty="0" smtClean="0">
                <a:latin typeface="+mj-lt"/>
              </a:rPr>
              <a:t>Y</a:t>
            </a:r>
            <a:r>
              <a:rPr lang="en-US" sz="2400" dirty="0" smtClean="0">
                <a:latin typeface="+mj-lt"/>
              </a:rPr>
              <a:t>   direction)</a:t>
            </a:r>
          </a:p>
        </p:txBody>
      </p:sp>
      <p:sp>
        <p:nvSpPr>
          <p:cNvPr id="6" name="Oval 5"/>
          <p:cNvSpPr/>
          <p:nvPr/>
        </p:nvSpPr>
        <p:spPr>
          <a:xfrm>
            <a:off x="2362200" y="1521767"/>
            <a:ext cx="1066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14400" y="1214735"/>
            <a:ext cx="1066800" cy="1223665"/>
            <a:chOff x="914400" y="1290935"/>
            <a:chExt cx="1066800" cy="122366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  <a:r>
                <a:rPr lang="en-US" sz="2400" i="1" dirty="0" smtClean="0">
                  <a:latin typeface="+mj-lt"/>
                </a:rPr>
                <a:t> </a:t>
              </a:r>
              <a:r>
                <a:rPr lang="en-US" sz="2400" b="1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^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39000" y="1443335"/>
            <a:ext cx="1066800" cy="1223665"/>
            <a:chOff x="914400" y="1290935"/>
            <a:chExt cx="1066800" cy="1223665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  <a:r>
                <a:rPr lang="en-US" sz="2400" i="1" dirty="0" smtClean="0">
                  <a:latin typeface="+mj-lt"/>
                </a:rPr>
                <a:t> </a:t>
              </a:r>
              <a:r>
                <a:rPr lang="en-US" sz="2400" b="1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^</a:t>
              </a: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908137"/>
              </p:ext>
            </p:extLst>
          </p:nvPr>
        </p:nvGraphicFramePr>
        <p:xfrm>
          <a:off x="2209800" y="3330575"/>
          <a:ext cx="1646238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73" name="数式" r:id="rId3" imgW="685800" imgH="685800" progId="Equation.3">
                  <p:embed/>
                </p:oleObj>
              </mc:Choice>
              <mc:Fallback>
                <p:oleObj name="数式" r:id="rId3" imgW="685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30575"/>
                        <a:ext cx="1646238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V="1">
            <a:off x="2895600" y="914400"/>
            <a:ext cx="0" cy="117886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800" y="838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^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71800" y="990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895600" y="21209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3400" y="175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^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43400" y="1905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  <a:endParaRPr lang="en-US" sz="2400" b="1" dirty="0" smtClean="0">
              <a:latin typeface="+mj-lt"/>
            </a:endParaRPr>
          </a:p>
        </p:txBody>
      </p:sp>
      <p:cxnSp>
        <p:nvCxnSpPr>
          <p:cNvPr id="34" name="Straight Arrow Connector 33"/>
          <p:cNvCxnSpPr>
            <a:endCxn id="6" idx="7"/>
          </p:cNvCxnSpPr>
          <p:nvPr/>
        </p:nvCxnSpPr>
        <p:spPr>
          <a:xfrm flipV="1">
            <a:off x="2895600" y="1689155"/>
            <a:ext cx="377171" cy="4317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004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r=a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2420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7261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17317</TotalTime>
  <Words>466</Words>
  <Application>Microsoft Office PowerPoint</Application>
  <PresentationFormat>On-screen Show (4:3)</PresentationFormat>
  <Paragraphs>133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Symbol</vt:lpstr>
      <vt:lpstr>Office Theme</vt:lpstr>
      <vt:lpstr>数式</vt:lpstr>
      <vt:lpstr>MathType 6.0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829</cp:revision>
  <cp:lastPrinted>2015-10-26T14:56:28Z</cp:lastPrinted>
  <dcterms:created xsi:type="dcterms:W3CDTF">2012-01-10T18:32:24Z</dcterms:created>
  <dcterms:modified xsi:type="dcterms:W3CDTF">2015-10-30T14:57:07Z</dcterms:modified>
</cp:coreProperties>
</file>