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10" r:id="rId23"/>
    <p:sldId id="448" r:id="rId24"/>
    <p:sldId id="449" r:id="rId25"/>
    <p:sldId id="450" r:id="rId26"/>
    <p:sldId id="451" r:id="rId27"/>
    <p:sldId id="452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34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4.png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4.png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0"/>
            <a:ext cx="819510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27: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</a:t>
            </a:r>
            <a:r>
              <a:rPr lang="en-US" sz="3200" b="1" dirty="0">
                <a:solidFill>
                  <a:schemeClr val="folHlink"/>
                </a:solidFill>
              </a:rPr>
              <a:t>equation for </a:t>
            </a:r>
            <a:r>
              <a:rPr lang="en-US" sz="3200" b="1" dirty="0" smtClean="0">
                <a:solidFill>
                  <a:schemeClr val="folHlink"/>
                </a:solidFill>
              </a:rPr>
              <a:t>sound in the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Sound generation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Sound scattering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need to find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609918"/>
              </p:ext>
            </p:extLst>
          </p:nvPr>
        </p:nvGraphicFramePr>
        <p:xfrm>
          <a:off x="519113" y="1133475"/>
          <a:ext cx="618807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80" name="数式" r:id="rId3" imgW="2273040" imgH="863280" progId="Equation.3">
                  <p:embed/>
                </p:oleObj>
              </mc:Choice>
              <mc:Fallback>
                <p:oleObj name="数式" r:id="rId3" imgW="2273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133475"/>
                        <a:ext cx="618807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405576"/>
              </p:ext>
            </p:extLst>
          </p:nvPr>
        </p:nvGraphicFramePr>
        <p:xfrm>
          <a:off x="1828800" y="4267200"/>
          <a:ext cx="280035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81" name="数式" r:id="rId5" imgW="1028520" imgH="419040" progId="Equation.3">
                  <p:embed/>
                </p:oleObj>
              </mc:Choice>
              <mc:Fallback>
                <p:oleObj name="数式" r:id="rId5" imgW="102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67200"/>
                        <a:ext cx="2800350" cy="1125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2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857685"/>
              </p:ext>
            </p:extLst>
          </p:nvPr>
        </p:nvGraphicFramePr>
        <p:xfrm>
          <a:off x="424070" y="1298575"/>
          <a:ext cx="8338930" cy="456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7" name="数式" r:id="rId3" imgW="2654280" imgH="1473120" progId="Equation.3">
                  <p:embed/>
                </p:oleObj>
              </mc:Choice>
              <mc:Fallback>
                <p:oleObj name="数式" r:id="rId3" imgW="26542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0" y="1298575"/>
                        <a:ext cx="8338930" cy="456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116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603361"/>
              </p:ext>
            </p:extLst>
          </p:nvPr>
        </p:nvGraphicFramePr>
        <p:xfrm>
          <a:off x="192088" y="922338"/>
          <a:ext cx="8777287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11" name="数式" r:id="rId3" imgW="2793960" imgH="1726920" progId="Equation.3">
                  <p:embed/>
                </p:oleObj>
              </mc:Choice>
              <mc:Fallback>
                <p:oleObj name="数式" r:id="rId3" imgW="279396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922338"/>
                        <a:ext cx="8777287" cy="535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time harmonic forcing term we can use the corresponding Green’s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12147"/>
              </p:ext>
            </p:extLst>
          </p:nvPr>
        </p:nvGraphicFramePr>
        <p:xfrm>
          <a:off x="1265238" y="1362075"/>
          <a:ext cx="40798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35" name="数式" r:id="rId3" imgW="1498320" imgH="482400" progId="Equation.3">
                  <p:embed/>
                </p:oleObj>
              </mc:Choice>
              <mc:Fallback>
                <p:oleObj name="数式" r:id="rId3" imgW="1498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62075"/>
                        <a:ext cx="4079875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352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fact, this Green’s function is appropriate for boundary conditions at infinity.    For surface boundary conditions where we know the boundary values or their gradients, the Green’s function must be modified.</a:t>
            </a:r>
          </a:p>
        </p:txBody>
      </p:sp>
    </p:spTree>
    <p:extLst>
      <p:ext uri="{BB962C8B-B14F-4D97-AF65-F5344CB8AC3E}">
        <p14:creationId xmlns:p14="http://schemas.microsoft.com/office/powerpoint/2010/main" val="12031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50931"/>
              </p:ext>
            </p:extLst>
          </p:nvPr>
        </p:nvGraphicFramePr>
        <p:xfrm>
          <a:off x="71438" y="609600"/>
          <a:ext cx="88852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3" name="数式" r:id="rId3" imgW="3263760" imgH="825480" progId="Equation.3">
                  <p:embed/>
                </p:oleObj>
              </mc:Choice>
              <mc:Fallback>
                <p:oleObj name="数式" r:id="rId3" imgW="32637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9600"/>
                        <a:ext cx="88852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885426"/>
              </p:ext>
            </p:extLst>
          </p:nvPr>
        </p:nvGraphicFramePr>
        <p:xfrm>
          <a:off x="609600" y="2819400"/>
          <a:ext cx="5419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4" name="数式" r:id="rId5" imgW="2031840" imgH="507960" progId="Equation.3">
                  <p:embed/>
                </p:oleObj>
              </mc:Choice>
              <mc:Fallback>
                <p:oleObj name="数式" r:id="rId5" imgW="20318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5419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7729"/>
              </p:ext>
            </p:extLst>
          </p:nvPr>
        </p:nvGraphicFramePr>
        <p:xfrm>
          <a:off x="996950" y="4292692"/>
          <a:ext cx="7461250" cy="226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5" name="数式" r:id="rId7" imgW="3390840" imgH="1041120" progId="Equation.3">
                  <p:embed/>
                </p:oleObj>
              </mc:Choice>
              <mc:Fallback>
                <p:oleObj name="数式" r:id="rId7" imgW="33908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292692"/>
                        <a:ext cx="7461250" cy="226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8813"/>
              </p:ext>
            </p:extLst>
          </p:nvPr>
        </p:nvGraphicFramePr>
        <p:xfrm>
          <a:off x="346075" y="1268413"/>
          <a:ext cx="768350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83" name="数式" r:id="rId3" imgW="3492360" imgH="787320" progId="Equation.3">
                  <p:embed/>
                </p:oleObj>
              </mc:Choice>
              <mc:Fallback>
                <p:oleObj name="数式" r:id="rId3" imgW="34923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268413"/>
                        <a:ext cx="7683500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2369"/>
              </p:ext>
            </p:extLst>
          </p:nvPr>
        </p:nvGraphicFramePr>
        <p:xfrm>
          <a:off x="914400" y="698973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24" name="数式" r:id="rId3" imgW="1549080" imgH="419040" progId="Equation.3">
                  <p:embed/>
                </p:oleObj>
              </mc:Choice>
              <mc:Fallback>
                <p:oleObj name="数式" r:id="rId3" imgW="1549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98973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59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55225"/>
              </p:ext>
            </p:extLst>
          </p:nvPr>
        </p:nvGraphicFramePr>
        <p:xfrm>
          <a:off x="427463" y="2111325"/>
          <a:ext cx="8416925" cy="14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25" name="Equation" r:id="rId5" imgW="5384520" imgH="952200" progId="Equation.DSMT4">
                  <p:embed/>
                </p:oleObj>
              </mc:Choice>
              <mc:Fallback>
                <p:oleObj name="Equation" r:id="rId5" imgW="53845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463" y="2111325"/>
                        <a:ext cx="8416925" cy="14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/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79954"/>
              </p:ext>
            </p:extLst>
          </p:nvPr>
        </p:nvGraphicFramePr>
        <p:xfrm>
          <a:off x="358775" y="990600"/>
          <a:ext cx="788035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65" name="数式" r:id="rId3" imgW="3581280" imgH="787320" progId="Equation.3">
                  <p:embed/>
                </p:oleObj>
              </mc:Choice>
              <mc:Fallback>
                <p:oleObj name="数式" r:id="rId3" imgW="35812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990600"/>
                        <a:ext cx="788035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909331"/>
              </p:ext>
            </p:extLst>
          </p:nvPr>
        </p:nvGraphicFramePr>
        <p:xfrm>
          <a:off x="290019" y="4824412"/>
          <a:ext cx="8017861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66" name="Equation" r:id="rId5" imgW="5905440" imgH="1028520" progId="Equation.DSMT4">
                  <p:embed/>
                </p:oleObj>
              </mc:Choice>
              <mc:Fallback>
                <p:oleObj name="Equation" r:id="rId5" imgW="590544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19" y="4824412"/>
                        <a:ext cx="8017861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boundary values for time-harmonic force: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65103"/>
              </p:ext>
            </p:extLst>
          </p:nvPr>
        </p:nvGraphicFramePr>
        <p:xfrm>
          <a:off x="228600" y="2743200"/>
          <a:ext cx="60499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67" name="数式" r:id="rId7" imgW="2222280" imgH="711000" progId="Equation.3">
                  <p:embed/>
                </p:oleObj>
              </mc:Choice>
              <mc:Fallback>
                <p:oleObj name="数式" r:id="rId7" imgW="2222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60499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61056"/>
              </p:ext>
            </p:extLst>
          </p:nvPr>
        </p:nvGraphicFramePr>
        <p:xfrm>
          <a:off x="663575" y="381000"/>
          <a:ext cx="58975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72" name="数式" r:id="rId3" imgW="2679480" imgH="469800" progId="Equation.3">
                  <p:embed/>
                </p:oleObj>
              </mc:Choice>
              <mc:Fallback>
                <p:oleObj name="数式" r:id="rId3" imgW="2679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81000"/>
                        <a:ext cx="58975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971286"/>
              </p:ext>
            </p:extLst>
          </p:nvPr>
        </p:nvGraphicFramePr>
        <p:xfrm>
          <a:off x="561975" y="2892425"/>
          <a:ext cx="82454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73" name="数式" r:id="rId5" imgW="3733560" imgH="1015920" progId="Equation.3">
                  <p:embed/>
                </p:oleObj>
              </mc:Choice>
              <mc:Fallback>
                <p:oleObj name="数式" r:id="rId5" imgW="37335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892425"/>
                        <a:ext cx="82454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1605"/>
              </p:ext>
            </p:extLst>
          </p:nvPr>
        </p:nvGraphicFramePr>
        <p:xfrm>
          <a:off x="609600" y="457200"/>
          <a:ext cx="58975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3" name="数式" r:id="rId3" imgW="2679480" imgH="990360" progId="Equation.3">
                  <p:embed/>
                </p:oleObj>
              </mc:Choice>
              <mc:Fallback>
                <p:oleObj name="数式" r:id="rId3" imgW="267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58975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683377"/>
              </p:ext>
            </p:extLst>
          </p:nvPr>
        </p:nvGraphicFramePr>
        <p:xfrm>
          <a:off x="773113" y="3917950"/>
          <a:ext cx="566420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4" name="数式" r:id="rId5" imgW="2565360" imgH="965160" progId="Equation.3">
                  <p:embed/>
                </p:oleObj>
              </mc:Choice>
              <mc:Fallback>
                <p:oleObj name="数式" r:id="rId5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917950"/>
                        <a:ext cx="566420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87500"/>
              </p:ext>
            </p:extLst>
          </p:nvPr>
        </p:nvGraphicFramePr>
        <p:xfrm>
          <a:off x="762000" y="2819400"/>
          <a:ext cx="4500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5" name="数式" r:id="rId7" imgW="2044440" imgH="431640" progId="Equation.3">
                  <p:embed/>
                </p:oleObj>
              </mc:Choice>
              <mc:Fallback>
                <p:oleObj name="数式" r:id="rId7" imgW="2044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45005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800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8237002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973344"/>
              </p:ext>
            </p:extLst>
          </p:nvPr>
        </p:nvGraphicFramePr>
        <p:xfrm>
          <a:off x="762000" y="685800"/>
          <a:ext cx="5870575" cy="318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0" name="数式" r:id="rId3" imgW="2666880" imgH="1447560" progId="Equation.3">
                  <p:embed/>
                </p:oleObj>
              </mc:Choice>
              <mc:Fallback>
                <p:oleObj name="数式" r:id="rId3" imgW="26668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5870575" cy="3181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76557"/>
              </p:ext>
            </p:extLst>
          </p:nvPr>
        </p:nvGraphicFramePr>
        <p:xfrm>
          <a:off x="914400" y="4038600"/>
          <a:ext cx="4949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1" name="数式" r:id="rId5" imgW="2247840" imgH="901440" progId="Equation.3">
                  <p:embed/>
                </p:oleObj>
              </mc:Choice>
              <mc:Fallback>
                <p:oleObj name="数式" r:id="rId5" imgW="224784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9498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4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44599"/>
              </p:ext>
            </p:extLst>
          </p:nvPr>
        </p:nvGraphicFramePr>
        <p:xfrm>
          <a:off x="896937" y="600075"/>
          <a:ext cx="71040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27" name="数式" r:id="rId3" imgW="3225600" imgH="1460160" progId="Equation.3">
                  <p:embed/>
                </p:oleObj>
              </mc:Choice>
              <mc:Fallback>
                <p:oleObj name="数式" r:id="rId3" imgW="322560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600075"/>
                        <a:ext cx="71040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9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10" y="1331267"/>
            <a:ext cx="4681390" cy="311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3733800"/>
            <a:ext cx="8382000" cy="2362200"/>
            <a:chOff x="304800" y="3733800"/>
            <a:chExt cx="8382000" cy="2362200"/>
          </a:xfrm>
        </p:grpSpPr>
        <p:sp>
          <p:nvSpPr>
            <p:cNvPr id="5" name="Cube 4"/>
            <p:cNvSpPr/>
            <p:nvPr/>
          </p:nvSpPr>
          <p:spPr>
            <a:xfrm>
              <a:off x="304800" y="4876800"/>
              <a:ext cx="8382000" cy="1219200"/>
            </a:xfrm>
            <a:prstGeom prst="cube">
              <a:avLst>
                <a:gd name="adj" fmla="val 790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10000" y="5257800"/>
              <a:ext cx="1219200" cy="4572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419600" y="3733800"/>
              <a:ext cx="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69526" y="5410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419600" y="4876800"/>
              <a:ext cx="10668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48200" y="3886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4792" y="4870102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00" y="5100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4419600" y="2514600"/>
            <a:ext cx="1676400" cy="297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114800" y="4953000"/>
            <a:ext cx="533400" cy="3048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572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11334"/>
              </p:ext>
            </p:extLst>
          </p:nvPr>
        </p:nvGraphicFramePr>
        <p:xfrm>
          <a:off x="25400" y="381000"/>
          <a:ext cx="62372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4" name="数式" r:id="rId4" imgW="2831760" imgH="685800" progId="Equation.3">
                  <p:embed/>
                </p:oleObj>
              </mc:Choice>
              <mc:Fallback>
                <p:oleObj name="数式" r:id="rId4" imgW="2831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381000"/>
                        <a:ext cx="62372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6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"/>
            <a:ext cx="7315200" cy="5724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7463" y="589468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Figure from Fetter and </a:t>
            </a:r>
            <a:r>
              <a:rPr lang="en-US" sz="2400" dirty="0" err="1" smtClean="0">
                <a:latin typeface="+mj-lt"/>
              </a:rPr>
              <a:t>Walecka</a:t>
            </a:r>
            <a:r>
              <a:rPr lang="en-US" sz="2400" dirty="0" smtClean="0">
                <a:latin typeface="+mj-lt"/>
              </a:rPr>
              <a:t> pg. 337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286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of sound waves –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for example, from a rigid cylinder</a:t>
            </a:r>
          </a:p>
        </p:txBody>
      </p:sp>
    </p:spTree>
    <p:extLst>
      <p:ext uri="{BB962C8B-B14F-4D97-AF65-F5344CB8AC3E}">
        <p14:creationId xmlns:p14="http://schemas.microsoft.com/office/powerpoint/2010/main" val="37817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of sound waves –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for example, from a rigid cylinder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95985"/>
              </p:ext>
            </p:extLst>
          </p:nvPr>
        </p:nvGraphicFramePr>
        <p:xfrm>
          <a:off x="1143000" y="1219200"/>
          <a:ext cx="712273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9" name="Equation" r:id="rId3" imgW="5143320" imgH="647640" progId="Equation.DSMT4">
                  <p:embed/>
                </p:oleObj>
              </mc:Choice>
              <mc:Fallback>
                <p:oleObj name="Equation" r:id="rId3" imgW="51433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219200"/>
                        <a:ext cx="712273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469510"/>
              </p:ext>
            </p:extLst>
          </p:nvPr>
        </p:nvGraphicFramePr>
        <p:xfrm>
          <a:off x="1075871" y="2292305"/>
          <a:ext cx="6992257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50" name="Equation" r:id="rId5" imgW="5371920" imgH="2400120" progId="Equation.DSMT4">
                  <p:embed/>
                </p:oleObj>
              </mc:Choice>
              <mc:Fallback>
                <p:oleObj name="Equation" r:id="rId5" imgW="537192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871" y="2292305"/>
                        <a:ext cx="6992257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6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3962400" cy="310078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88482"/>
              </p:ext>
            </p:extLst>
          </p:nvPr>
        </p:nvGraphicFramePr>
        <p:xfrm>
          <a:off x="3657600" y="685800"/>
          <a:ext cx="52578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0" name="Equation" r:id="rId4" imgW="3797280" imgH="622080" progId="Equation.DSMT4">
                  <p:embed/>
                </p:oleObj>
              </mc:Choice>
              <mc:Fallback>
                <p:oleObj name="Equation" r:id="rId4" imgW="37972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7600" y="685800"/>
                        <a:ext cx="5257800" cy="86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00830"/>
              </p:ext>
            </p:extLst>
          </p:nvPr>
        </p:nvGraphicFramePr>
        <p:xfrm>
          <a:off x="477838" y="3298825"/>
          <a:ext cx="7720012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71" name="Equation" r:id="rId6" imgW="5574960" imgH="2323800" progId="Equation.DSMT4">
                  <p:embed/>
                </p:oleObj>
              </mc:Choice>
              <mc:Fallback>
                <p:oleObj name="Equation" r:id="rId6" imgW="5574960" imgH="232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7838" y="3298825"/>
                        <a:ext cx="7720012" cy="321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832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3962400" cy="310078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58906"/>
              </p:ext>
            </p:extLst>
          </p:nvPr>
        </p:nvGraphicFramePr>
        <p:xfrm>
          <a:off x="4038600" y="609600"/>
          <a:ext cx="48006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97" name="Equation" r:id="rId4" imgW="3466800" imgH="647640" progId="Equation.DSMT4">
                  <p:embed/>
                </p:oleObj>
              </mc:Choice>
              <mc:Fallback>
                <p:oleObj name="Equation" r:id="rId4" imgW="34668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8600" y="609600"/>
                        <a:ext cx="4800600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13989"/>
              </p:ext>
            </p:extLst>
          </p:nvPr>
        </p:nvGraphicFramePr>
        <p:xfrm>
          <a:off x="4419600" y="1752600"/>
          <a:ext cx="350915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98" name="Equation" r:id="rId6" imgW="2501640" imgH="977760" progId="Equation.DSMT4">
                  <p:embed/>
                </p:oleObj>
              </mc:Choice>
              <mc:Fallback>
                <p:oleObj name="Equation" r:id="rId6" imgW="250164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9600" y="1752600"/>
                        <a:ext cx="3509158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32280"/>
              </p:ext>
            </p:extLst>
          </p:nvPr>
        </p:nvGraphicFramePr>
        <p:xfrm>
          <a:off x="838200" y="3429000"/>
          <a:ext cx="6577013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99" name="Equation" r:id="rId8" imgW="4749480" imgH="1409400" progId="Equation.DSMT4">
                  <p:embed/>
                </p:oleObj>
              </mc:Choice>
              <mc:Fallback>
                <p:oleObj name="Equation" r:id="rId8" imgW="474948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200" y="3429000"/>
                        <a:ext cx="6577013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9318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35688"/>
            <a:ext cx="38100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465924"/>
              </p:ext>
            </p:extLst>
          </p:nvPr>
        </p:nvGraphicFramePr>
        <p:xfrm>
          <a:off x="5334000" y="533400"/>
          <a:ext cx="1742661" cy="85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14" name="Equation" r:id="rId4" imgW="1244520" imgH="609480" progId="Equation.DSMT4">
                  <p:embed/>
                </p:oleObj>
              </mc:Choice>
              <mc:Fallback>
                <p:oleObj name="Equation" r:id="rId4" imgW="12445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0" y="533400"/>
                        <a:ext cx="1742661" cy="853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52400"/>
            <a:ext cx="3962400" cy="31007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03643" y="1474192"/>
            <a:ext cx="419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err="1" smtClean="0">
                <a:latin typeface="+mj-lt"/>
              </a:rPr>
              <a:t>ka</a:t>
            </a:r>
            <a:r>
              <a:rPr lang="en-US" sz="2400" i="1" dirty="0" smtClean="0">
                <a:latin typeface="+mj-lt"/>
              </a:rPr>
              <a:t> &lt;&lt; 1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865190"/>
              </p:ext>
            </p:extLst>
          </p:nvPr>
        </p:nvGraphicFramePr>
        <p:xfrm>
          <a:off x="3990975" y="2167800"/>
          <a:ext cx="46958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15" name="Equation" r:id="rId7" imgW="3352680" imgH="609480" progId="Equation.DSMT4">
                  <p:embed/>
                </p:oleObj>
              </mc:Choice>
              <mc:Fallback>
                <p:oleObj name="Equation" r:id="rId7" imgW="33526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90975" y="2167800"/>
                        <a:ext cx="4695825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89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253166"/>
              </p:ext>
            </p:extLst>
          </p:nvPr>
        </p:nvGraphicFramePr>
        <p:xfrm>
          <a:off x="2503488" y="83820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14" name="数式" r:id="rId3" imgW="1231560" imgH="419040" progId="Equation.3">
                  <p:embed/>
                </p:oleObj>
              </mc:Choice>
              <mc:Fallback>
                <p:oleObj name="数式" r:id="rId3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83820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7921"/>
              </p:ext>
            </p:extLst>
          </p:nvPr>
        </p:nvGraphicFramePr>
        <p:xfrm>
          <a:off x="522287" y="2478087"/>
          <a:ext cx="78597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15" name="数式" r:id="rId5" imgW="2476440" imgH="685800" progId="Equation.3">
                  <p:embed/>
                </p:oleObj>
              </mc:Choice>
              <mc:Fallback>
                <p:oleObj name="数式" r:id="rId5" imgW="2476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478087"/>
                        <a:ext cx="7859713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349103"/>
              </p:ext>
            </p:extLst>
          </p:nvPr>
        </p:nvGraphicFramePr>
        <p:xfrm>
          <a:off x="76200" y="1015999"/>
          <a:ext cx="8865458" cy="477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9" name="数式" r:id="rId3" imgW="2971800" imgH="1663560" progId="Equation.3">
                  <p:embed/>
                </p:oleObj>
              </mc:Choice>
              <mc:Fallback>
                <p:oleObj name="数式" r:id="rId3" imgW="297180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15999"/>
                        <a:ext cx="8865458" cy="4775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source: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203781"/>
              </p:ext>
            </p:extLst>
          </p:nvPr>
        </p:nvGraphicFramePr>
        <p:xfrm>
          <a:off x="951706" y="1143000"/>
          <a:ext cx="6478588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3" name="数式" r:id="rId3" imgW="2171520" imgH="965160" progId="Equation.3">
                  <p:embed/>
                </p:oleObj>
              </mc:Choice>
              <mc:Fallback>
                <p:oleObj name="数式" r:id="rId3" imgW="21715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06" y="1143000"/>
                        <a:ext cx="6478588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equation with source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8102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202482"/>
              </p:ext>
            </p:extLst>
          </p:nvPr>
        </p:nvGraphicFramePr>
        <p:xfrm>
          <a:off x="381000" y="1524000"/>
          <a:ext cx="79248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7" name="数式" r:id="rId3" imgW="2971800" imgH="1180800" progId="Equation.3">
                  <p:embed/>
                </p:oleObj>
              </mc:Choice>
              <mc:Fallback>
                <p:oleObj name="数式" r:id="rId3" imgW="29718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9248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9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932061"/>
              </p:ext>
            </p:extLst>
          </p:nvPr>
        </p:nvGraphicFramePr>
        <p:xfrm>
          <a:off x="534987" y="1277937"/>
          <a:ext cx="8228013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91" name="数式" r:id="rId3" imgW="3022560" imgH="1650960" progId="Equation.3">
                  <p:embed/>
                </p:oleObj>
              </mc:Choice>
              <mc:Fallback>
                <p:oleObj name="数式" r:id="rId3" imgW="302256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" y="1277937"/>
                        <a:ext cx="8228013" cy="443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5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206186"/>
              </p:ext>
            </p:extLst>
          </p:nvPr>
        </p:nvGraphicFramePr>
        <p:xfrm>
          <a:off x="179388" y="1274763"/>
          <a:ext cx="8850312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5" name="数式" r:id="rId3" imgW="3251160" imgH="1650960" progId="Equation.3">
                  <p:embed/>
                </p:oleObj>
              </mc:Choice>
              <mc:Fallback>
                <p:oleObj name="数式" r:id="rId3" imgW="325116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274763"/>
                        <a:ext cx="8850312" cy="443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23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849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Derivation of Green’s function for wave equation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160840"/>
              </p:ext>
            </p:extLst>
          </p:nvPr>
        </p:nvGraphicFramePr>
        <p:xfrm>
          <a:off x="192088" y="1538287"/>
          <a:ext cx="8848725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9" name="数式" r:id="rId3" imgW="3251160" imgH="1752480" progId="Equation.3">
                  <p:embed/>
                </p:oleObj>
              </mc:Choice>
              <mc:Fallback>
                <p:oleObj name="数式" r:id="rId3" imgW="325116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538287"/>
                        <a:ext cx="8848725" cy="471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9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18155</TotalTime>
  <Words>471</Words>
  <Application>Microsoft Office PowerPoint</Application>
  <PresentationFormat>On-screen Show (4:3)</PresentationFormat>
  <Paragraphs>118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867</cp:revision>
  <cp:lastPrinted>2015-11-02T03:07:06Z</cp:lastPrinted>
  <dcterms:created xsi:type="dcterms:W3CDTF">2012-01-10T18:32:24Z</dcterms:created>
  <dcterms:modified xsi:type="dcterms:W3CDTF">2015-11-02T15:54:32Z</dcterms:modified>
</cp:coreProperties>
</file>