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354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1" r:id="rId16"/>
    <p:sldId id="442" r:id="rId17"/>
    <p:sldId id="443" r:id="rId18"/>
    <p:sldId id="444" r:id="rId19"/>
    <p:sldId id="445" r:id="rId20"/>
    <p:sldId id="446" r:id="rId21"/>
    <p:sldId id="447" r:id="rId22"/>
    <p:sldId id="410" r:id="rId23"/>
    <p:sldId id="448" r:id="rId24"/>
    <p:sldId id="449" r:id="rId25"/>
    <p:sldId id="450" r:id="rId26"/>
    <p:sldId id="451" r:id="rId27"/>
    <p:sldId id="452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9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10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4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34.png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1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44.png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34.png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0"/>
            <a:ext cx="819510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27: Chap. 9 of F&amp;W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Wave </a:t>
            </a:r>
            <a:r>
              <a:rPr lang="en-US" sz="3200" b="1" dirty="0">
                <a:solidFill>
                  <a:schemeClr val="folHlink"/>
                </a:solidFill>
              </a:rPr>
              <a:t>equation for </a:t>
            </a:r>
            <a:r>
              <a:rPr lang="en-US" sz="3200" b="1" dirty="0" smtClean="0">
                <a:solidFill>
                  <a:schemeClr val="folHlink"/>
                </a:solidFill>
              </a:rPr>
              <a:t>sound in the linear approximation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Sound generation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Sound scattering</a:t>
            </a:r>
            <a:endParaRPr lang="en-US" sz="3200" b="1" dirty="0">
              <a:solidFill>
                <a:schemeClr val="folHlink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– continued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need to find </a:t>
            </a:r>
            <a:r>
              <a:rPr lang="en-US" sz="2400" i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i="1" dirty="0" smtClean="0">
                <a:latin typeface="+mj-lt"/>
              </a:rPr>
              <a:t>B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609918"/>
              </p:ext>
            </p:extLst>
          </p:nvPr>
        </p:nvGraphicFramePr>
        <p:xfrm>
          <a:off x="519113" y="1133475"/>
          <a:ext cx="6188075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80" name="数式" r:id="rId3" imgW="2273040" imgH="863280" progId="Equation.3">
                  <p:embed/>
                </p:oleObj>
              </mc:Choice>
              <mc:Fallback>
                <p:oleObj name="数式" r:id="rId3" imgW="2273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1133475"/>
                        <a:ext cx="6188075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405576"/>
              </p:ext>
            </p:extLst>
          </p:nvPr>
        </p:nvGraphicFramePr>
        <p:xfrm>
          <a:off x="1828800" y="4267200"/>
          <a:ext cx="280035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81" name="数式" r:id="rId5" imgW="1028520" imgH="419040" progId="Equation.3">
                  <p:embed/>
                </p:oleObj>
              </mc:Choice>
              <mc:Fallback>
                <p:oleObj name="数式" r:id="rId5" imgW="10285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267200"/>
                        <a:ext cx="2800350" cy="11255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923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857685"/>
              </p:ext>
            </p:extLst>
          </p:nvPr>
        </p:nvGraphicFramePr>
        <p:xfrm>
          <a:off x="424070" y="1298575"/>
          <a:ext cx="8338930" cy="456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7" name="数式" r:id="rId3" imgW="2654280" imgH="1473120" progId="Equation.3">
                  <p:embed/>
                </p:oleObj>
              </mc:Choice>
              <mc:Fallback>
                <p:oleObj name="数式" r:id="rId3" imgW="265428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70" y="1298575"/>
                        <a:ext cx="8338930" cy="456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116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603361"/>
              </p:ext>
            </p:extLst>
          </p:nvPr>
        </p:nvGraphicFramePr>
        <p:xfrm>
          <a:off x="192088" y="922338"/>
          <a:ext cx="8777287" cy="535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11" name="数式" r:id="rId3" imgW="2793960" imgH="1726920" progId="Equation.3">
                  <p:embed/>
                </p:oleObj>
              </mc:Choice>
              <mc:Fallback>
                <p:oleObj name="数式" r:id="rId3" imgW="279396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922338"/>
                        <a:ext cx="8777287" cy="535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623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time harmonic forcing term we can use the corresponding Green’s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712147"/>
              </p:ext>
            </p:extLst>
          </p:nvPr>
        </p:nvGraphicFramePr>
        <p:xfrm>
          <a:off x="1265238" y="1362075"/>
          <a:ext cx="4079875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35" name="数式" r:id="rId3" imgW="1498320" imgH="482400" progId="Equation.3">
                  <p:embed/>
                </p:oleObj>
              </mc:Choice>
              <mc:Fallback>
                <p:oleObj name="数式" r:id="rId3" imgW="14983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1362075"/>
                        <a:ext cx="4079875" cy="129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33528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fact, this Green’s function is appropriate for boundary conditions at infinity.    For surface boundary conditions where we know the boundary values or their gradients, the Green’s function must be modified.</a:t>
            </a:r>
          </a:p>
        </p:txBody>
      </p:sp>
    </p:spTree>
    <p:extLst>
      <p:ext uri="{BB962C8B-B14F-4D97-AF65-F5344CB8AC3E}">
        <p14:creationId xmlns:p14="http://schemas.microsoft.com/office/powerpoint/2010/main" val="120310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50931"/>
              </p:ext>
            </p:extLst>
          </p:nvPr>
        </p:nvGraphicFramePr>
        <p:xfrm>
          <a:off x="71438" y="609600"/>
          <a:ext cx="8885237" cy="221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3" name="数式" r:id="rId3" imgW="3263760" imgH="825480" progId="Equation.3">
                  <p:embed/>
                </p:oleObj>
              </mc:Choice>
              <mc:Fallback>
                <p:oleObj name="数式" r:id="rId3" imgW="326376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609600"/>
                        <a:ext cx="8885237" cy="221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885426"/>
              </p:ext>
            </p:extLst>
          </p:nvPr>
        </p:nvGraphicFramePr>
        <p:xfrm>
          <a:off x="609600" y="2819400"/>
          <a:ext cx="5419725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4" name="数式" r:id="rId5" imgW="2031840" imgH="507960" progId="Equation.3">
                  <p:embed/>
                </p:oleObj>
              </mc:Choice>
              <mc:Fallback>
                <p:oleObj name="数式" r:id="rId5" imgW="20318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19400"/>
                        <a:ext cx="5419725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17729"/>
              </p:ext>
            </p:extLst>
          </p:nvPr>
        </p:nvGraphicFramePr>
        <p:xfrm>
          <a:off x="996950" y="4292692"/>
          <a:ext cx="7461250" cy="2260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95" name="数式" r:id="rId7" imgW="3390840" imgH="1041120" progId="Equation.3">
                  <p:embed/>
                </p:oleObj>
              </mc:Choice>
              <mc:Fallback>
                <p:oleObj name="数式" r:id="rId7" imgW="339084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4292692"/>
                        <a:ext cx="7461250" cy="22605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92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78813"/>
              </p:ext>
            </p:extLst>
          </p:nvPr>
        </p:nvGraphicFramePr>
        <p:xfrm>
          <a:off x="346075" y="1268413"/>
          <a:ext cx="7683500" cy="172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083" name="数式" r:id="rId3" imgW="3492360" imgH="787320" progId="Equation.3">
                  <p:embed/>
                </p:oleObj>
              </mc:Choice>
              <mc:Fallback>
                <p:oleObj name="数式" r:id="rId3" imgW="349236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1268413"/>
                        <a:ext cx="7683500" cy="172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52369"/>
              </p:ext>
            </p:extLst>
          </p:nvPr>
        </p:nvGraphicFramePr>
        <p:xfrm>
          <a:off x="914400" y="698973"/>
          <a:ext cx="4132263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24" name="数式" r:id="rId3" imgW="1549080" imgH="419040" progId="Equation.3">
                  <p:embed/>
                </p:oleObj>
              </mc:Choice>
              <mc:Fallback>
                <p:oleObj name="数式" r:id="rId3" imgW="1549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98973"/>
                        <a:ext cx="4132263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599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Wave equation with source: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055225"/>
              </p:ext>
            </p:extLst>
          </p:nvPr>
        </p:nvGraphicFramePr>
        <p:xfrm>
          <a:off x="427463" y="2111325"/>
          <a:ext cx="8416925" cy="14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25" name="Equation" r:id="rId5" imgW="5384520" imgH="952200" progId="Equation.DSMT4">
                  <p:embed/>
                </p:oleObj>
              </mc:Choice>
              <mc:Fallback>
                <p:oleObj name="Equation" r:id="rId5" imgW="538452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463" y="2111325"/>
                        <a:ext cx="8416925" cy="147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ube 7"/>
          <p:cNvSpPr/>
          <p:nvPr/>
        </p:nvSpPr>
        <p:spPr>
          <a:xfrm>
            <a:off x="304800" y="4876800"/>
            <a:ext cx="8382000" cy="1219200"/>
          </a:xfrm>
          <a:prstGeom prst="cube">
            <a:avLst>
              <a:gd name="adj" fmla="val 7906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3810000" y="5257800"/>
            <a:ext cx="1219200" cy="457200"/>
          </a:xfrm>
          <a:prstGeom prst="can">
            <a:avLst>
              <a:gd name="adj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419600" y="3733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69526" y="54102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419600" y="4876800"/>
            <a:ext cx="10668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48200" y="3886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z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34792" y="487010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91200" y="5100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7996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79954"/>
              </p:ext>
            </p:extLst>
          </p:nvPr>
        </p:nvGraphicFramePr>
        <p:xfrm>
          <a:off x="358775" y="990600"/>
          <a:ext cx="7880350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65" name="数式" r:id="rId3" imgW="3581280" imgH="787320" progId="Equation.3">
                  <p:embed/>
                </p:oleObj>
              </mc:Choice>
              <mc:Fallback>
                <p:oleObj name="数式" r:id="rId3" imgW="358128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990600"/>
                        <a:ext cx="7880350" cy="172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909331"/>
              </p:ext>
            </p:extLst>
          </p:nvPr>
        </p:nvGraphicFramePr>
        <p:xfrm>
          <a:off x="290019" y="4824412"/>
          <a:ext cx="8017861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66" name="Equation" r:id="rId5" imgW="5905440" imgH="1028520" progId="Equation.DSMT4">
                  <p:embed/>
                </p:oleObj>
              </mc:Choice>
              <mc:Fallback>
                <p:oleObj name="Equation" r:id="rId5" imgW="590544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019" y="4824412"/>
                        <a:ext cx="8017861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Treatment of boundary values for time-harmonic force: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565103"/>
              </p:ext>
            </p:extLst>
          </p:nvPr>
        </p:nvGraphicFramePr>
        <p:xfrm>
          <a:off x="228600" y="2743200"/>
          <a:ext cx="6049962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67" name="数式" r:id="rId7" imgW="2222280" imgH="711000" progId="Equation.3">
                  <p:embed/>
                </p:oleObj>
              </mc:Choice>
              <mc:Fallback>
                <p:oleObj name="数式" r:id="rId7" imgW="22222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743200"/>
                        <a:ext cx="6049962" cy="191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061056"/>
              </p:ext>
            </p:extLst>
          </p:nvPr>
        </p:nvGraphicFramePr>
        <p:xfrm>
          <a:off x="663575" y="381000"/>
          <a:ext cx="5897563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72" name="数式" r:id="rId3" imgW="2679480" imgH="469800" progId="Equation.3">
                  <p:embed/>
                </p:oleObj>
              </mc:Choice>
              <mc:Fallback>
                <p:oleObj name="数式" r:id="rId3" imgW="26794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381000"/>
                        <a:ext cx="5897563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971286"/>
              </p:ext>
            </p:extLst>
          </p:nvPr>
        </p:nvGraphicFramePr>
        <p:xfrm>
          <a:off x="561975" y="2892425"/>
          <a:ext cx="8245475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73" name="数式" r:id="rId5" imgW="3733560" imgH="1015920" progId="Equation.3">
                  <p:embed/>
                </p:oleObj>
              </mc:Choice>
              <mc:Fallback>
                <p:oleObj name="数式" r:id="rId5" imgW="373356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2892425"/>
                        <a:ext cx="8245475" cy="228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166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301605"/>
              </p:ext>
            </p:extLst>
          </p:nvPr>
        </p:nvGraphicFramePr>
        <p:xfrm>
          <a:off x="609600" y="457200"/>
          <a:ext cx="5897563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3" name="数式" r:id="rId3" imgW="2679480" imgH="990360" progId="Equation.3">
                  <p:embed/>
                </p:oleObj>
              </mc:Choice>
              <mc:Fallback>
                <p:oleObj name="数式" r:id="rId3" imgW="267948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"/>
                        <a:ext cx="5897563" cy="217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683377"/>
              </p:ext>
            </p:extLst>
          </p:nvPr>
        </p:nvGraphicFramePr>
        <p:xfrm>
          <a:off x="773113" y="3917950"/>
          <a:ext cx="5664200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4" name="数式" r:id="rId5" imgW="2565360" imgH="965160" progId="Equation.3">
                  <p:embed/>
                </p:oleObj>
              </mc:Choice>
              <mc:Fallback>
                <p:oleObj name="数式" r:id="rId5" imgW="25653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3917950"/>
                        <a:ext cx="5664200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587500"/>
              </p:ext>
            </p:extLst>
          </p:nvPr>
        </p:nvGraphicFramePr>
        <p:xfrm>
          <a:off x="762000" y="2819400"/>
          <a:ext cx="45005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5" name="数式" r:id="rId7" imgW="2044440" imgH="431640" progId="Equation.3">
                  <p:embed/>
                </p:oleObj>
              </mc:Choice>
              <mc:Fallback>
                <p:oleObj name="数式" r:id="rId7" imgW="2044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19400"/>
                        <a:ext cx="450056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39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0" y="4800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1000"/>
            <a:ext cx="8237002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973344"/>
              </p:ext>
            </p:extLst>
          </p:nvPr>
        </p:nvGraphicFramePr>
        <p:xfrm>
          <a:off x="762000" y="685800"/>
          <a:ext cx="5870575" cy="3181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20" name="数式" r:id="rId3" imgW="2666880" imgH="1447560" progId="Equation.3">
                  <p:embed/>
                </p:oleObj>
              </mc:Choice>
              <mc:Fallback>
                <p:oleObj name="数式" r:id="rId3" imgW="266688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85800"/>
                        <a:ext cx="5870575" cy="31813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976557"/>
              </p:ext>
            </p:extLst>
          </p:nvPr>
        </p:nvGraphicFramePr>
        <p:xfrm>
          <a:off x="914400" y="4038600"/>
          <a:ext cx="494982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21" name="数式" r:id="rId5" imgW="2247840" imgH="901440" progId="Equation.3">
                  <p:embed/>
                </p:oleObj>
              </mc:Choice>
              <mc:Fallback>
                <p:oleObj name="数式" r:id="rId5" imgW="224784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038600"/>
                        <a:ext cx="494982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140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844599"/>
              </p:ext>
            </p:extLst>
          </p:nvPr>
        </p:nvGraphicFramePr>
        <p:xfrm>
          <a:off x="896937" y="600075"/>
          <a:ext cx="7104063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27" name="数式" r:id="rId3" imgW="3225600" imgH="1460160" progId="Equation.3">
                  <p:embed/>
                </p:oleObj>
              </mc:Choice>
              <mc:Fallback>
                <p:oleObj name="数式" r:id="rId3" imgW="3225600" imgH="1460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7" y="600075"/>
                        <a:ext cx="7104063" cy="320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69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5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410" y="1331267"/>
            <a:ext cx="4681390" cy="3110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04800" y="3733800"/>
            <a:ext cx="8382000" cy="2362200"/>
            <a:chOff x="304800" y="3733800"/>
            <a:chExt cx="8382000" cy="2362200"/>
          </a:xfrm>
        </p:grpSpPr>
        <p:sp>
          <p:nvSpPr>
            <p:cNvPr id="5" name="Cube 4"/>
            <p:cNvSpPr/>
            <p:nvPr/>
          </p:nvSpPr>
          <p:spPr>
            <a:xfrm>
              <a:off x="304800" y="4876800"/>
              <a:ext cx="8382000" cy="1219200"/>
            </a:xfrm>
            <a:prstGeom prst="cube">
              <a:avLst>
                <a:gd name="adj" fmla="val 79066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an 5"/>
            <p:cNvSpPr/>
            <p:nvPr/>
          </p:nvSpPr>
          <p:spPr>
            <a:xfrm>
              <a:off x="3810000" y="5257800"/>
              <a:ext cx="1219200" cy="457200"/>
            </a:xfrm>
            <a:prstGeom prst="can">
              <a:avLst>
                <a:gd name="adj" fmla="val 5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4419600" y="3733800"/>
              <a:ext cx="0" cy="1676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369526" y="5410200"/>
              <a:ext cx="1447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4419600" y="4876800"/>
              <a:ext cx="1066800" cy="533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648200" y="38862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z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34792" y="4870102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91200" y="51009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x</a:t>
              </a:r>
            </a:p>
          </p:txBody>
        </p:sp>
      </p:grpSp>
      <p:cxnSp>
        <p:nvCxnSpPr>
          <p:cNvPr id="15" name="Straight Arrow Connector 14"/>
          <p:cNvCxnSpPr>
            <a:stCxn id="6" idx="0"/>
          </p:cNvCxnSpPr>
          <p:nvPr/>
        </p:nvCxnSpPr>
        <p:spPr>
          <a:xfrm flipV="1">
            <a:off x="4419600" y="2514600"/>
            <a:ext cx="1676400" cy="2971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4114800" y="4953000"/>
            <a:ext cx="533400" cy="304800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419600" y="45720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Symbol" pitchFamily="18" charset="2"/>
              </a:rPr>
              <a:t>q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511334"/>
              </p:ext>
            </p:extLst>
          </p:nvPr>
        </p:nvGraphicFramePr>
        <p:xfrm>
          <a:off x="25400" y="381000"/>
          <a:ext cx="6237288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14" name="数式" r:id="rId4" imgW="2831760" imgH="685800" progId="Equation.3">
                  <p:embed/>
                </p:oleObj>
              </mc:Choice>
              <mc:Fallback>
                <p:oleObj name="数式" r:id="rId4" imgW="283176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" y="381000"/>
                        <a:ext cx="6237288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67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28600"/>
            <a:ext cx="7315200" cy="57245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7463" y="5894685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Figure from Fetter and </a:t>
            </a:r>
            <a:r>
              <a:rPr lang="en-US" sz="2400" dirty="0" err="1" smtClean="0">
                <a:latin typeface="+mj-lt"/>
              </a:rPr>
              <a:t>Walecka</a:t>
            </a:r>
            <a:r>
              <a:rPr lang="en-US" sz="2400" dirty="0" smtClean="0">
                <a:latin typeface="+mj-lt"/>
              </a:rPr>
              <a:t> pg. 337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2286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Scattering of sound waves –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for example, from a rigid cylinder</a:t>
            </a:r>
          </a:p>
        </p:txBody>
      </p:sp>
    </p:spTree>
    <p:extLst>
      <p:ext uri="{BB962C8B-B14F-4D97-AF65-F5344CB8AC3E}">
        <p14:creationId xmlns:p14="http://schemas.microsoft.com/office/powerpoint/2010/main" val="378175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Scattering of sound waves –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for example, from a rigid cylinder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95985"/>
              </p:ext>
            </p:extLst>
          </p:nvPr>
        </p:nvGraphicFramePr>
        <p:xfrm>
          <a:off x="1143000" y="1219200"/>
          <a:ext cx="7122735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49" name="Equation" r:id="rId3" imgW="5143320" imgH="647640" progId="Equation.DSMT4">
                  <p:embed/>
                </p:oleObj>
              </mc:Choice>
              <mc:Fallback>
                <p:oleObj name="Equation" r:id="rId3" imgW="514332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1219200"/>
                        <a:ext cx="7122735" cy="896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469510"/>
              </p:ext>
            </p:extLst>
          </p:nvPr>
        </p:nvGraphicFramePr>
        <p:xfrm>
          <a:off x="1075871" y="2292305"/>
          <a:ext cx="6992257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50" name="Equation" r:id="rId5" imgW="5371920" imgH="2400120" progId="Equation.DSMT4">
                  <p:embed/>
                </p:oleObj>
              </mc:Choice>
              <mc:Fallback>
                <p:oleObj name="Equation" r:id="rId5" imgW="5371920" imgH="240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5871" y="2292305"/>
                        <a:ext cx="6992257" cy="312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76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3962400" cy="3100784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288482"/>
              </p:ext>
            </p:extLst>
          </p:nvPr>
        </p:nvGraphicFramePr>
        <p:xfrm>
          <a:off x="3657600" y="685800"/>
          <a:ext cx="525780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70" name="Equation" r:id="rId4" imgW="3797280" imgH="622080" progId="Equation.DSMT4">
                  <p:embed/>
                </p:oleObj>
              </mc:Choice>
              <mc:Fallback>
                <p:oleObj name="Equation" r:id="rId4" imgW="37972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57600" y="685800"/>
                        <a:ext cx="5257800" cy="862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00830"/>
              </p:ext>
            </p:extLst>
          </p:nvPr>
        </p:nvGraphicFramePr>
        <p:xfrm>
          <a:off x="477838" y="3298825"/>
          <a:ext cx="7720012" cy="321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71" name="Equation" r:id="rId6" imgW="5574960" imgH="2323800" progId="Equation.DSMT4">
                  <p:embed/>
                </p:oleObj>
              </mc:Choice>
              <mc:Fallback>
                <p:oleObj name="Equation" r:id="rId6" imgW="5574960" imgH="232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7838" y="3298825"/>
                        <a:ext cx="7720012" cy="321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0832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3962400" cy="3100784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58906"/>
              </p:ext>
            </p:extLst>
          </p:nvPr>
        </p:nvGraphicFramePr>
        <p:xfrm>
          <a:off x="4038600" y="609600"/>
          <a:ext cx="4800600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297" name="Equation" r:id="rId4" imgW="3466800" imgH="647640" progId="Equation.DSMT4">
                  <p:embed/>
                </p:oleObj>
              </mc:Choice>
              <mc:Fallback>
                <p:oleObj name="Equation" r:id="rId4" imgW="34668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38600" y="609600"/>
                        <a:ext cx="4800600" cy="896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13989"/>
              </p:ext>
            </p:extLst>
          </p:nvPr>
        </p:nvGraphicFramePr>
        <p:xfrm>
          <a:off x="4419600" y="1752600"/>
          <a:ext cx="350915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298" name="Equation" r:id="rId6" imgW="2501640" imgH="977760" progId="Equation.DSMT4">
                  <p:embed/>
                </p:oleObj>
              </mc:Choice>
              <mc:Fallback>
                <p:oleObj name="Equation" r:id="rId6" imgW="250164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19600" y="1752600"/>
                        <a:ext cx="3509158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32280"/>
              </p:ext>
            </p:extLst>
          </p:nvPr>
        </p:nvGraphicFramePr>
        <p:xfrm>
          <a:off x="838200" y="3429000"/>
          <a:ext cx="6577013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299" name="Equation" r:id="rId8" imgW="4749480" imgH="1409400" progId="Equation.DSMT4">
                  <p:embed/>
                </p:oleObj>
              </mc:Choice>
              <mc:Fallback>
                <p:oleObj name="Equation" r:id="rId8" imgW="474948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8200" y="3429000"/>
                        <a:ext cx="6577013" cy="195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93181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35688"/>
            <a:ext cx="38100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465924"/>
              </p:ext>
            </p:extLst>
          </p:nvPr>
        </p:nvGraphicFramePr>
        <p:xfrm>
          <a:off x="5334000" y="533400"/>
          <a:ext cx="1742661" cy="853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14" name="Equation" r:id="rId4" imgW="1244520" imgH="609480" progId="Equation.DSMT4">
                  <p:embed/>
                </p:oleObj>
              </mc:Choice>
              <mc:Fallback>
                <p:oleObj name="Equation" r:id="rId4" imgW="12445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0" y="533400"/>
                        <a:ext cx="1742661" cy="8535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800" y="152400"/>
            <a:ext cx="3962400" cy="31007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03643" y="1474192"/>
            <a:ext cx="419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</a:t>
            </a:r>
            <a:r>
              <a:rPr lang="en-US" sz="2400" i="1" dirty="0" err="1" smtClean="0">
                <a:latin typeface="+mj-lt"/>
              </a:rPr>
              <a:t>ka</a:t>
            </a:r>
            <a:r>
              <a:rPr lang="en-US" sz="2400" i="1" dirty="0" smtClean="0">
                <a:latin typeface="+mj-lt"/>
              </a:rPr>
              <a:t> &lt;&lt; 1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865190"/>
              </p:ext>
            </p:extLst>
          </p:nvPr>
        </p:nvGraphicFramePr>
        <p:xfrm>
          <a:off x="3990975" y="2167800"/>
          <a:ext cx="4695825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15" name="Equation" r:id="rId7" imgW="3352680" imgH="609480" progId="Equation.DSMT4">
                  <p:embed/>
                </p:oleObj>
              </mc:Choice>
              <mc:Fallback>
                <p:oleObj name="Equation" r:id="rId7" imgW="33526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90975" y="2167800"/>
                        <a:ext cx="4695825" cy="85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5895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253166"/>
              </p:ext>
            </p:extLst>
          </p:nvPr>
        </p:nvGraphicFramePr>
        <p:xfrm>
          <a:off x="2503488" y="838200"/>
          <a:ext cx="3910012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14" name="数式" r:id="rId3" imgW="1231560" imgH="419040" progId="Equation.3">
                  <p:embed/>
                </p:oleObj>
              </mc:Choice>
              <mc:Fallback>
                <p:oleObj name="数式" r:id="rId3" imgW="1231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838200"/>
                        <a:ext cx="3910012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Solutions to wave equation: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757921"/>
              </p:ext>
            </p:extLst>
          </p:nvPr>
        </p:nvGraphicFramePr>
        <p:xfrm>
          <a:off x="522287" y="2478087"/>
          <a:ext cx="7859713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15" name="数式" r:id="rId5" imgW="2476440" imgH="685800" progId="Equation.3">
                  <p:embed/>
                </p:oleObj>
              </mc:Choice>
              <mc:Fallback>
                <p:oleObj name="数式" r:id="rId5" imgW="24764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" y="2478087"/>
                        <a:ext cx="7859713" cy="209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474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349103"/>
              </p:ext>
            </p:extLst>
          </p:nvPr>
        </p:nvGraphicFramePr>
        <p:xfrm>
          <a:off x="76200" y="1015999"/>
          <a:ext cx="8865458" cy="4775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19" name="数式" r:id="rId3" imgW="2971800" imgH="1663560" progId="Equation.3">
                  <p:embed/>
                </p:oleObj>
              </mc:Choice>
              <mc:Fallback>
                <p:oleObj name="数式" r:id="rId3" imgW="2971800" imgH="1663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015999"/>
                        <a:ext cx="8865458" cy="4775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Wave equation with source:</a:t>
            </a:r>
          </a:p>
        </p:txBody>
      </p:sp>
    </p:spTree>
    <p:extLst>
      <p:ext uri="{BB962C8B-B14F-4D97-AF65-F5344CB8AC3E}">
        <p14:creationId xmlns:p14="http://schemas.microsoft.com/office/powerpoint/2010/main" val="7996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203781"/>
              </p:ext>
            </p:extLst>
          </p:nvPr>
        </p:nvGraphicFramePr>
        <p:xfrm>
          <a:off x="951706" y="1143000"/>
          <a:ext cx="6478588" cy="277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43" name="数式" r:id="rId3" imgW="2171520" imgH="965160" progId="Equation.3">
                  <p:embed/>
                </p:oleObj>
              </mc:Choice>
              <mc:Fallback>
                <p:oleObj name="数式" r:id="rId3" imgW="217152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706" y="1143000"/>
                        <a:ext cx="6478588" cy="277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Wave equation with source -- continued:</a:t>
            </a:r>
          </a:p>
        </p:txBody>
      </p:sp>
    </p:spTree>
    <p:extLst>
      <p:ext uri="{BB962C8B-B14F-4D97-AF65-F5344CB8AC3E}">
        <p14:creationId xmlns:p14="http://schemas.microsoft.com/office/powerpoint/2010/main" val="8102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202482"/>
              </p:ext>
            </p:extLst>
          </p:nvPr>
        </p:nvGraphicFramePr>
        <p:xfrm>
          <a:off x="381000" y="1524000"/>
          <a:ext cx="7924800" cy="311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67" name="数式" r:id="rId3" imgW="2971800" imgH="1180800" progId="Equation.3">
                  <p:embed/>
                </p:oleObj>
              </mc:Choice>
              <mc:Fallback>
                <p:oleObj name="数式" r:id="rId3" imgW="297180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524000"/>
                        <a:ext cx="7924800" cy="311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396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4932061"/>
              </p:ext>
            </p:extLst>
          </p:nvPr>
        </p:nvGraphicFramePr>
        <p:xfrm>
          <a:off x="534987" y="1277937"/>
          <a:ext cx="8228013" cy="443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91" name="数式" r:id="rId3" imgW="3022560" imgH="1650960" progId="Equation.3">
                  <p:embed/>
                </p:oleObj>
              </mc:Choice>
              <mc:Fallback>
                <p:oleObj name="数式" r:id="rId3" imgW="302256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7" y="1277937"/>
                        <a:ext cx="8228013" cy="443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05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206186"/>
              </p:ext>
            </p:extLst>
          </p:nvPr>
        </p:nvGraphicFramePr>
        <p:xfrm>
          <a:off x="179388" y="1274763"/>
          <a:ext cx="8850312" cy="443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15" name="数式" r:id="rId3" imgW="3251160" imgH="1650960" progId="Equation.3">
                  <p:embed/>
                </p:oleObj>
              </mc:Choice>
              <mc:Fallback>
                <p:oleObj name="数式" r:id="rId3" imgW="325116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274763"/>
                        <a:ext cx="8850312" cy="443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23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160840"/>
              </p:ext>
            </p:extLst>
          </p:nvPr>
        </p:nvGraphicFramePr>
        <p:xfrm>
          <a:off x="192088" y="1538287"/>
          <a:ext cx="8848725" cy="471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39" name="数式" r:id="rId3" imgW="3251160" imgH="1752480" progId="Equation.3">
                  <p:embed/>
                </p:oleObj>
              </mc:Choice>
              <mc:Fallback>
                <p:oleObj name="数式" r:id="rId3" imgW="325116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1538287"/>
                        <a:ext cx="8848725" cy="471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091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18155</TotalTime>
  <Words>471</Words>
  <Application>Microsoft Office PowerPoint</Application>
  <PresentationFormat>On-screen Show (4:3)</PresentationFormat>
  <Paragraphs>118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Symbol</vt:lpstr>
      <vt:lpstr>Wingdings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867</cp:revision>
  <cp:lastPrinted>2015-11-02T03:07:06Z</cp:lastPrinted>
  <dcterms:created xsi:type="dcterms:W3CDTF">2012-01-10T18:32:24Z</dcterms:created>
  <dcterms:modified xsi:type="dcterms:W3CDTF">2015-11-02T15:54:32Z</dcterms:modified>
</cp:coreProperties>
</file>