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6" r:id="rId2"/>
    <p:sldId id="354" r:id="rId3"/>
    <p:sldId id="453" r:id="rId4"/>
    <p:sldId id="454" r:id="rId5"/>
    <p:sldId id="429" r:id="rId6"/>
    <p:sldId id="448" r:id="rId7"/>
    <p:sldId id="449" r:id="rId8"/>
    <p:sldId id="450" r:id="rId9"/>
    <p:sldId id="451" r:id="rId10"/>
    <p:sldId id="452" r:id="rId11"/>
    <p:sldId id="472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4" r:id="rId21"/>
    <p:sldId id="465" r:id="rId22"/>
    <p:sldId id="466" r:id="rId23"/>
    <p:sldId id="473" r:id="rId24"/>
    <p:sldId id="467" r:id="rId25"/>
    <p:sldId id="468" r:id="rId26"/>
    <p:sldId id="469" r:id="rId27"/>
    <p:sldId id="470" r:id="rId28"/>
    <p:sldId id="471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4" d="100"/>
          <a:sy n="64" d="100"/>
        </p:scale>
        <p:origin x="9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-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8.wmf"/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1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6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0"/>
            <a:ext cx="819510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 smtClean="0"/>
              <a:t>Plan for Lecture 28: Chap. 9 of F&amp;W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Wave </a:t>
            </a:r>
            <a:r>
              <a:rPr lang="en-US" sz="3200" b="1" dirty="0">
                <a:solidFill>
                  <a:schemeClr val="folHlink"/>
                </a:solidFill>
              </a:rPr>
              <a:t>equation for </a:t>
            </a:r>
            <a:r>
              <a:rPr lang="en-US" sz="3200" b="1" dirty="0" smtClean="0">
                <a:solidFill>
                  <a:schemeClr val="folHlink"/>
                </a:solidFill>
              </a:rPr>
              <a:t>sound considering both linear and non-linear effects 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Sound scattering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Non-linear effects in traveling sound waves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Shocking effects</a:t>
            </a:r>
            <a:endParaRPr lang="en-US" sz="3200" b="1" dirty="0">
              <a:solidFill>
                <a:schemeClr val="folHlink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35688"/>
            <a:ext cx="3810000" cy="3810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465924"/>
              </p:ext>
            </p:extLst>
          </p:nvPr>
        </p:nvGraphicFramePr>
        <p:xfrm>
          <a:off x="5334000" y="533400"/>
          <a:ext cx="1742661" cy="853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36" name="Equation" r:id="rId4" imgW="1244520" imgH="609480" progId="Equation.DSMT4">
                  <p:embed/>
                </p:oleObj>
              </mc:Choice>
              <mc:Fallback>
                <p:oleObj name="Equation" r:id="rId4" imgW="124452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0" y="533400"/>
                        <a:ext cx="1742661" cy="8535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52400"/>
            <a:ext cx="3962400" cy="3100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3643" y="1474192"/>
            <a:ext cx="4191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</a:t>
            </a:r>
            <a:r>
              <a:rPr lang="en-US" sz="2400" i="1" dirty="0" err="1" smtClean="0">
                <a:latin typeface="+mj-lt"/>
              </a:rPr>
              <a:t>ka</a:t>
            </a:r>
            <a:r>
              <a:rPr lang="en-US" sz="2400" i="1" dirty="0" smtClean="0">
                <a:latin typeface="+mj-lt"/>
              </a:rPr>
              <a:t> &lt;&lt; 1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865190"/>
              </p:ext>
            </p:extLst>
          </p:nvPr>
        </p:nvGraphicFramePr>
        <p:xfrm>
          <a:off x="3990975" y="2167800"/>
          <a:ext cx="4695825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37" name="Equation" r:id="rId7" imgW="3352680" imgH="609480" progId="Equation.DSMT4">
                  <p:embed/>
                </p:oleObj>
              </mc:Choice>
              <mc:Fallback>
                <p:oleObj name="Equation" r:id="rId7" imgW="33526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90975" y="2167800"/>
                        <a:ext cx="4695825" cy="85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589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8382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Now consider non-linear effects in sound</a:t>
            </a:r>
          </a:p>
        </p:txBody>
      </p:sp>
    </p:spTree>
    <p:extLst>
      <p:ext uri="{BB962C8B-B14F-4D97-AF65-F5344CB8AC3E}">
        <p14:creationId xmlns:p14="http://schemas.microsoft.com/office/powerpoint/2010/main" val="7552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762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Effects of nonlinearities in fluid equations  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-- one dimensional case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884230"/>
              </p:ext>
            </p:extLst>
          </p:nvPr>
        </p:nvGraphicFramePr>
        <p:xfrm>
          <a:off x="914400" y="907197"/>
          <a:ext cx="6030913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46" name="数式" r:id="rId3" imgW="2451100" imgH="1054100" progId="Equation.3">
                  <p:embed/>
                </p:oleObj>
              </mc:Choice>
              <mc:Fallback>
                <p:oleObj name="数式" r:id="rId3" imgW="2451100" imgH="1054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07197"/>
                        <a:ext cx="6030913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637390"/>
              </p:ext>
            </p:extLst>
          </p:nvPr>
        </p:nvGraphicFramePr>
        <p:xfrm>
          <a:off x="914400" y="3399572"/>
          <a:ext cx="7696200" cy="3126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47" name="Equation" r:id="rId5" imgW="4533840" imgH="1917360" progId="Equation.DSMT4">
                  <p:embed/>
                </p:oleObj>
              </mc:Choice>
              <mc:Fallback>
                <p:oleObj name="Equation" r:id="rId5" imgW="4533840" imgH="1917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99572"/>
                        <a:ext cx="7696200" cy="31268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47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732754"/>
              </p:ext>
            </p:extLst>
          </p:nvPr>
        </p:nvGraphicFramePr>
        <p:xfrm>
          <a:off x="703262" y="228600"/>
          <a:ext cx="7373938" cy="354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8" name="数式" r:id="rId3" imgW="2997000" imgH="1498320" progId="Equation.3">
                  <p:embed/>
                </p:oleObj>
              </mc:Choice>
              <mc:Fallback>
                <p:oleObj name="数式" r:id="rId3" imgW="2997000" imgH="1498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" y="228600"/>
                        <a:ext cx="7373938" cy="354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409861"/>
              </p:ext>
            </p:extLst>
          </p:nvPr>
        </p:nvGraphicFramePr>
        <p:xfrm>
          <a:off x="685800" y="3916362"/>
          <a:ext cx="8153400" cy="22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9" name="Equation" r:id="rId5" imgW="5333760" imgH="1536480" progId="Equation.DSMT4">
                  <p:embed/>
                </p:oleObj>
              </mc:Choice>
              <mc:Fallback>
                <p:oleObj name="Equation" r:id="rId5" imgW="5333760" imgH="1536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916362"/>
                        <a:ext cx="8153400" cy="225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rved Right Arrow 6"/>
          <p:cNvSpPr/>
          <p:nvPr/>
        </p:nvSpPr>
        <p:spPr>
          <a:xfrm>
            <a:off x="76200" y="685800"/>
            <a:ext cx="609600" cy="2514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104545"/>
              </p:ext>
            </p:extLst>
          </p:nvPr>
        </p:nvGraphicFramePr>
        <p:xfrm>
          <a:off x="1446213" y="609600"/>
          <a:ext cx="3811587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92" name="数式" r:id="rId3" imgW="1549080" imgH="863280" progId="Equation.3">
                  <p:embed/>
                </p:oleObj>
              </mc:Choice>
              <mc:Fallback>
                <p:oleObj name="数式" r:id="rId3" imgW="154908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609600"/>
                        <a:ext cx="3811587" cy="204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006443"/>
              </p:ext>
            </p:extLst>
          </p:nvPr>
        </p:nvGraphicFramePr>
        <p:xfrm>
          <a:off x="1295400" y="2895600"/>
          <a:ext cx="7159626" cy="2938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93" name="Equation" r:id="rId5" imgW="3962160" imgH="1688760" progId="Equation.DSMT4">
                  <p:embed/>
                </p:oleObj>
              </mc:Choice>
              <mc:Fallback>
                <p:oleObj name="Equation" r:id="rId5" imgW="3962160" imgH="1688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95600"/>
                        <a:ext cx="7159626" cy="29384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rved Right Arrow 6"/>
          <p:cNvSpPr/>
          <p:nvPr/>
        </p:nvSpPr>
        <p:spPr>
          <a:xfrm>
            <a:off x="76200" y="1143000"/>
            <a:ext cx="1143000" cy="3200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152400" y="2057400"/>
            <a:ext cx="1143000" cy="320040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343025"/>
              </p:ext>
            </p:extLst>
          </p:nvPr>
        </p:nvGraphicFramePr>
        <p:xfrm>
          <a:off x="381000" y="277812"/>
          <a:ext cx="7942263" cy="589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09" name="数式" r:id="rId3" imgW="3340080" imgH="2489040" progId="Equation.3">
                  <p:embed/>
                </p:oleObj>
              </mc:Choice>
              <mc:Fallback>
                <p:oleObj name="数式" r:id="rId3" imgW="3340080" imgH="248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7812"/>
                        <a:ext cx="7942263" cy="589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32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866519"/>
              </p:ext>
            </p:extLst>
          </p:nvPr>
        </p:nvGraphicFramePr>
        <p:xfrm>
          <a:off x="228600" y="685800"/>
          <a:ext cx="8726488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33" name="数式" r:id="rId3" imgW="3670200" imgH="2158920" progId="Equation.3">
                  <p:embed/>
                </p:oleObj>
              </mc:Choice>
              <mc:Fallback>
                <p:oleObj name="数式" r:id="rId3" imgW="3670200" imgH="2158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85800"/>
                        <a:ext cx="8726488" cy="511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06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94583"/>
              </p:ext>
            </p:extLst>
          </p:nvPr>
        </p:nvGraphicFramePr>
        <p:xfrm>
          <a:off x="609600" y="228600"/>
          <a:ext cx="4076700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64" name="数式" r:id="rId3" imgW="1714320" imgH="1054080" progId="Equation.3">
                  <p:embed/>
                </p:oleObj>
              </mc:Choice>
              <mc:Fallback>
                <p:oleObj name="数式" r:id="rId3" imgW="1714320" imgH="1054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8600"/>
                        <a:ext cx="4076700" cy="249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713892"/>
              </p:ext>
            </p:extLst>
          </p:nvPr>
        </p:nvGraphicFramePr>
        <p:xfrm>
          <a:off x="228600" y="3294063"/>
          <a:ext cx="8726488" cy="258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65" name="数式" r:id="rId5" imgW="3670200" imgH="1091880" progId="Equation.3">
                  <p:embed/>
                </p:oleObj>
              </mc:Choice>
              <mc:Fallback>
                <p:oleObj name="数式" r:id="rId5" imgW="367020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294063"/>
                        <a:ext cx="8726488" cy="258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5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086243"/>
              </p:ext>
            </p:extLst>
          </p:nvPr>
        </p:nvGraphicFramePr>
        <p:xfrm>
          <a:off x="762000" y="1066800"/>
          <a:ext cx="7670800" cy="309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88" name="数式" r:id="rId3" imgW="3225600" imgH="1307880" progId="Equation.3">
                  <p:embed/>
                </p:oleObj>
              </mc:Choice>
              <mc:Fallback>
                <p:oleObj name="数式" r:id="rId3" imgW="3225600" imgH="1307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066800"/>
                        <a:ext cx="7670800" cy="309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Traveling wave solution: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309366"/>
              </p:ext>
            </p:extLst>
          </p:nvPr>
        </p:nvGraphicFramePr>
        <p:xfrm>
          <a:off x="838200" y="4419600"/>
          <a:ext cx="5586413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89" name="数式" r:id="rId5" imgW="2349360" imgH="787320" progId="Equation.3">
                  <p:embed/>
                </p:oleObj>
              </mc:Choice>
              <mc:Fallback>
                <p:oleObj name="数式" r:id="rId5" imgW="23493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19600"/>
                        <a:ext cx="5586413" cy="186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436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249285"/>
              </p:ext>
            </p:extLst>
          </p:nvPr>
        </p:nvGraphicFramePr>
        <p:xfrm>
          <a:off x="609600" y="1066800"/>
          <a:ext cx="8002588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19" name="数式" r:id="rId3" imgW="3365280" imgH="634680" progId="Equation.3">
                  <p:embed/>
                </p:oleObj>
              </mc:Choice>
              <mc:Fallback>
                <p:oleObj name="数式" r:id="rId3" imgW="33652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066800"/>
                        <a:ext cx="8002588" cy="150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Traveling wave solution  -- continued: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019751"/>
              </p:ext>
            </p:extLst>
          </p:nvPr>
        </p:nvGraphicFramePr>
        <p:xfrm>
          <a:off x="762000" y="2743200"/>
          <a:ext cx="5586413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20" name="数式" r:id="rId5" imgW="2349360" imgH="787320" progId="Equation.3">
                  <p:embed/>
                </p:oleObj>
              </mc:Choice>
              <mc:Fallback>
                <p:oleObj name="数式" r:id="rId5" imgW="23493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43200"/>
                        <a:ext cx="5586413" cy="186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327311"/>
              </p:ext>
            </p:extLst>
          </p:nvPr>
        </p:nvGraphicFramePr>
        <p:xfrm>
          <a:off x="488950" y="4446588"/>
          <a:ext cx="5980113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21" name="数式" r:id="rId7" imgW="2514600" imgH="927000" progId="Equation.3">
                  <p:embed/>
                </p:oleObj>
              </mc:Choice>
              <mc:Fallback>
                <p:oleObj name="数式" r:id="rId7" imgW="251460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4446588"/>
                        <a:ext cx="5980113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920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0" y="50292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5233"/>
            <a:ext cx="8763000" cy="599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330742"/>
              </p:ext>
            </p:extLst>
          </p:nvPr>
        </p:nvGraphicFramePr>
        <p:xfrm>
          <a:off x="152400" y="990600"/>
          <a:ext cx="8913813" cy="205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36" name="数式" r:id="rId3" imgW="3886200" imgH="901440" progId="Equation.3">
                  <p:embed/>
                </p:oleObj>
              </mc:Choice>
              <mc:Fallback>
                <p:oleObj name="数式" r:id="rId3" imgW="388620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90600"/>
                        <a:ext cx="8913813" cy="205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150303"/>
              </p:ext>
            </p:extLst>
          </p:nvPr>
        </p:nvGraphicFramePr>
        <p:xfrm>
          <a:off x="755650" y="3227387"/>
          <a:ext cx="6249988" cy="324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37" name="数式" r:id="rId5" imgW="2628720" imgH="1371600" progId="Equation.3">
                  <p:embed/>
                </p:oleObj>
              </mc:Choice>
              <mc:Fallback>
                <p:oleObj name="数式" r:id="rId5" imgW="262872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227387"/>
                        <a:ext cx="6249988" cy="324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Traveling wave solution  -- full non-linear case:</a:t>
            </a:r>
          </a:p>
        </p:txBody>
      </p:sp>
      <p:sp>
        <p:nvSpPr>
          <p:cNvPr id="8" name="Right Brace 7"/>
          <p:cNvSpPr/>
          <p:nvPr/>
        </p:nvSpPr>
        <p:spPr>
          <a:xfrm rot="5400000">
            <a:off x="8048932" y="1190932"/>
            <a:ext cx="381000" cy="1047135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77200" y="192310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42575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423548"/>
              </p:ext>
            </p:extLst>
          </p:nvPr>
        </p:nvGraphicFramePr>
        <p:xfrm>
          <a:off x="457200" y="1383775"/>
          <a:ext cx="8229600" cy="4799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54" name="Equation" r:id="rId3" imgW="5816520" imgH="3403440" progId="Equation.DSMT4">
                  <p:embed/>
                </p:oleObj>
              </mc:Choice>
              <mc:Fallback>
                <p:oleObj name="Equation" r:id="rId3" imgW="5816520" imgH="3403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83775"/>
                        <a:ext cx="8229600" cy="47996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048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Visualization continued:</a:t>
            </a:r>
          </a:p>
        </p:txBody>
      </p:sp>
    </p:spTree>
    <p:extLst>
      <p:ext uri="{BB962C8B-B14F-4D97-AF65-F5344CB8AC3E}">
        <p14:creationId xmlns:p14="http://schemas.microsoft.com/office/powerpoint/2010/main" val="478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pic>
        <p:nvPicPr>
          <p:cNvPr id="3604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7" r="11858"/>
          <a:stretch/>
        </p:blipFill>
        <p:spPr bwMode="auto">
          <a:xfrm>
            <a:off x="1981200" y="80665"/>
            <a:ext cx="555956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Linear wave:</a:t>
            </a:r>
          </a:p>
        </p:txBody>
      </p:sp>
      <p:pic>
        <p:nvPicPr>
          <p:cNvPr id="3604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9" r="4116"/>
          <a:stretch/>
        </p:blipFill>
        <p:spPr bwMode="auto">
          <a:xfrm>
            <a:off x="2133600" y="2971800"/>
            <a:ext cx="6608074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334833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Non-linear wave:</a:t>
            </a:r>
          </a:p>
        </p:txBody>
      </p:sp>
    </p:spTree>
    <p:extLst>
      <p:ext uri="{BB962C8B-B14F-4D97-AF65-F5344CB8AC3E}">
        <p14:creationId xmlns:p14="http://schemas.microsoft.com/office/powerpoint/2010/main" val="38484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291674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Linear wave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839" y="310258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Non-linear wave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8" y="3712822"/>
            <a:ext cx="9144000" cy="249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of shock wave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Plots of </a:t>
            </a:r>
            <a:r>
              <a:rPr lang="en-US" sz="2400" dirty="0" err="1" smtClean="0">
                <a:latin typeface="Symbol" pitchFamily="18" charset="2"/>
              </a:rPr>
              <a:t>dr</a:t>
            </a:r>
            <a:endParaRPr lang="en-US" sz="2400" dirty="0" smtClean="0">
              <a:latin typeface="Symbol" pitchFamily="18" charset="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9" r="4116"/>
          <a:stretch/>
        </p:blipFill>
        <p:spPr bwMode="auto">
          <a:xfrm>
            <a:off x="533400" y="1219200"/>
            <a:ext cx="826009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448300" y="535632"/>
            <a:ext cx="38100" cy="44935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38800" y="457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becomes unphysical</a:t>
            </a:r>
          </a:p>
        </p:txBody>
      </p:sp>
    </p:spTree>
    <p:extLst>
      <p:ext uri="{BB962C8B-B14F-4D97-AF65-F5344CB8AC3E}">
        <p14:creationId xmlns:p14="http://schemas.microsoft.com/office/powerpoint/2010/main" val="20395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of shock wave -- continued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95400" y="1219200"/>
            <a:ext cx="0" cy="426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810000" y="1219200"/>
            <a:ext cx="5334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3352800"/>
            <a:ext cx="6096000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81800" y="3048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 rot="10800000">
            <a:off x="3810001" y="1600200"/>
            <a:ext cx="553998" cy="16488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Shock front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13716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After shock</a:t>
            </a:r>
          </a:p>
          <a:p>
            <a:r>
              <a:rPr lang="en-US" sz="2400" i="1" dirty="0" smtClean="0">
                <a:latin typeface="+mj-lt"/>
              </a:rPr>
              <a:t>t</a:t>
            </a:r>
            <a:r>
              <a:rPr lang="en-US" sz="2400" i="1" baseline="-25000" dirty="0" smtClean="0">
                <a:latin typeface="+mj-lt"/>
              </a:rPr>
              <a:t>2</a:t>
            </a:r>
          </a:p>
          <a:p>
            <a:r>
              <a:rPr lang="en-US" sz="2400" i="1" dirty="0" smtClean="0">
                <a:latin typeface="Symbol" pitchFamily="18" charset="2"/>
              </a:rPr>
              <a:t>dr</a:t>
            </a:r>
            <a:r>
              <a:rPr lang="en-US" sz="2400" i="1" baseline="-25000" dirty="0" smtClean="0">
                <a:latin typeface="Symbol" pitchFamily="18" charset="2"/>
              </a:rPr>
              <a:t>2</a:t>
            </a:r>
            <a:r>
              <a:rPr lang="en-US" sz="2400" i="1" dirty="0" smtClean="0">
                <a:latin typeface="Symbol" pitchFamily="18" charset="2"/>
              </a:rPr>
              <a:t>, d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</a:t>
            </a:r>
            <a:r>
              <a:rPr lang="en-US" sz="2400" i="1" dirty="0" smtClean="0">
                <a:latin typeface="Symbol" pitchFamily="18" charset="2"/>
              </a:rPr>
              <a:t>d</a:t>
            </a:r>
            <a:r>
              <a:rPr lang="en-US" sz="2400" i="1" dirty="0" smtClean="0"/>
              <a:t>p</a:t>
            </a:r>
            <a:r>
              <a:rPr lang="en-US" sz="2400" i="1" baseline="-25000" dirty="0" smtClean="0"/>
              <a:t>2</a:t>
            </a:r>
            <a:endParaRPr lang="en-US" sz="2400" i="1" dirty="0">
              <a:latin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14478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Before shock</a:t>
            </a:r>
          </a:p>
          <a:p>
            <a:r>
              <a:rPr lang="en-US" sz="2400" i="1" dirty="0" smtClean="0">
                <a:latin typeface="+mj-lt"/>
              </a:rPr>
              <a:t>t</a:t>
            </a:r>
            <a:r>
              <a:rPr lang="en-US" sz="2400" i="1" baseline="-25000" dirty="0" smtClean="0">
                <a:latin typeface="+mj-lt"/>
              </a:rPr>
              <a:t>1</a:t>
            </a:r>
          </a:p>
          <a:p>
            <a:r>
              <a:rPr lang="en-US" sz="2400" i="1" dirty="0" smtClean="0">
                <a:latin typeface="Symbol" pitchFamily="18" charset="2"/>
              </a:rPr>
              <a:t>dr</a:t>
            </a:r>
            <a:r>
              <a:rPr lang="en-US" sz="2400" i="1" baseline="-25000" dirty="0" smtClean="0">
                <a:latin typeface="Symbol" pitchFamily="18" charset="2"/>
              </a:rPr>
              <a:t>1</a:t>
            </a:r>
            <a:r>
              <a:rPr lang="en-US" sz="2400" i="1" dirty="0" smtClean="0">
                <a:latin typeface="Symbol" pitchFamily="18" charset="2"/>
              </a:rPr>
              <a:t>, d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1</a:t>
            </a:r>
            <a:r>
              <a:rPr lang="en-US" sz="2400" i="1" dirty="0"/>
              <a:t>, </a:t>
            </a:r>
            <a:r>
              <a:rPr lang="en-US" sz="2400" i="1" dirty="0" smtClean="0">
                <a:latin typeface="Symbol" pitchFamily="18" charset="2"/>
              </a:rPr>
              <a:t>d</a:t>
            </a:r>
            <a:r>
              <a:rPr lang="en-US" sz="2400" i="1" dirty="0" smtClean="0"/>
              <a:t>p</a:t>
            </a:r>
            <a:r>
              <a:rPr lang="en-US" sz="2400" i="1" baseline="-25000" dirty="0" smtClean="0"/>
              <a:t>1</a:t>
            </a:r>
            <a:endParaRPr lang="en-US" sz="2400" i="1" dirty="0">
              <a:latin typeface="Symbol" pitchFamily="18" charset="2"/>
            </a:endParaRPr>
          </a:p>
          <a:p>
            <a:endParaRPr lang="en-US" sz="2400" i="1" dirty="0" smtClean="0">
              <a:latin typeface="Symbol" pitchFamily="18" charset="2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343400" y="37338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33900" y="3810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9670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of shock wave – continued</a:t>
            </a:r>
          </a:p>
          <a:p>
            <a:pPr lvl="1"/>
            <a:r>
              <a:rPr lang="en-US" sz="2400" dirty="0" smtClean="0">
                <a:latin typeface="+mj-lt"/>
              </a:rPr>
              <a:t>While analysis in the shock region is complicated, we can use conservation laws to analyze regions 1 and 2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917733"/>
              </p:ext>
            </p:extLst>
          </p:nvPr>
        </p:nvGraphicFramePr>
        <p:xfrm>
          <a:off x="723900" y="1555750"/>
          <a:ext cx="80121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79" name="Equation" r:id="rId3" imgW="6324480" imgH="3568680" progId="Equation.DSMT4">
                  <p:embed/>
                </p:oleObj>
              </mc:Choice>
              <mc:Fallback>
                <p:oleObj name="Equation" r:id="rId3" imgW="6324480" imgH="3568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1555750"/>
                        <a:ext cx="8012113" cy="450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86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of shock wave – continued</a:t>
            </a:r>
          </a:p>
          <a:p>
            <a:pPr lvl="1"/>
            <a:r>
              <a:rPr lang="en-US" sz="2400" dirty="0" smtClean="0">
                <a:latin typeface="+mj-lt"/>
              </a:rPr>
              <a:t>For adiabatic ideal gas, also considering energy and momentum conservation: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31339"/>
              </p:ext>
            </p:extLst>
          </p:nvPr>
        </p:nvGraphicFramePr>
        <p:xfrm>
          <a:off x="1371600" y="1520369"/>
          <a:ext cx="3327400" cy="221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10" name="数式" r:id="rId3" imgW="1523880" imgH="1015920" progId="Equation.3">
                  <p:embed/>
                </p:oleObj>
              </mc:Choice>
              <mc:Fallback>
                <p:oleObj name="数式" r:id="rId3" imgW="152388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20369"/>
                        <a:ext cx="3327400" cy="221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660025"/>
              </p:ext>
            </p:extLst>
          </p:nvPr>
        </p:nvGraphicFramePr>
        <p:xfrm>
          <a:off x="1143000" y="3276600"/>
          <a:ext cx="6669088" cy="3364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11" name="Equation" r:id="rId5" imgW="6451560" imgH="3111480" progId="Equation.DSMT4">
                  <p:embed/>
                </p:oleObj>
              </mc:Choice>
              <mc:Fallback>
                <p:oleObj name="Equation" r:id="rId5" imgW="6451560" imgH="3111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76600"/>
                        <a:ext cx="6669088" cy="33646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86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of shock wave – continued</a:t>
            </a:r>
          </a:p>
          <a:p>
            <a:pPr lvl="1"/>
            <a:r>
              <a:rPr lang="en-US" sz="2400" dirty="0" smtClean="0">
                <a:latin typeface="+mj-lt"/>
              </a:rPr>
              <a:t>For adiabatic ideal gas, entropy considerations::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027993"/>
              </p:ext>
            </p:extLst>
          </p:nvPr>
        </p:nvGraphicFramePr>
        <p:xfrm>
          <a:off x="585788" y="1295400"/>
          <a:ext cx="83312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25" name="Equation" r:id="rId3" imgW="6502320" imgH="3759120" progId="Equation.DSMT4">
                  <p:embed/>
                </p:oleObj>
              </mc:Choice>
              <mc:Fallback>
                <p:oleObj name="Equation" r:id="rId3" imgW="6502320" imgH="3759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1295400"/>
                        <a:ext cx="83312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465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63" y="304800"/>
            <a:ext cx="7815263" cy="564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3400"/>
            <a:ext cx="7196138" cy="557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253166"/>
              </p:ext>
            </p:extLst>
          </p:nvPr>
        </p:nvGraphicFramePr>
        <p:xfrm>
          <a:off x="2503488" y="838200"/>
          <a:ext cx="3910012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36" name="数式" r:id="rId3" imgW="1231560" imgH="419040" progId="Equation.3">
                  <p:embed/>
                </p:oleObj>
              </mc:Choice>
              <mc:Fallback>
                <p:oleObj name="数式" r:id="rId3" imgW="1231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838200"/>
                        <a:ext cx="3910012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2286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Solutions to linear wave equation in terms of velocity potential: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757921"/>
              </p:ext>
            </p:extLst>
          </p:nvPr>
        </p:nvGraphicFramePr>
        <p:xfrm>
          <a:off x="522287" y="2478087"/>
          <a:ext cx="7859713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37" name="数式" r:id="rId5" imgW="2476440" imgH="685800" progId="Equation.3">
                  <p:embed/>
                </p:oleObj>
              </mc:Choice>
              <mc:Fallback>
                <p:oleObj name="数式" r:id="rId5" imgW="24764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" y="2478087"/>
                        <a:ext cx="7859713" cy="209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47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8600"/>
            <a:ext cx="7315200" cy="5724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7463" y="589468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Figure from Fetter and </a:t>
            </a:r>
            <a:r>
              <a:rPr lang="en-US" sz="2400" dirty="0" err="1" smtClean="0">
                <a:latin typeface="+mj-lt"/>
              </a:rPr>
              <a:t>Walecka</a:t>
            </a:r>
            <a:r>
              <a:rPr lang="en-US" sz="2400" dirty="0" smtClean="0">
                <a:latin typeface="+mj-lt"/>
              </a:rPr>
              <a:t> pg. 337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286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Scattering of sound waves – 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for example, from a rigid cylinder</a:t>
            </a:r>
          </a:p>
        </p:txBody>
      </p:sp>
    </p:spTree>
    <p:extLst>
      <p:ext uri="{BB962C8B-B14F-4D97-AF65-F5344CB8AC3E}">
        <p14:creationId xmlns:p14="http://schemas.microsoft.com/office/powerpoint/2010/main" val="378175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Scattering of sound waves – 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for example, from a rigid cylinder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95985"/>
              </p:ext>
            </p:extLst>
          </p:nvPr>
        </p:nvGraphicFramePr>
        <p:xfrm>
          <a:off x="1143000" y="1219200"/>
          <a:ext cx="7122735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71" name="Equation" r:id="rId3" imgW="5143320" imgH="647640" progId="Equation.DSMT4">
                  <p:embed/>
                </p:oleObj>
              </mc:Choice>
              <mc:Fallback>
                <p:oleObj name="Equation" r:id="rId3" imgW="514332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1219200"/>
                        <a:ext cx="7122735" cy="89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731973"/>
              </p:ext>
            </p:extLst>
          </p:nvPr>
        </p:nvGraphicFramePr>
        <p:xfrm>
          <a:off x="1076325" y="2276475"/>
          <a:ext cx="6991350" cy="315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72" name="Equation" r:id="rId5" imgW="5371920" imgH="2425680" progId="Equation.DSMT4">
                  <p:embed/>
                </p:oleObj>
              </mc:Choice>
              <mc:Fallback>
                <p:oleObj name="Equation" r:id="rId5" imgW="5371920" imgH="2425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6325" y="2276475"/>
                        <a:ext cx="6991350" cy="315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19800" y="3733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(no </a:t>
            </a:r>
            <a:r>
              <a:rPr lang="en-US" sz="2400" i="1" dirty="0" smtClean="0">
                <a:latin typeface="+mj-lt"/>
              </a:rPr>
              <a:t>z</a:t>
            </a:r>
            <a:r>
              <a:rPr lang="en-US" sz="2400" dirty="0" smtClean="0">
                <a:latin typeface="+mj-lt"/>
              </a:rPr>
              <a:t> dependence)</a:t>
            </a:r>
          </a:p>
        </p:txBody>
      </p:sp>
    </p:spTree>
    <p:extLst>
      <p:ext uri="{BB962C8B-B14F-4D97-AF65-F5344CB8AC3E}">
        <p14:creationId xmlns:p14="http://schemas.microsoft.com/office/powerpoint/2010/main" val="29976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"/>
            <a:ext cx="3962400" cy="3100784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288482"/>
              </p:ext>
            </p:extLst>
          </p:nvPr>
        </p:nvGraphicFramePr>
        <p:xfrm>
          <a:off x="3657600" y="685800"/>
          <a:ext cx="52578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92" name="Equation" r:id="rId4" imgW="3797280" imgH="622080" progId="Equation.DSMT4">
                  <p:embed/>
                </p:oleObj>
              </mc:Choice>
              <mc:Fallback>
                <p:oleObj name="Equation" r:id="rId4" imgW="379728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7600" y="685800"/>
                        <a:ext cx="5257800" cy="86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00830"/>
              </p:ext>
            </p:extLst>
          </p:nvPr>
        </p:nvGraphicFramePr>
        <p:xfrm>
          <a:off x="477838" y="3298825"/>
          <a:ext cx="7720012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93" name="Equation" r:id="rId6" imgW="5574960" imgH="2323800" progId="Equation.DSMT4">
                  <p:embed/>
                </p:oleObj>
              </mc:Choice>
              <mc:Fallback>
                <p:oleObj name="Equation" r:id="rId6" imgW="5574960" imgH="232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7838" y="3298825"/>
                        <a:ext cx="7720012" cy="321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08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"/>
            <a:ext cx="3962400" cy="3100784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58906"/>
              </p:ext>
            </p:extLst>
          </p:nvPr>
        </p:nvGraphicFramePr>
        <p:xfrm>
          <a:off x="4038600" y="609600"/>
          <a:ext cx="48006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30" name="Equation" r:id="rId4" imgW="3466800" imgH="647640" progId="Equation.DSMT4">
                  <p:embed/>
                </p:oleObj>
              </mc:Choice>
              <mc:Fallback>
                <p:oleObj name="Equation" r:id="rId4" imgW="346680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8600" y="609600"/>
                        <a:ext cx="4800600" cy="89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13989"/>
              </p:ext>
            </p:extLst>
          </p:nvPr>
        </p:nvGraphicFramePr>
        <p:xfrm>
          <a:off x="4419600" y="1752600"/>
          <a:ext cx="350915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31" name="Equation" r:id="rId6" imgW="2501640" imgH="977760" progId="Equation.DSMT4">
                  <p:embed/>
                </p:oleObj>
              </mc:Choice>
              <mc:Fallback>
                <p:oleObj name="Equation" r:id="rId6" imgW="250164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19600" y="1752600"/>
                        <a:ext cx="3509158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606506"/>
              </p:ext>
            </p:extLst>
          </p:nvPr>
        </p:nvGraphicFramePr>
        <p:xfrm>
          <a:off x="733425" y="3429000"/>
          <a:ext cx="6788150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32" name="Equation" r:id="rId8" imgW="4902120" imgH="1409400" progId="Equation.DSMT4">
                  <p:embed/>
                </p:oleObj>
              </mc:Choice>
              <mc:Fallback>
                <p:oleObj name="Equation" r:id="rId8" imgW="4902120" imgH="140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3425" y="3429000"/>
                        <a:ext cx="6788150" cy="195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931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18277</TotalTime>
  <Words>494</Words>
  <Application>Microsoft Office PowerPoint</Application>
  <PresentationFormat>On-screen Show (4:3)</PresentationFormat>
  <Paragraphs>133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Symbol</vt:lpstr>
      <vt:lpstr>Wingdings</vt:lpstr>
      <vt:lpstr>Office Theme</vt:lpstr>
      <vt:lpstr>Equation</vt:lpstr>
      <vt:lpstr>数式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877</cp:revision>
  <cp:lastPrinted>2015-11-04T03:35:19Z</cp:lastPrinted>
  <dcterms:created xsi:type="dcterms:W3CDTF">2012-01-10T18:32:24Z</dcterms:created>
  <dcterms:modified xsi:type="dcterms:W3CDTF">2015-11-04T15:55:18Z</dcterms:modified>
</cp:coreProperties>
</file>