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handoutMasterIdLst>
    <p:handoutMasterId r:id="rId20"/>
  </p:handoutMasterIdLst>
  <p:sldIdLst>
    <p:sldId id="296" r:id="rId2"/>
    <p:sldId id="354" r:id="rId3"/>
    <p:sldId id="365" r:id="rId4"/>
    <p:sldId id="366" r:id="rId5"/>
    <p:sldId id="360" r:id="rId6"/>
    <p:sldId id="361" r:id="rId7"/>
    <p:sldId id="376" r:id="rId8"/>
    <p:sldId id="362" r:id="rId9"/>
    <p:sldId id="367" r:id="rId10"/>
    <p:sldId id="368" r:id="rId11"/>
    <p:sldId id="369" r:id="rId12"/>
    <p:sldId id="370" r:id="rId13"/>
    <p:sldId id="371" r:id="rId14"/>
    <p:sldId id="372" r:id="rId15"/>
    <p:sldId id="373" r:id="rId16"/>
    <p:sldId id="374" r:id="rId17"/>
    <p:sldId id="375" r:id="rId18"/>
  </p:sldIdLst>
  <p:sldSz cx="9144000" cy="6858000" type="screen4x3"/>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6E6F6"/>
    <a:srgbClr val="DA32A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06" autoAdjust="0"/>
    <p:restoredTop sz="94660"/>
  </p:normalViewPr>
  <p:slideViewPr>
    <p:cSldViewPr>
      <p:cViewPr varScale="1">
        <p:scale>
          <a:sx n="64" d="100"/>
          <a:sy n="64" d="100"/>
        </p:scale>
        <p:origin x="920" y="44"/>
      </p:cViewPr>
      <p:guideLst>
        <p:guide orient="horz" pos="2160"/>
        <p:guide pos="2880"/>
      </p:guideLst>
    </p:cSldViewPr>
  </p:slideViewPr>
  <p:notesTextViewPr>
    <p:cViewPr>
      <p:scale>
        <a:sx n="1" d="1"/>
        <a:sy n="1" d="1"/>
      </p:scale>
      <p:origin x="0" y="0"/>
    </p:cViewPr>
  </p:notesTextViewPr>
  <p:sorterViewPr>
    <p:cViewPr>
      <p:scale>
        <a:sx n="60" d="100"/>
        <a:sy n="6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image" Target="../media/image2.wmf"/></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15.wmf"/></Relationships>
</file>

<file path=ppt/drawings/_rels/vmlDrawing11.vml.rels><?xml version="1.0" encoding="UTF-8" standalone="yes"?>
<Relationships xmlns="http://schemas.openxmlformats.org/package/2006/relationships"><Relationship Id="rId3" Type="http://schemas.openxmlformats.org/officeDocument/2006/relationships/image" Target="../media/image19.wmf"/><Relationship Id="rId2" Type="http://schemas.openxmlformats.org/officeDocument/2006/relationships/image" Target="../media/image18.wmf"/><Relationship Id="rId1" Type="http://schemas.openxmlformats.org/officeDocument/2006/relationships/image" Target="../media/image17.wmf"/><Relationship Id="rId4" Type="http://schemas.openxmlformats.org/officeDocument/2006/relationships/image" Target="../media/image20.wmf"/></Relationships>
</file>

<file path=ppt/drawings/_rels/vmlDrawing12.vml.rels><?xml version="1.0" encoding="UTF-8" standalone="yes"?>
<Relationships xmlns="http://schemas.openxmlformats.org/package/2006/relationships"><Relationship Id="rId1" Type="http://schemas.openxmlformats.org/officeDocument/2006/relationships/image" Target="../media/image21.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4.wmf"/></Relationships>
</file>

<file path=ppt/drawings/_rels/vmlDrawing3.vml.rels><?xml version="1.0" encoding="UTF-8" standalone="yes"?>
<Relationships xmlns="http://schemas.openxmlformats.org/package/2006/relationships"><Relationship Id="rId2" Type="http://schemas.openxmlformats.org/officeDocument/2006/relationships/image" Target="../media/image6.wmf"/><Relationship Id="rId1" Type="http://schemas.openxmlformats.org/officeDocument/2006/relationships/image" Target="../media/image5.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7.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8.w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9.wmf"/></Relationships>
</file>

<file path=ppt/drawings/_rels/vmlDrawing7.vml.rels><?xml version="1.0" encoding="UTF-8" standalone="yes"?>
<Relationships xmlns="http://schemas.openxmlformats.org/package/2006/relationships"><Relationship Id="rId2" Type="http://schemas.openxmlformats.org/officeDocument/2006/relationships/image" Target="../media/image11.wmf"/><Relationship Id="rId1" Type="http://schemas.openxmlformats.org/officeDocument/2006/relationships/image" Target="../media/image10.w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12.wmf"/></Relationships>
</file>

<file path=ppt/drawings/_rels/vmlDrawing9.vml.rels><?xml version="1.0" encoding="UTF-8" standalone="yes"?>
<Relationships xmlns="http://schemas.openxmlformats.org/package/2006/relationships"><Relationship Id="rId2" Type="http://schemas.openxmlformats.org/officeDocument/2006/relationships/image" Target="../media/image14.wmf"/><Relationship Id="rId1" Type="http://schemas.openxmlformats.org/officeDocument/2006/relationships/image" Target="../media/image13.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38" cy="4794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4143375" y="0"/>
            <a:ext cx="3170238" cy="479425"/>
          </a:xfrm>
          <a:prstGeom prst="rect">
            <a:avLst/>
          </a:prstGeom>
        </p:spPr>
        <p:txBody>
          <a:bodyPr vert="horz" lIns="91440" tIns="45720" rIns="91440" bIns="45720" rtlCol="0"/>
          <a:lstStyle>
            <a:lvl1pPr algn="r">
              <a:defRPr sz="1200"/>
            </a:lvl1pPr>
          </a:lstStyle>
          <a:p>
            <a:fld id="{8194727C-8B30-4386-9703-61EF7B04C9A7}" type="datetimeFigureOut">
              <a:rPr lang="en-US" smtClean="0"/>
              <a:t>11/6/2015</a:t>
            </a:fld>
            <a:endParaRPr lang="en-US"/>
          </a:p>
        </p:txBody>
      </p:sp>
      <p:sp>
        <p:nvSpPr>
          <p:cNvPr id="4" name="Footer Placeholder 3"/>
          <p:cNvSpPr>
            <a:spLocks noGrp="1"/>
          </p:cNvSpPr>
          <p:nvPr>
            <p:ph type="ftr" sz="quarter" idx="2"/>
          </p:nvPr>
        </p:nvSpPr>
        <p:spPr>
          <a:xfrm>
            <a:off x="0" y="9120188"/>
            <a:ext cx="3170238" cy="4794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4143375" y="9120188"/>
            <a:ext cx="3170238" cy="479425"/>
          </a:xfrm>
          <a:prstGeom prst="rect">
            <a:avLst/>
          </a:prstGeom>
        </p:spPr>
        <p:txBody>
          <a:bodyPr vert="horz" lIns="91440" tIns="45720" rIns="91440" bIns="45720" rtlCol="0" anchor="b"/>
          <a:lstStyle>
            <a:lvl1pPr algn="r">
              <a:defRPr sz="1200"/>
            </a:lvl1pPr>
          </a:lstStyle>
          <a:p>
            <a:fld id="{7E357BCF-F272-4C79-9BBA-DF21EFA30F88}" type="slidenum">
              <a:rPr lang="en-US" smtClean="0"/>
              <a:t>‹#›</a:t>
            </a:fld>
            <a:endParaRPr lang="en-US"/>
          </a:p>
        </p:txBody>
      </p:sp>
    </p:spTree>
    <p:extLst>
      <p:ext uri="{BB962C8B-B14F-4D97-AF65-F5344CB8AC3E}">
        <p14:creationId xmlns:p14="http://schemas.microsoft.com/office/powerpoint/2010/main" val="267658715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0060"/>
          </a:xfrm>
          <a:prstGeom prst="rect">
            <a:avLst/>
          </a:prstGeom>
        </p:spPr>
        <p:txBody>
          <a:bodyPr vert="horz" lIns="96661" tIns="48331" rIns="96661" bIns="48331" rtlCol="0"/>
          <a:lstStyle>
            <a:lvl1pPr algn="l">
              <a:defRPr sz="1300"/>
            </a:lvl1pPr>
          </a:lstStyle>
          <a:p>
            <a:endParaRPr lang="en-US" dirty="0"/>
          </a:p>
        </p:txBody>
      </p:sp>
      <p:sp>
        <p:nvSpPr>
          <p:cNvPr id="3" name="Date Placeholder 2"/>
          <p:cNvSpPr>
            <a:spLocks noGrp="1"/>
          </p:cNvSpPr>
          <p:nvPr>
            <p:ph type="dt" idx="1"/>
          </p:nvPr>
        </p:nvSpPr>
        <p:spPr>
          <a:xfrm>
            <a:off x="4143587" y="0"/>
            <a:ext cx="3169920" cy="480060"/>
          </a:xfrm>
          <a:prstGeom prst="rect">
            <a:avLst/>
          </a:prstGeom>
        </p:spPr>
        <p:txBody>
          <a:bodyPr vert="horz" lIns="96661" tIns="48331" rIns="96661" bIns="48331" rtlCol="0"/>
          <a:lstStyle>
            <a:lvl1pPr algn="r">
              <a:defRPr sz="1300"/>
            </a:lvl1pPr>
          </a:lstStyle>
          <a:p>
            <a:fld id="{AC5D2E9F-93AF-4192-9362-BE5EFDABCE46}" type="datetimeFigureOut">
              <a:rPr lang="en-US" smtClean="0"/>
              <a:t>11/6/2015</a:t>
            </a:fld>
            <a:endParaRPr lang="en-US" dirty="0"/>
          </a:p>
        </p:txBody>
      </p:sp>
      <p:sp>
        <p:nvSpPr>
          <p:cNvPr id="4" name="Slide Image Placeholder 3"/>
          <p:cNvSpPr>
            <a:spLocks noGrp="1" noRot="1" noChangeAspect="1"/>
          </p:cNvSpPr>
          <p:nvPr>
            <p:ph type="sldImg" idx="2"/>
          </p:nvPr>
        </p:nvSpPr>
        <p:spPr>
          <a:xfrm>
            <a:off x="1257300" y="720725"/>
            <a:ext cx="4800600" cy="3600450"/>
          </a:xfrm>
          <a:prstGeom prst="rect">
            <a:avLst/>
          </a:prstGeom>
          <a:noFill/>
          <a:ln w="12700">
            <a:solidFill>
              <a:prstClr val="black"/>
            </a:solidFill>
          </a:ln>
        </p:spPr>
        <p:txBody>
          <a:bodyPr vert="horz" lIns="96661" tIns="48331" rIns="96661" bIns="48331" rtlCol="0" anchor="ctr"/>
          <a:lstStyle/>
          <a:p>
            <a:endParaRPr lang="en-US" dirty="0"/>
          </a:p>
        </p:txBody>
      </p:sp>
      <p:sp>
        <p:nvSpPr>
          <p:cNvPr id="5" name="Notes Placeholder 4"/>
          <p:cNvSpPr>
            <a:spLocks noGrp="1"/>
          </p:cNvSpPr>
          <p:nvPr>
            <p:ph type="body" sz="quarter" idx="3"/>
          </p:nvPr>
        </p:nvSpPr>
        <p:spPr>
          <a:xfrm>
            <a:off x="731520" y="4560570"/>
            <a:ext cx="5852160" cy="4320540"/>
          </a:xfrm>
          <a:prstGeom prst="rect">
            <a:avLst/>
          </a:prstGeom>
        </p:spPr>
        <p:txBody>
          <a:bodyPr vert="horz" lIns="96661" tIns="48331" rIns="96661" bIns="48331"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119474"/>
            <a:ext cx="3169920" cy="480060"/>
          </a:xfrm>
          <a:prstGeom prst="rect">
            <a:avLst/>
          </a:prstGeom>
        </p:spPr>
        <p:txBody>
          <a:bodyPr vert="horz" lIns="96661" tIns="48331" rIns="96661" bIns="48331" rtlCol="0" anchor="b"/>
          <a:lstStyle>
            <a:lvl1pPr algn="l">
              <a:defRPr sz="1300"/>
            </a:lvl1pPr>
          </a:lstStyle>
          <a:p>
            <a:endParaRPr lang="en-US" dirty="0"/>
          </a:p>
        </p:txBody>
      </p:sp>
      <p:sp>
        <p:nvSpPr>
          <p:cNvPr id="7" name="Slide Number Placeholder 6"/>
          <p:cNvSpPr>
            <a:spLocks noGrp="1"/>
          </p:cNvSpPr>
          <p:nvPr>
            <p:ph type="sldNum" sz="quarter" idx="5"/>
          </p:nvPr>
        </p:nvSpPr>
        <p:spPr>
          <a:xfrm>
            <a:off x="4143587" y="9119474"/>
            <a:ext cx="3169920" cy="480060"/>
          </a:xfrm>
          <a:prstGeom prst="rect">
            <a:avLst/>
          </a:prstGeom>
        </p:spPr>
        <p:txBody>
          <a:bodyPr vert="horz" lIns="96661" tIns="48331" rIns="96661" bIns="48331" rtlCol="0" anchor="b"/>
          <a:lstStyle>
            <a:lvl1pPr algn="r">
              <a:defRPr sz="1300"/>
            </a:lvl1pPr>
          </a:lstStyle>
          <a:p>
            <a:fld id="{615B37F0-B5B5-4873-843A-F6B8A32A0D0F}" type="slidenum">
              <a:rPr lang="en-US" smtClean="0"/>
              <a:t>‹#›</a:t>
            </a:fld>
            <a:endParaRPr lang="en-US" dirty="0"/>
          </a:p>
        </p:txBody>
      </p:sp>
    </p:spTree>
    <p:extLst>
      <p:ext uri="{BB962C8B-B14F-4D97-AF65-F5344CB8AC3E}">
        <p14:creationId xmlns:p14="http://schemas.microsoft.com/office/powerpoint/2010/main" val="28721609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15B37F0-B5B5-4873-843A-F6B8A32A0D0F}" type="slidenum">
              <a:rPr lang="en-US" smtClean="0"/>
              <a:t>1</a:t>
            </a:fld>
            <a:endParaRPr lang="en-US" dirty="0"/>
          </a:p>
        </p:txBody>
      </p:sp>
    </p:spTree>
    <p:extLst>
      <p:ext uri="{BB962C8B-B14F-4D97-AF65-F5344CB8AC3E}">
        <p14:creationId xmlns:p14="http://schemas.microsoft.com/office/powerpoint/2010/main" val="504781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15B37F0-B5B5-4873-843A-F6B8A32A0D0F}" type="slidenum">
              <a:rPr lang="en-US" smtClean="0"/>
              <a:t>2</a:t>
            </a:fld>
            <a:endParaRPr lang="en-US" dirty="0"/>
          </a:p>
        </p:txBody>
      </p:sp>
    </p:spTree>
    <p:extLst>
      <p:ext uri="{BB962C8B-B14F-4D97-AF65-F5344CB8AC3E}">
        <p14:creationId xmlns:p14="http://schemas.microsoft.com/office/powerpoint/2010/main" val="302573830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r>
              <a:rPr lang="en-US" smtClean="0"/>
              <a:t>11/06/2015</a:t>
            </a:r>
            <a:endParaRPr lang="en-US" dirty="0"/>
          </a:p>
        </p:txBody>
      </p:sp>
      <p:sp>
        <p:nvSpPr>
          <p:cNvPr id="5" name="Footer Placeholder 4"/>
          <p:cNvSpPr>
            <a:spLocks noGrp="1"/>
          </p:cNvSpPr>
          <p:nvPr>
            <p:ph type="ftr" sz="quarter" idx="11"/>
          </p:nvPr>
        </p:nvSpPr>
        <p:spPr/>
        <p:txBody>
          <a:bodyPr/>
          <a:lstStyle/>
          <a:p>
            <a:r>
              <a:rPr lang="en-US" smtClean="0"/>
              <a:t>PHY 711  Fall 2015 -- Lecture 29</a:t>
            </a:r>
            <a:endParaRPr lang="en-US" dirty="0"/>
          </a:p>
        </p:txBody>
      </p:sp>
      <p:sp>
        <p:nvSpPr>
          <p:cNvPr id="6" name="Slide Number Placeholder 5"/>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18022542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11/06/2015</a:t>
            </a:r>
            <a:endParaRPr lang="en-US" dirty="0"/>
          </a:p>
        </p:txBody>
      </p:sp>
      <p:sp>
        <p:nvSpPr>
          <p:cNvPr id="5" name="Footer Placeholder 4"/>
          <p:cNvSpPr>
            <a:spLocks noGrp="1"/>
          </p:cNvSpPr>
          <p:nvPr>
            <p:ph type="ftr" sz="quarter" idx="11"/>
          </p:nvPr>
        </p:nvSpPr>
        <p:spPr/>
        <p:txBody>
          <a:bodyPr/>
          <a:lstStyle/>
          <a:p>
            <a:r>
              <a:rPr lang="en-US" smtClean="0"/>
              <a:t>PHY 711  Fall 2015 -- Lecture 29</a:t>
            </a:r>
            <a:endParaRPr lang="en-US" dirty="0"/>
          </a:p>
        </p:txBody>
      </p:sp>
      <p:sp>
        <p:nvSpPr>
          <p:cNvPr id="6" name="Slide Number Placeholder 5"/>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40401551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11/06/2015</a:t>
            </a:r>
            <a:endParaRPr lang="en-US" dirty="0"/>
          </a:p>
        </p:txBody>
      </p:sp>
      <p:sp>
        <p:nvSpPr>
          <p:cNvPr id="5" name="Footer Placeholder 4"/>
          <p:cNvSpPr>
            <a:spLocks noGrp="1"/>
          </p:cNvSpPr>
          <p:nvPr>
            <p:ph type="ftr" sz="quarter" idx="11"/>
          </p:nvPr>
        </p:nvSpPr>
        <p:spPr/>
        <p:txBody>
          <a:bodyPr/>
          <a:lstStyle/>
          <a:p>
            <a:r>
              <a:rPr lang="en-US" smtClean="0"/>
              <a:t>PHY 711  Fall 2015 -- Lecture 29</a:t>
            </a:r>
            <a:endParaRPr lang="en-US" dirty="0"/>
          </a:p>
        </p:txBody>
      </p:sp>
      <p:sp>
        <p:nvSpPr>
          <p:cNvPr id="6" name="Slide Number Placeholder 5"/>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18042887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11/06/2015</a:t>
            </a:r>
            <a:endParaRPr lang="en-US" dirty="0"/>
          </a:p>
        </p:txBody>
      </p:sp>
      <p:sp>
        <p:nvSpPr>
          <p:cNvPr id="5" name="Footer Placeholder 4"/>
          <p:cNvSpPr>
            <a:spLocks noGrp="1"/>
          </p:cNvSpPr>
          <p:nvPr>
            <p:ph type="ftr" sz="quarter" idx="11"/>
          </p:nvPr>
        </p:nvSpPr>
        <p:spPr/>
        <p:txBody>
          <a:bodyPr/>
          <a:lstStyle/>
          <a:p>
            <a:r>
              <a:rPr lang="en-US" smtClean="0"/>
              <a:t>PHY 711  Fall 2015 -- Lecture 29</a:t>
            </a:r>
            <a:endParaRPr lang="en-US" dirty="0"/>
          </a:p>
        </p:txBody>
      </p:sp>
      <p:sp>
        <p:nvSpPr>
          <p:cNvPr id="6" name="Slide Number Placeholder 5"/>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33328557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smtClean="0"/>
              <a:t>11/06/2015</a:t>
            </a:r>
            <a:endParaRPr lang="en-US" dirty="0"/>
          </a:p>
        </p:txBody>
      </p:sp>
      <p:sp>
        <p:nvSpPr>
          <p:cNvPr id="5" name="Footer Placeholder 4"/>
          <p:cNvSpPr>
            <a:spLocks noGrp="1"/>
          </p:cNvSpPr>
          <p:nvPr>
            <p:ph type="ftr" sz="quarter" idx="11"/>
          </p:nvPr>
        </p:nvSpPr>
        <p:spPr/>
        <p:txBody>
          <a:bodyPr/>
          <a:lstStyle/>
          <a:p>
            <a:r>
              <a:rPr lang="en-US" smtClean="0"/>
              <a:t>PHY 711  Fall 2015 -- Lecture 29</a:t>
            </a:r>
            <a:endParaRPr lang="en-US" dirty="0"/>
          </a:p>
        </p:txBody>
      </p:sp>
      <p:sp>
        <p:nvSpPr>
          <p:cNvPr id="6" name="Slide Number Placeholder 5"/>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33203837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US" smtClean="0"/>
              <a:t>11/06/2015</a:t>
            </a:r>
            <a:endParaRPr lang="en-US" dirty="0"/>
          </a:p>
        </p:txBody>
      </p:sp>
      <p:sp>
        <p:nvSpPr>
          <p:cNvPr id="6" name="Footer Placeholder 5"/>
          <p:cNvSpPr>
            <a:spLocks noGrp="1"/>
          </p:cNvSpPr>
          <p:nvPr>
            <p:ph type="ftr" sz="quarter" idx="11"/>
          </p:nvPr>
        </p:nvSpPr>
        <p:spPr/>
        <p:txBody>
          <a:bodyPr/>
          <a:lstStyle/>
          <a:p>
            <a:r>
              <a:rPr lang="en-US" smtClean="0"/>
              <a:t>PHY 711  Fall 2015 -- Lecture 29</a:t>
            </a:r>
            <a:endParaRPr lang="en-US" dirty="0"/>
          </a:p>
        </p:txBody>
      </p:sp>
      <p:sp>
        <p:nvSpPr>
          <p:cNvPr id="7" name="Slide Number Placeholder 6"/>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32736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US" smtClean="0"/>
              <a:t>11/06/2015</a:t>
            </a:r>
            <a:endParaRPr lang="en-US" dirty="0"/>
          </a:p>
        </p:txBody>
      </p:sp>
      <p:sp>
        <p:nvSpPr>
          <p:cNvPr id="8" name="Footer Placeholder 7"/>
          <p:cNvSpPr>
            <a:spLocks noGrp="1"/>
          </p:cNvSpPr>
          <p:nvPr>
            <p:ph type="ftr" sz="quarter" idx="11"/>
          </p:nvPr>
        </p:nvSpPr>
        <p:spPr/>
        <p:txBody>
          <a:bodyPr/>
          <a:lstStyle/>
          <a:p>
            <a:r>
              <a:rPr lang="en-US" smtClean="0"/>
              <a:t>PHY 711  Fall 2015 -- Lecture 29</a:t>
            </a:r>
            <a:endParaRPr lang="en-US" dirty="0"/>
          </a:p>
        </p:txBody>
      </p:sp>
      <p:sp>
        <p:nvSpPr>
          <p:cNvPr id="9" name="Slide Number Placeholder 8"/>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20369225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smtClean="0"/>
              <a:t>11/06/2015</a:t>
            </a:r>
            <a:endParaRPr lang="en-US" dirty="0"/>
          </a:p>
        </p:txBody>
      </p:sp>
      <p:sp>
        <p:nvSpPr>
          <p:cNvPr id="4" name="Footer Placeholder 3"/>
          <p:cNvSpPr>
            <a:spLocks noGrp="1"/>
          </p:cNvSpPr>
          <p:nvPr>
            <p:ph type="ftr" sz="quarter" idx="11"/>
          </p:nvPr>
        </p:nvSpPr>
        <p:spPr/>
        <p:txBody>
          <a:bodyPr/>
          <a:lstStyle/>
          <a:p>
            <a:r>
              <a:rPr lang="en-US" smtClean="0"/>
              <a:t>PHY 711  Fall 2015 -- Lecture 29</a:t>
            </a:r>
            <a:endParaRPr lang="en-US" dirty="0"/>
          </a:p>
        </p:txBody>
      </p:sp>
      <p:sp>
        <p:nvSpPr>
          <p:cNvPr id="5" name="Slide Number Placeholder 4"/>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36689163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11/06/2015</a:t>
            </a:r>
            <a:endParaRPr lang="en-US" dirty="0"/>
          </a:p>
        </p:txBody>
      </p:sp>
      <p:sp>
        <p:nvSpPr>
          <p:cNvPr id="3" name="Footer Placeholder 2"/>
          <p:cNvSpPr>
            <a:spLocks noGrp="1"/>
          </p:cNvSpPr>
          <p:nvPr>
            <p:ph type="ftr" sz="quarter" idx="11"/>
          </p:nvPr>
        </p:nvSpPr>
        <p:spPr/>
        <p:txBody>
          <a:bodyPr/>
          <a:lstStyle/>
          <a:p>
            <a:r>
              <a:rPr lang="en-US" smtClean="0"/>
              <a:t>PHY 711  Fall 2015 -- Lecture 29</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10958655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11/06/2015</a:t>
            </a:r>
            <a:endParaRPr lang="en-US" dirty="0"/>
          </a:p>
        </p:txBody>
      </p:sp>
      <p:sp>
        <p:nvSpPr>
          <p:cNvPr id="6" name="Footer Placeholder 5"/>
          <p:cNvSpPr>
            <a:spLocks noGrp="1"/>
          </p:cNvSpPr>
          <p:nvPr>
            <p:ph type="ftr" sz="quarter" idx="11"/>
          </p:nvPr>
        </p:nvSpPr>
        <p:spPr/>
        <p:txBody>
          <a:bodyPr/>
          <a:lstStyle/>
          <a:p>
            <a:r>
              <a:rPr lang="en-US" smtClean="0"/>
              <a:t>PHY 711  Fall 2015 -- Lecture 29</a:t>
            </a:r>
            <a:endParaRPr lang="en-US" dirty="0"/>
          </a:p>
        </p:txBody>
      </p:sp>
      <p:sp>
        <p:nvSpPr>
          <p:cNvPr id="7" name="Slide Number Placeholder 6"/>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14225024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11/06/2015</a:t>
            </a:r>
            <a:endParaRPr lang="en-US" dirty="0"/>
          </a:p>
        </p:txBody>
      </p:sp>
      <p:sp>
        <p:nvSpPr>
          <p:cNvPr id="6" name="Footer Placeholder 5"/>
          <p:cNvSpPr>
            <a:spLocks noGrp="1"/>
          </p:cNvSpPr>
          <p:nvPr>
            <p:ph type="ftr" sz="quarter" idx="11"/>
          </p:nvPr>
        </p:nvSpPr>
        <p:spPr/>
        <p:txBody>
          <a:bodyPr/>
          <a:lstStyle/>
          <a:p>
            <a:r>
              <a:rPr lang="en-US" smtClean="0"/>
              <a:t>PHY 711  Fall 2015 -- Lecture 29</a:t>
            </a:r>
            <a:endParaRPr lang="en-US" dirty="0"/>
          </a:p>
        </p:txBody>
      </p:sp>
      <p:sp>
        <p:nvSpPr>
          <p:cNvPr id="7" name="Slide Number Placeholder 6"/>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36302447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smtClean="0"/>
              <a:t>11/06/2015</a:t>
            </a:r>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PHY 711  Fall 2015 -- Lecture 29</a:t>
            </a: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E368B07-CEBF-4C80-90AF-53B34FA04CF3}" type="slidenum">
              <a:rPr lang="en-US" smtClean="0"/>
              <a:t>‹#›</a:t>
            </a:fld>
            <a:endParaRPr lang="en-US" dirty="0"/>
          </a:p>
        </p:txBody>
      </p:sp>
    </p:spTree>
    <p:extLst>
      <p:ext uri="{BB962C8B-B14F-4D97-AF65-F5344CB8AC3E}">
        <p14:creationId xmlns:p14="http://schemas.microsoft.com/office/powerpoint/2010/main" val="27001727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oleObject" Target="../embeddings/oleObject7.bin"/><Relationship Id="rId2" Type="http://schemas.openxmlformats.org/officeDocument/2006/relationships/slideLayout" Target="../slideLayouts/slideLayout7.xml"/><Relationship Id="rId1" Type="http://schemas.openxmlformats.org/officeDocument/2006/relationships/vmlDrawing" Target="../drawings/vmlDrawing5.vml"/><Relationship Id="rId4" Type="http://schemas.openxmlformats.org/officeDocument/2006/relationships/image" Target="../media/image8.wmf"/></Relationships>
</file>

<file path=ppt/slides/_rels/slide11.xml.rels><?xml version="1.0" encoding="UTF-8" standalone="yes"?>
<Relationships xmlns="http://schemas.openxmlformats.org/package/2006/relationships"><Relationship Id="rId3" Type="http://schemas.openxmlformats.org/officeDocument/2006/relationships/oleObject" Target="../embeddings/oleObject8.bin"/><Relationship Id="rId2" Type="http://schemas.openxmlformats.org/officeDocument/2006/relationships/slideLayout" Target="../slideLayouts/slideLayout7.xml"/><Relationship Id="rId1" Type="http://schemas.openxmlformats.org/officeDocument/2006/relationships/vmlDrawing" Target="../drawings/vmlDrawing6.vml"/><Relationship Id="rId4" Type="http://schemas.openxmlformats.org/officeDocument/2006/relationships/image" Target="../media/image9.wmf"/></Relationships>
</file>

<file path=ppt/slides/_rels/slide12.xml.rels><?xml version="1.0" encoding="UTF-8" standalone="yes"?>
<Relationships xmlns="http://schemas.openxmlformats.org/package/2006/relationships"><Relationship Id="rId3" Type="http://schemas.openxmlformats.org/officeDocument/2006/relationships/oleObject" Target="../embeddings/oleObject9.bin"/><Relationship Id="rId2" Type="http://schemas.openxmlformats.org/officeDocument/2006/relationships/slideLayout" Target="../slideLayouts/slideLayout7.xml"/><Relationship Id="rId1" Type="http://schemas.openxmlformats.org/officeDocument/2006/relationships/vmlDrawing" Target="../drawings/vmlDrawing7.vml"/><Relationship Id="rId6" Type="http://schemas.openxmlformats.org/officeDocument/2006/relationships/image" Target="../media/image11.wmf"/><Relationship Id="rId5" Type="http://schemas.openxmlformats.org/officeDocument/2006/relationships/oleObject" Target="../embeddings/oleObject10.bin"/><Relationship Id="rId4" Type="http://schemas.openxmlformats.org/officeDocument/2006/relationships/image" Target="../media/image10.wmf"/></Relationships>
</file>

<file path=ppt/slides/_rels/slide13.xml.rels><?xml version="1.0" encoding="UTF-8" standalone="yes"?>
<Relationships xmlns="http://schemas.openxmlformats.org/package/2006/relationships"><Relationship Id="rId3" Type="http://schemas.openxmlformats.org/officeDocument/2006/relationships/oleObject" Target="../embeddings/oleObject11.bin"/><Relationship Id="rId2" Type="http://schemas.openxmlformats.org/officeDocument/2006/relationships/slideLayout" Target="../slideLayouts/slideLayout7.xml"/><Relationship Id="rId1" Type="http://schemas.openxmlformats.org/officeDocument/2006/relationships/vmlDrawing" Target="../drawings/vmlDrawing8.vml"/><Relationship Id="rId4" Type="http://schemas.openxmlformats.org/officeDocument/2006/relationships/image" Target="../media/image12.wmf"/></Relationships>
</file>

<file path=ppt/slides/_rels/slide14.xml.rels><?xml version="1.0" encoding="UTF-8" standalone="yes"?>
<Relationships xmlns="http://schemas.openxmlformats.org/package/2006/relationships"><Relationship Id="rId3" Type="http://schemas.openxmlformats.org/officeDocument/2006/relationships/oleObject" Target="../embeddings/oleObject12.bin"/><Relationship Id="rId2" Type="http://schemas.openxmlformats.org/officeDocument/2006/relationships/slideLayout" Target="../slideLayouts/slideLayout7.xml"/><Relationship Id="rId1" Type="http://schemas.openxmlformats.org/officeDocument/2006/relationships/vmlDrawing" Target="../drawings/vmlDrawing9.vml"/><Relationship Id="rId6" Type="http://schemas.openxmlformats.org/officeDocument/2006/relationships/image" Target="../media/image14.wmf"/><Relationship Id="rId5" Type="http://schemas.openxmlformats.org/officeDocument/2006/relationships/oleObject" Target="../embeddings/oleObject13.bin"/><Relationship Id="rId4" Type="http://schemas.openxmlformats.org/officeDocument/2006/relationships/image" Target="../media/image13.wmf"/></Relationships>
</file>

<file path=ppt/slides/_rels/slide15.xml.rels><?xml version="1.0" encoding="UTF-8" standalone="yes"?>
<Relationships xmlns="http://schemas.openxmlformats.org/package/2006/relationships"><Relationship Id="rId3" Type="http://schemas.openxmlformats.org/officeDocument/2006/relationships/oleObject" Target="../embeddings/oleObject14.bin"/><Relationship Id="rId2" Type="http://schemas.openxmlformats.org/officeDocument/2006/relationships/slideLayout" Target="../slideLayouts/slideLayout7.xml"/><Relationship Id="rId1" Type="http://schemas.openxmlformats.org/officeDocument/2006/relationships/vmlDrawing" Target="../drawings/vmlDrawing10.vml"/><Relationship Id="rId5" Type="http://schemas.openxmlformats.org/officeDocument/2006/relationships/image" Target="../media/image16.png"/><Relationship Id="rId4" Type="http://schemas.openxmlformats.org/officeDocument/2006/relationships/image" Target="../media/image15.wmf"/></Relationships>
</file>

<file path=ppt/slides/_rels/slide16.xml.rels><?xml version="1.0" encoding="UTF-8" standalone="yes"?>
<Relationships xmlns="http://schemas.openxmlformats.org/package/2006/relationships"><Relationship Id="rId8" Type="http://schemas.openxmlformats.org/officeDocument/2006/relationships/image" Target="../media/image19.wmf"/><Relationship Id="rId3" Type="http://schemas.openxmlformats.org/officeDocument/2006/relationships/oleObject" Target="../embeddings/oleObject15.bin"/><Relationship Id="rId7" Type="http://schemas.openxmlformats.org/officeDocument/2006/relationships/oleObject" Target="../embeddings/oleObject17.bin"/><Relationship Id="rId2" Type="http://schemas.openxmlformats.org/officeDocument/2006/relationships/slideLayout" Target="../slideLayouts/slideLayout7.xml"/><Relationship Id="rId1" Type="http://schemas.openxmlformats.org/officeDocument/2006/relationships/vmlDrawing" Target="../drawings/vmlDrawing11.vml"/><Relationship Id="rId6" Type="http://schemas.openxmlformats.org/officeDocument/2006/relationships/image" Target="../media/image18.wmf"/><Relationship Id="rId5" Type="http://schemas.openxmlformats.org/officeDocument/2006/relationships/oleObject" Target="../embeddings/oleObject16.bin"/><Relationship Id="rId10" Type="http://schemas.openxmlformats.org/officeDocument/2006/relationships/image" Target="../media/image20.wmf"/><Relationship Id="rId4" Type="http://schemas.openxmlformats.org/officeDocument/2006/relationships/image" Target="../media/image17.wmf"/><Relationship Id="rId9" Type="http://schemas.openxmlformats.org/officeDocument/2006/relationships/oleObject" Target="../embeddings/oleObject18.bin"/></Relationships>
</file>

<file path=ppt/slides/_rels/slide17.xml.rels><?xml version="1.0" encoding="UTF-8" standalone="yes"?>
<Relationships xmlns="http://schemas.openxmlformats.org/package/2006/relationships"><Relationship Id="rId3" Type="http://schemas.openxmlformats.org/officeDocument/2006/relationships/oleObject" Target="../embeddings/oleObject19.bin"/><Relationship Id="rId2" Type="http://schemas.openxmlformats.org/officeDocument/2006/relationships/slideLayout" Target="../slideLayouts/slideLayout7.xml"/><Relationship Id="rId1" Type="http://schemas.openxmlformats.org/officeDocument/2006/relationships/vmlDrawing" Target="../drawings/vmlDrawing12.vml"/><Relationship Id="rId4" Type="http://schemas.openxmlformats.org/officeDocument/2006/relationships/image" Target="../media/image21.wmf"/></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7.xml"/><Relationship Id="rId1" Type="http://schemas.openxmlformats.org/officeDocument/2006/relationships/vmlDrawing" Target="../drawings/vmlDrawing1.vml"/><Relationship Id="rId6" Type="http://schemas.openxmlformats.org/officeDocument/2006/relationships/image" Target="../media/image3.wmf"/><Relationship Id="rId5" Type="http://schemas.openxmlformats.org/officeDocument/2006/relationships/oleObject" Target="../embeddings/oleObject2.bin"/><Relationship Id="rId4" Type="http://schemas.openxmlformats.org/officeDocument/2006/relationships/image" Target="../media/image2.wmf"/></Relationships>
</file>

<file path=ppt/slides/_rels/slide6.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7.xml"/><Relationship Id="rId1" Type="http://schemas.openxmlformats.org/officeDocument/2006/relationships/vmlDrawing" Target="../drawings/vmlDrawing2.vml"/><Relationship Id="rId4" Type="http://schemas.openxmlformats.org/officeDocument/2006/relationships/image" Target="../media/image4.wmf"/></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7.xml"/><Relationship Id="rId1" Type="http://schemas.openxmlformats.org/officeDocument/2006/relationships/vmlDrawing" Target="../drawings/vmlDrawing3.vml"/><Relationship Id="rId6" Type="http://schemas.openxmlformats.org/officeDocument/2006/relationships/image" Target="../media/image6.wmf"/><Relationship Id="rId5" Type="http://schemas.openxmlformats.org/officeDocument/2006/relationships/oleObject" Target="../embeddings/oleObject5.bin"/><Relationship Id="rId4" Type="http://schemas.openxmlformats.org/officeDocument/2006/relationships/image" Target="../media/image5.wmf"/></Relationships>
</file>

<file path=ppt/slides/_rels/slide8.xml.rels><?xml version="1.0" encoding="UTF-8" standalone="yes"?>
<Relationships xmlns="http://schemas.openxmlformats.org/package/2006/relationships"><Relationship Id="rId3" Type="http://schemas.openxmlformats.org/officeDocument/2006/relationships/oleObject" Target="../embeddings/oleObject6.bin"/><Relationship Id="rId2" Type="http://schemas.openxmlformats.org/officeDocument/2006/relationships/slideLayout" Target="../slideLayouts/slideLayout7.xml"/><Relationship Id="rId1" Type="http://schemas.openxmlformats.org/officeDocument/2006/relationships/vmlDrawing" Target="../drawings/vmlDrawing4.vml"/><Relationship Id="rId4" Type="http://schemas.openxmlformats.org/officeDocument/2006/relationships/image" Target="../media/image7.wmf"/></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11/06/2015</a:t>
            </a:r>
            <a:endParaRPr lang="en-US" dirty="0"/>
          </a:p>
        </p:txBody>
      </p:sp>
      <p:sp>
        <p:nvSpPr>
          <p:cNvPr id="3" name="Footer Placeholder 2"/>
          <p:cNvSpPr>
            <a:spLocks noGrp="1"/>
          </p:cNvSpPr>
          <p:nvPr>
            <p:ph type="ftr" sz="quarter" idx="11"/>
          </p:nvPr>
        </p:nvSpPr>
        <p:spPr/>
        <p:txBody>
          <a:bodyPr/>
          <a:lstStyle/>
          <a:p>
            <a:r>
              <a:rPr lang="en-US" smtClean="0"/>
              <a:t>PHY 711  Fall 2015 -- Lecture 29</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a:t>
            </a:fld>
            <a:endParaRPr lang="en-US" dirty="0"/>
          </a:p>
        </p:txBody>
      </p:sp>
      <p:sp>
        <p:nvSpPr>
          <p:cNvPr id="5" name="TextBox 4"/>
          <p:cNvSpPr txBox="1"/>
          <p:nvPr/>
        </p:nvSpPr>
        <p:spPr>
          <a:xfrm>
            <a:off x="381000" y="609600"/>
            <a:ext cx="8229600" cy="4770537"/>
          </a:xfrm>
          <a:prstGeom prst="rect">
            <a:avLst/>
          </a:prstGeom>
          <a:noFill/>
        </p:spPr>
        <p:txBody>
          <a:bodyPr wrap="square" rtlCol="0">
            <a:spAutoFit/>
          </a:bodyPr>
          <a:lstStyle/>
          <a:p>
            <a:pPr algn="ctr"/>
            <a:r>
              <a:rPr lang="en-US" sz="3200" b="1" dirty="0" smtClean="0"/>
              <a:t>PHY </a:t>
            </a:r>
            <a:r>
              <a:rPr lang="en-US" sz="3200" b="1" dirty="0"/>
              <a:t>7</a:t>
            </a:r>
            <a:r>
              <a:rPr lang="en-US" sz="3200" b="1" dirty="0" smtClean="0"/>
              <a:t>11 Classical Mechanics and Mathematical Methods</a:t>
            </a:r>
          </a:p>
          <a:p>
            <a:pPr algn="ctr"/>
            <a:r>
              <a:rPr lang="en-US" sz="3200" b="1" dirty="0" smtClean="0"/>
              <a:t>10-10:50 AM  MWF  Olin 103</a:t>
            </a:r>
          </a:p>
          <a:p>
            <a:pPr algn="ctr"/>
            <a:endParaRPr lang="en-US" sz="3200" b="1" dirty="0"/>
          </a:p>
          <a:p>
            <a:pPr algn="ctr"/>
            <a:r>
              <a:rPr lang="en-US" sz="3200" b="1" dirty="0" smtClean="0"/>
              <a:t>Plan for Lecture 33:</a:t>
            </a:r>
            <a:endParaRPr lang="en-US" sz="3200" b="1" dirty="0">
              <a:solidFill>
                <a:schemeClr val="folHlink"/>
              </a:solidFill>
            </a:endParaRPr>
          </a:p>
          <a:p>
            <a:pPr marL="457200" lvl="2">
              <a:spcBef>
                <a:spcPct val="50000"/>
              </a:spcBef>
            </a:pPr>
            <a:r>
              <a:rPr lang="en-US" sz="3200" b="1" dirty="0" smtClean="0">
                <a:solidFill>
                  <a:schemeClr val="folHlink"/>
                </a:solidFill>
              </a:rPr>
              <a:t>Chapter 10 in F &amp; W:    Surface waves</a:t>
            </a:r>
          </a:p>
          <a:p>
            <a:pPr marL="1428750" lvl="3" indent="-514350">
              <a:spcBef>
                <a:spcPct val="50000"/>
              </a:spcBef>
              <a:buFont typeface="+mj-lt"/>
              <a:buAutoNum type="arabicPeriod"/>
            </a:pPr>
            <a:r>
              <a:rPr lang="en-US" sz="3200" b="1" dirty="0" smtClean="0">
                <a:solidFill>
                  <a:schemeClr val="folHlink"/>
                </a:solidFill>
                <a:sym typeface="Wingdings" pitchFamily="2" charset="2"/>
              </a:rPr>
              <a:t>Water waves in a channel</a:t>
            </a:r>
          </a:p>
          <a:p>
            <a:pPr marL="1428750" lvl="3" indent="-514350">
              <a:spcBef>
                <a:spcPct val="50000"/>
              </a:spcBef>
              <a:buFont typeface="+mj-lt"/>
              <a:buAutoNum type="arabicPeriod"/>
            </a:pPr>
            <a:r>
              <a:rPr lang="en-US" sz="3200" b="1" dirty="0" smtClean="0">
                <a:solidFill>
                  <a:schemeClr val="folHlink"/>
                </a:solidFill>
                <a:sym typeface="Wingdings" pitchFamily="2" charset="2"/>
              </a:rPr>
              <a:t>Wave-like solutions; wave speed</a:t>
            </a:r>
          </a:p>
        </p:txBody>
      </p:sp>
    </p:spTree>
    <p:extLst>
      <p:ext uri="{BB962C8B-B14F-4D97-AF65-F5344CB8AC3E}">
        <p14:creationId xmlns:p14="http://schemas.microsoft.com/office/powerpoint/2010/main" val="379987409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11/06/2015</a:t>
            </a:r>
            <a:endParaRPr lang="en-US" dirty="0"/>
          </a:p>
        </p:txBody>
      </p:sp>
      <p:sp>
        <p:nvSpPr>
          <p:cNvPr id="3" name="Footer Placeholder 2"/>
          <p:cNvSpPr>
            <a:spLocks noGrp="1"/>
          </p:cNvSpPr>
          <p:nvPr>
            <p:ph type="ftr" sz="quarter" idx="11"/>
          </p:nvPr>
        </p:nvSpPr>
        <p:spPr/>
        <p:txBody>
          <a:bodyPr/>
          <a:lstStyle/>
          <a:p>
            <a:r>
              <a:rPr lang="en-US" smtClean="0"/>
              <a:t>PHY 711  Fall 2015 -- Lecture 29</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10</a:t>
            </a:fld>
            <a:endParaRPr lang="en-US" dirty="0"/>
          </a:p>
        </p:txBody>
      </p:sp>
      <p:graphicFrame>
        <p:nvGraphicFramePr>
          <p:cNvPr id="5" name="Object 4"/>
          <p:cNvGraphicFramePr>
            <a:graphicFrameLocks noChangeAspect="1"/>
          </p:cNvGraphicFramePr>
          <p:nvPr>
            <p:extLst>
              <p:ext uri="{D42A27DB-BD31-4B8C-83A1-F6EECF244321}">
                <p14:modId xmlns:p14="http://schemas.microsoft.com/office/powerpoint/2010/main" val="1307986210"/>
              </p:ext>
            </p:extLst>
          </p:nvPr>
        </p:nvGraphicFramePr>
        <p:xfrm>
          <a:off x="381000" y="735012"/>
          <a:ext cx="8229600" cy="5284788"/>
        </p:xfrm>
        <a:graphic>
          <a:graphicData uri="http://schemas.openxmlformats.org/presentationml/2006/ole">
            <mc:AlternateContent xmlns:mc="http://schemas.openxmlformats.org/markup-compatibility/2006">
              <mc:Choice xmlns:v="urn:schemas-microsoft-com:vml" Requires="v">
                <p:oleObj spid="_x0000_s367659" name="数式" r:id="rId3" imgW="3504960" imgH="2234880" progId="Equation.3">
                  <p:embed/>
                </p:oleObj>
              </mc:Choice>
              <mc:Fallback>
                <p:oleObj name="数式" r:id="rId3" imgW="3504960" imgH="2234880" progId="Equation.3">
                  <p:embed/>
                  <p:pic>
                    <p:nvPicPr>
                      <p:cNvPr id="0" name=""/>
                      <p:cNvPicPr>
                        <a:picLocks noChangeAspect="1" noChangeArrowheads="1"/>
                      </p:cNvPicPr>
                      <p:nvPr/>
                    </p:nvPicPr>
                    <p:blipFill>
                      <a:blip r:embed="rId4"/>
                      <a:srcRect/>
                      <a:stretch>
                        <a:fillRect/>
                      </a:stretch>
                    </p:blipFill>
                    <p:spPr bwMode="auto">
                      <a:xfrm>
                        <a:off x="381000" y="735012"/>
                        <a:ext cx="8229600" cy="5284788"/>
                      </a:xfrm>
                      <a:prstGeom prst="rect">
                        <a:avLst/>
                      </a:prstGeom>
                      <a:noFill/>
                      <a:ln>
                        <a:noFill/>
                      </a:ln>
                      <a:extLst/>
                    </p:spPr>
                  </p:pic>
                </p:oleObj>
              </mc:Fallback>
            </mc:AlternateContent>
          </a:graphicData>
        </a:graphic>
      </p:graphicFrame>
      <p:sp>
        <p:nvSpPr>
          <p:cNvPr id="6" name="TextBox 5"/>
          <p:cNvSpPr txBox="1"/>
          <p:nvPr/>
        </p:nvSpPr>
        <p:spPr>
          <a:xfrm>
            <a:off x="304800" y="152400"/>
            <a:ext cx="8458200" cy="461665"/>
          </a:xfrm>
          <a:prstGeom prst="rect">
            <a:avLst/>
          </a:prstGeom>
          <a:noFill/>
        </p:spPr>
        <p:txBody>
          <a:bodyPr wrap="square" rtlCol="0">
            <a:spAutoFit/>
          </a:bodyPr>
          <a:lstStyle/>
          <a:p>
            <a:r>
              <a:rPr lang="en-US" sz="2400" dirty="0" smtClean="0">
                <a:latin typeface="+mj-lt"/>
              </a:rPr>
              <a:t>Equations describing  fluid itself (without boundaries)</a:t>
            </a:r>
          </a:p>
        </p:txBody>
      </p:sp>
    </p:spTree>
    <p:extLst>
      <p:ext uri="{BB962C8B-B14F-4D97-AF65-F5344CB8AC3E}">
        <p14:creationId xmlns:p14="http://schemas.microsoft.com/office/powerpoint/2010/main" val="30518754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11/06/2015</a:t>
            </a:r>
            <a:endParaRPr lang="en-US" dirty="0"/>
          </a:p>
        </p:txBody>
      </p:sp>
      <p:sp>
        <p:nvSpPr>
          <p:cNvPr id="3" name="Footer Placeholder 2"/>
          <p:cNvSpPr>
            <a:spLocks noGrp="1"/>
          </p:cNvSpPr>
          <p:nvPr>
            <p:ph type="ftr" sz="quarter" idx="11"/>
          </p:nvPr>
        </p:nvSpPr>
        <p:spPr/>
        <p:txBody>
          <a:bodyPr/>
          <a:lstStyle/>
          <a:p>
            <a:r>
              <a:rPr lang="en-US" smtClean="0"/>
              <a:t>PHY 711  Fall 2015 -- Lecture 29</a:t>
            </a:r>
            <a:endParaRPr lang="en-US" dirty="0"/>
          </a:p>
        </p:txBody>
      </p:sp>
      <p:sp>
        <p:nvSpPr>
          <p:cNvPr id="4" name="Slide Number Placeholder 3"/>
          <p:cNvSpPr>
            <a:spLocks noGrp="1"/>
          </p:cNvSpPr>
          <p:nvPr>
            <p:ph type="sldNum" sz="quarter" idx="12"/>
          </p:nvPr>
        </p:nvSpPr>
        <p:spPr>
          <a:xfrm>
            <a:off x="6781800" y="6371705"/>
            <a:ext cx="2133600" cy="365125"/>
          </a:xfrm>
        </p:spPr>
        <p:txBody>
          <a:bodyPr/>
          <a:lstStyle/>
          <a:p>
            <a:fld id="{CE368B07-CEBF-4C80-90AF-53B34FA04CF3}" type="slidenum">
              <a:rPr lang="en-US" smtClean="0"/>
              <a:t>11</a:t>
            </a:fld>
            <a:endParaRPr lang="en-US" dirty="0"/>
          </a:p>
        </p:txBody>
      </p:sp>
      <p:grpSp>
        <p:nvGrpSpPr>
          <p:cNvPr id="5" name="Group 4"/>
          <p:cNvGrpSpPr/>
          <p:nvPr/>
        </p:nvGrpSpPr>
        <p:grpSpPr>
          <a:xfrm>
            <a:off x="746760" y="152400"/>
            <a:ext cx="6949440" cy="2804160"/>
            <a:chOff x="228600" y="2895600"/>
            <a:chExt cx="8686800" cy="3505200"/>
          </a:xfrm>
        </p:grpSpPr>
        <p:sp>
          <p:nvSpPr>
            <p:cNvPr id="8" name="Cube 7"/>
            <p:cNvSpPr/>
            <p:nvPr/>
          </p:nvSpPr>
          <p:spPr>
            <a:xfrm>
              <a:off x="1066800" y="3962400"/>
              <a:ext cx="7848600" cy="2057400"/>
            </a:xfrm>
            <a:prstGeom prst="cube">
              <a:avLst>
                <a:gd name="adj" fmla="val 39601"/>
              </a:avLst>
            </a:prstGeom>
            <a:pattFill prst="zigZag">
              <a:fgClr>
                <a:schemeClr val="accent1"/>
              </a:fgClr>
              <a:bgClr>
                <a:schemeClr val="bg1"/>
              </a:bgClr>
            </a:patt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Cube 6"/>
            <p:cNvSpPr/>
            <p:nvPr/>
          </p:nvSpPr>
          <p:spPr>
            <a:xfrm>
              <a:off x="1066800" y="2895600"/>
              <a:ext cx="7848600" cy="3124200"/>
            </a:xfrm>
            <a:prstGeom prst="cube">
              <a:avLst/>
            </a:prstGeom>
            <a:solidFill>
              <a:schemeClr val="accent1">
                <a:alpha val="6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p:cNvSpPr txBox="1"/>
            <p:nvPr/>
          </p:nvSpPr>
          <p:spPr>
            <a:xfrm>
              <a:off x="6477000" y="3124200"/>
              <a:ext cx="1600200" cy="461665"/>
            </a:xfrm>
            <a:prstGeom prst="rect">
              <a:avLst/>
            </a:prstGeom>
            <a:noFill/>
          </p:spPr>
          <p:txBody>
            <a:bodyPr wrap="square" rtlCol="0">
              <a:spAutoFit/>
            </a:bodyPr>
            <a:lstStyle/>
            <a:p>
              <a:r>
                <a:rPr lang="en-US" sz="2400" dirty="0" smtClean="0">
                  <a:latin typeface="+mj-lt"/>
                </a:rPr>
                <a:t>p</a:t>
              </a:r>
              <a:r>
                <a:rPr lang="en-US" sz="2400" baseline="-25000" dirty="0" smtClean="0">
                  <a:latin typeface="+mj-lt"/>
                </a:rPr>
                <a:t>0</a:t>
              </a:r>
              <a:endParaRPr lang="en-US" sz="2400" dirty="0" smtClean="0">
                <a:latin typeface="+mj-lt"/>
              </a:endParaRPr>
            </a:p>
          </p:txBody>
        </p:sp>
        <p:sp>
          <p:nvSpPr>
            <p:cNvPr id="10" name="Down Arrow 9"/>
            <p:cNvSpPr/>
            <p:nvPr/>
          </p:nvSpPr>
          <p:spPr>
            <a:xfrm>
              <a:off x="7021830" y="3276600"/>
              <a:ext cx="274320" cy="75976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Left Brace 10"/>
            <p:cNvSpPr/>
            <p:nvPr/>
          </p:nvSpPr>
          <p:spPr>
            <a:xfrm>
              <a:off x="533400" y="4800600"/>
              <a:ext cx="304800" cy="1219200"/>
            </a:xfrm>
            <a:prstGeom prst="leftBrace">
              <a:avLst/>
            </a:prstGeom>
            <a:ln w="254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2" name="TextBox 11"/>
            <p:cNvSpPr txBox="1"/>
            <p:nvPr/>
          </p:nvSpPr>
          <p:spPr>
            <a:xfrm>
              <a:off x="228600" y="5181600"/>
              <a:ext cx="685800" cy="461665"/>
            </a:xfrm>
            <a:prstGeom prst="rect">
              <a:avLst/>
            </a:prstGeom>
            <a:noFill/>
          </p:spPr>
          <p:txBody>
            <a:bodyPr wrap="square" rtlCol="0">
              <a:spAutoFit/>
            </a:bodyPr>
            <a:lstStyle/>
            <a:p>
              <a:r>
                <a:rPr lang="en-US" sz="2400" dirty="0" smtClean="0">
                  <a:latin typeface="+mj-lt"/>
                </a:rPr>
                <a:t>h</a:t>
              </a:r>
            </a:p>
          </p:txBody>
        </p:sp>
        <p:cxnSp>
          <p:nvCxnSpPr>
            <p:cNvPr id="14" name="Straight Arrow Connector 13"/>
            <p:cNvCxnSpPr/>
            <p:nvPr/>
          </p:nvCxnSpPr>
          <p:spPr>
            <a:xfrm flipV="1">
              <a:off x="4903817" y="4991100"/>
              <a:ext cx="0" cy="102870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5" name="TextBox 14"/>
            <p:cNvSpPr txBox="1"/>
            <p:nvPr/>
          </p:nvSpPr>
          <p:spPr>
            <a:xfrm>
              <a:off x="4953000" y="4824036"/>
              <a:ext cx="609600" cy="461665"/>
            </a:xfrm>
            <a:prstGeom prst="rect">
              <a:avLst/>
            </a:prstGeom>
            <a:noFill/>
          </p:spPr>
          <p:txBody>
            <a:bodyPr wrap="square" rtlCol="0">
              <a:spAutoFit/>
            </a:bodyPr>
            <a:lstStyle/>
            <a:p>
              <a:r>
                <a:rPr lang="en-US" sz="2400" dirty="0" smtClean="0">
                  <a:latin typeface="+mj-lt"/>
                </a:rPr>
                <a:t>z</a:t>
              </a:r>
            </a:p>
          </p:txBody>
        </p:sp>
        <p:cxnSp>
          <p:nvCxnSpPr>
            <p:cNvPr id="17" name="Straight Arrow Connector 16"/>
            <p:cNvCxnSpPr/>
            <p:nvPr/>
          </p:nvCxnSpPr>
          <p:spPr>
            <a:xfrm>
              <a:off x="1066800" y="6248400"/>
              <a:ext cx="59436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9" name="TextBox 18"/>
            <p:cNvSpPr txBox="1"/>
            <p:nvPr/>
          </p:nvSpPr>
          <p:spPr>
            <a:xfrm>
              <a:off x="7239000" y="5939135"/>
              <a:ext cx="609600" cy="461665"/>
            </a:xfrm>
            <a:prstGeom prst="rect">
              <a:avLst/>
            </a:prstGeom>
            <a:noFill/>
          </p:spPr>
          <p:txBody>
            <a:bodyPr wrap="square" rtlCol="0">
              <a:spAutoFit/>
            </a:bodyPr>
            <a:lstStyle/>
            <a:p>
              <a:r>
                <a:rPr lang="en-US" sz="2400" dirty="0" smtClean="0">
                  <a:latin typeface="+mj-lt"/>
                </a:rPr>
                <a:t>x</a:t>
              </a:r>
            </a:p>
          </p:txBody>
        </p:sp>
        <p:cxnSp>
          <p:nvCxnSpPr>
            <p:cNvPr id="23" name="Curved Connector 22"/>
            <p:cNvCxnSpPr/>
            <p:nvPr/>
          </p:nvCxnSpPr>
          <p:spPr>
            <a:xfrm flipV="1">
              <a:off x="1066800" y="4114800"/>
              <a:ext cx="7010400" cy="1066800"/>
            </a:xfrm>
            <a:prstGeom prst="curvedConnector3">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6" name="Straight Arrow Connector 25"/>
            <p:cNvCxnSpPr/>
            <p:nvPr/>
          </p:nvCxnSpPr>
          <p:spPr>
            <a:xfrm flipV="1">
              <a:off x="6172200" y="4191000"/>
              <a:ext cx="0" cy="533400"/>
            </a:xfrm>
            <a:prstGeom prst="straightConnector1">
              <a:avLst/>
            </a:prstGeom>
            <a:ln w="25400">
              <a:solidFill>
                <a:srgbClr val="FF0000"/>
              </a:solidFill>
              <a:headEnd type="none" w="lg" len="med"/>
              <a:tailEnd type="triangle" w="lg" len="med"/>
            </a:ln>
          </p:spPr>
          <p:style>
            <a:lnRef idx="1">
              <a:schemeClr val="accent1"/>
            </a:lnRef>
            <a:fillRef idx="0">
              <a:schemeClr val="accent1"/>
            </a:fillRef>
            <a:effectRef idx="0">
              <a:schemeClr val="accent1"/>
            </a:effectRef>
            <a:fontRef idx="minor">
              <a:schemeClr val="tx1"/>
            </a:fontRef>
          </p:style>
        </p:cxnSp>
        <p:sp>
          <p:nvSpPr>
            <p:cNvPr id="27" name="TextBox 26"/>
            <p:cNvSpPr txBox="1"/>
            <p:nvPr/>
          </p:nvSpPr>
          <p:spPr>
            <a:xfrm>
              <a:off x="5562600" y="4312265"/>
              <a:ext cx="457200" cy="461665"/>
            </a:xfrm>
            <a:prstGeom prst="rect">
              <a:avLst/>
            </a:prstGeom>
            <a:noFill/>
          </p:spPr>
          <p:txBody>
            <a:bodyPr wrap="square" rtlCol="0">
              <a:spAutoFit/>
            </a:bodyPr>
            <a:lstStyle/>
            <a:p>
              <a:r>
                <a:rPr lang="en-US" sz="2400" b="1" dirty="0" smtClean="0">
                  <a:solidFill>
                    <a:srgbClr val="FF0000"/>
                  </a:solidFill>
                  <a:latin typeface="Symbol" pitchFamily="18" charset="2"/>
                </a:rPr>
                <a:t>z</a:t>
              </a:r>
            </a:p>
          </p:txBody>
        </p:sp>
        <p:cxnSp>
          <p:nvCxnSpPr>
            <p:cNvPr id="16" name="Straight Arrow Connector 15"/>
            <p:cNvCxnSpPr/>
            <p:nvPr/>
          </p:nvCxnSpPr>
          <p:spPr>
            <a:xfrm flipV="1">
              <a:off x="914400" y="4991100"/>
              <a:ext cx="1143000" cy="948035"/>
            </a:xfrm>
            <a:prstGeom prst="straightConnector1">
              <a:avLst/>
            </a:prstGeom>
            <a:ln w="25400">
              <a:solidFill>
                <a:schemeClr val="tx1"/>
              </a:solidFill>
              <a:prstDash val="dash"/>
              <a:tailEnd type="arrow"/>
            </a:ln>
          </p:spPr>
          <p:style>
            <a:lnRef idx="1">
              <a:schemeClr val="accent1"/>
            </a:lnRef>
            <a:fillRef idx="0">
              <a:schemeClr val="accent1"/>
            </a:fillRef>
            <a:effectRef idx="0">
              <a:schemeClr val="accent1"/>
            </a:effectRef>
            <a:fontRef idx="minor">
              <a:schemeClr val="tx1"/>
            </a:fontRef>
          </p:style>
        </p:cxnSp>
        <p:sp>
          <p:nvSpPr>
            <p:cNvPr id="22" name="TextBox 21"/>
            <p:cNvSpPr txBox="1"/>
            <p:nvPr/>
          </p:nvSpPr>
          <p:spPr>
            <a:xfrm>
              <a:off x="1447800" y="5329535"/>
              <a:ext cx="609600" cy="461665"/>
            </a:xfrm>
            <a:prstGeom prst="rect">
              <a:avLst/>
            </a:prstGeom>
            <a:noFill/>
          </p:spPr>
          <p:txBody>
            <a:bodyPr wrap="square" rtlCol="0">
              <a:spAutoFit/>
            </a:bodyPr>
            <a:lstStyle/>
            <a:p>
              <a:r>
                <a:rPr lang="en-US" sz="2400" dirty="0" smtClean="0">
                  <a:latin typeface="+mj-lt"/>
                </a:rPr>
                <a:t>y</a:t>
              </a:r>
            </a:p>
          </p:txBody>
        </p:sp>
      </p:grpSp>
      <p:graphicFrame>
        <p:nvGraphicFramePr>
          <p:cNvPr id="13" name="Object 12"/>
          <p:cNvGraphicFramePr>
            <a:graphicFrameLocks noChangeAspect="1"/>
          </p:cNvGraphicFramePr>
          <p:nvPr>
            <p:extLst>
              <p:ext uri="{D42A27DB-BD31-4B8C-83A1-F6EECF244321}">
                <p14:modId xmlns:p14="http://schemas.microsoft.com/office/powerpoint/2010/main" val="355343790"/>
              </p:ext>
            </p:extLst>
          </p:nvPr>
        </p:nvGraphicFramePr>
        <p:xfrm>
          <a:off x="990600" y="3288268"/>
          <a:ext cx="7239318" cy="3087458"/>
        </p:xfrm>
        <a:graphic>
          <a:graphicData uri="http://schemas.openxmlformats.org/presentationml/2006/ole">
            <mc:AlternateContent xmlns:mc="http://schemas.openxmlformats.org/markup-compatibility/2006">
              <mc:Choice xmlns:v="urn:schemas-microsoft-com:vml" Requires="v">
                <p:oleObj spid="_x0000_s368683" name="Equation" r:id="rId3" imgW="5359320" imgH="2311200" progId="Equation.DSMT4">
                  <p:embed/>
                </p:oleObj>
              </mc:Choice>
              <mc:Fallback>
                <p:oleObj name="Equation" r:id="rId3" imgW="5359320" imgH="2311200" progId="Equation.DSMT4">
                  <p:embed/>
                  <p:pic>
                    <p:nvPicPr>
                      <p:cNvPr id="0" name=""/>
                      <p:cNvPicPr>
                        <a:picLocks noChangeAspect="1" noChangeArrowheads="1"/>
                      </p:cNvPicPr>
                      <p:nvPr/>
                    </p:nvPicPr>
                    <p:blipFill>
                      <a:blip r:embed="rId4"/>
                      <a:srcRect/>
                      <a:stretch>
                        <a:fillRect/>
                      </a:stretch>
                    </p:blipFill>
                    <p:spPr bwMode="auto">
                      <a:xfrm>
                        <a:off x="990600" y="3288268"/>
                        <a:ext cx="7239318" cy="3087458"/>
                      </a:xfrm>
                      <a:prstGeom prst="rect">
                        <a:avLst/>
                      </a:prstGeom>
                      <a:noFill/>
                      <a:ln>
                        <a:noFill/>
                      </a:ln>
                    </p:spPr>
                  </p:pic>
                </p:oleObj>
              </mc:Fallback>
            </mc:AlternateContent>
          </a:graphicData>
        </a:graphic>
      </p:graphicFrame>
      <p:sp>
        <p:nvSpPr>
          <p:cNvPr id="18" name="TextBox 17"/>
          <p:cNvSpPr txBox="1"/>
          <p:nvPr/>
        </p:nvSpPr>
        <p:spPr>
          <a:xfrm>
            <a:off x="5379720" y="3906580"/>
            <a:ext cx="3276600" cy="830997"/>
          </a:xfrm>
          <a:prstGeom prst="rect">
            <a:avLst/>
          </a:prstGeom>
          <a:noFill/>
        </p:spPr>
        <p:txBody>
          <a:bodyPr wrap="square" rtlCol="0">
            <a:spAutoFit/>
          </a:bodyPr>
          <a:lstStyle/>
          <a:p>
            <a:r>
              <a:rPr lang="en-US" sz="2400" dirty="0" smtClean="0">
                <a:latin typeface="+mj-lt"/>
              </a:rPr>
              <a:t>(We have absorbed p</a:t>
            </a:r>
            <a:r>
              <a:rPr lang="en-US" sz="2400" baseline="-25000" dirty="0" smtClean="0">
                <a:latin typeface="+mj-lt"/>
              </a:rPr>
              <a:t>0</a:t>
            </a:r>
            <a:r>
              <a:rPr lang="en-US" sz="2400" dirty="0" smtClean="0">
                <a:latin typeface="+mj-lt"/>
              </a:rPr>
              <a:t> in “constant”)</a:t>
            </a:r>
          </a:p>
        </p:txBody>
      </p:sp>
    </p:spTree>
    <p:extLst>
      <p:ext uri="{BB962C8B-B14F-4D97-AF65-F5344CB8AC3E}">
        <p14:creationId xmlns:p14="http://schemas.microsoft.com/office/powerpoint/2010/main" val="211285724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11/06/2015</a:t>
            </a:r>
            <a:endParaRPr lang="en-US" dirty="0"/>
          </a:p>
        </p:txBody>
      </p:sp>
      <p:sp>
        <p:nvSpPr>
          <p:cNvPr id="3" name="Footer Placeholder 2"/>
          <p:cNvSpPr>
            <a:spLocks noGrp="1"/>
          </p:cNvSpPr>
          <p:nvPr>
            <p:ph type="ftr" sz="quarter" idx="11"/>
          </p:nvPr>
        </p:nvSpPr>
        <p:spPr/>
        <p:txBody>
          <a:bodyPr/>
          <a:lstStyle/>
          <a:p>
            <a:r>
              <a:rPr lang="en-US" smtClean="0"/>
              <a:t>PHY 711  Fall 2015 -- Lecture 29</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12</a:t>
            </a:fld>
            <a:endParaRPr lang="en-US" dirty="0"/>
          </a:p>
        </p:txBody>
      </p:sp>
      <p:graphicFrame>
        <p:nvGraphicFramePr>
          <p:cNvPr id="5" name="Object 4"/>
          <p:cNvGraphicFramePr>
            <a:graphicFrameLocks noChangeAspect="1"/>
          </p:cNvGraphicFramePr>
          <p:nvPr>
            <p:extLst>
              <p:ext uri="{D42A27DB-BD31-4B8C-83A1-F6EECF244321}">
                <p14:modId xmlns:p14="http://schemas.microsoft.com/office/powerpoint/2010/main" val="939044375"/>
              </p:ext>
            </p:extLst>
          </p:nvPr>
        </p:nvGraphicFramePr>
        <p:xfrm>
          <a:off x="840359" y="457200"/>
          <a:ext cx="6961481" cy="2969915"/>
        </p:xfrm>
        <a:graphic>
          <a:graphicData uri="http://schemas.openxmlformats.org/presentationml/2006/ole">
            <mc:AlternateContent xmlns:mc="http://schemas.openxmlformats.org/markup-compatibility/2006">
              <mc:Choice xmlns:v="urn:schemas-microsoft-com:vml" Requires="v">
                <p:oleObj spid="_x0000_s369748" name="Equation" r:id="rId3" imgW="5359320" imgH="2311200" progId="Equation.DSMT4">
                  <p:embed/>
                </p:oleObj>
              </mc:Choice>
              <mc:Fallback>
                <p:oleObj name="Equation" r:id="rId3" imgW="5359320" imgH="2311200" progId="Equation.DSMT4">
                  <p:embed/>
                  <p:pic>
                    <p:nvPicPr>
                      <p:cNvPr id="0" name=""/>
                      <p:cNvPicPr>
                        <a:picLocks noChangeAspect="1" noChangeArrowheads="1"/>
                      </p:cNvPicPr>
                      <p:nvPr/>
                    </p:nvPicPr>
                    <p:blipFill>
                      <a:blip r:embed="rId4"/>
                      <a:srcRect/>
                      <a:stretch>
                        <a:fillRect/>
                      </a:stretch>
                    </p:blipFill>
                    <p:spPr bwMode="auto">
                      <a:xfrm>
                        <a:off x="840359" y="457200"/>
                        <a:ext cx="6961481" cy="2969915"/>
                      </a:xfrm>
                      <a:prstGeom prst="rect">
                        <a:avLst/>
                      </a:prstGeom>
                      <a:noFill/>
                      <a:ln>
                        <a:noFill/>
                      </a:ln>
                      <a:extLst/>
                    </p:spPr>
                  </p:pic>
                </p:oleObj>
              </mc:Fallback>
            </mc:AlternateContent>
          </a:graphicData>
        </a:graphic>
      </p:graphicFrame>
      <p:sp>
        <p:nvSpPr>
          <p:cNvPr id="6" name="TextBox 5"/>
          <p:cNvSpPr txBox="1"/>
          <p:nvPr/>
        </p:nvSpPr>
        <p:spPr>
          <a:xfrm>
            <a:off x="76200" y="0"/>
            <a:ext cx="7848600" cy="461665"/>
          </a:xfrm>
          <a:prstGeom prst="rect">
            <a:avLst/>
          </a:prstGeom>
          <a:noFill/>
        </p:spPr>
        <p:txBody>
          <a:bodyPr wrap="square" rtlCol="0">
            <a:spAutoFit/>
          </a:bodyPr>
          <a:lstStyle/>
          <a:p>
            <a:r>
              <a:rPr lang="en-US" sz="2400" dirty="0" smtClean="0">
                <a:latin typeface="+mj-lt"/>
              </a:rPr>
              <a:t>Full equations:</a:t>
            </a:r>
          </a:p>
        </p:txBody>
      </p:sp>
      <p:sp>
        <p:nvSpPr>
          <p:cNvPr id="7" name="TextBox 6"/>
          <p:cNvSpPr txBox="1"/>
          <p:nvPr/>
        </p:nvSpPr>
        <p:spPr>
          <a:xfrm>
            <a:off x="533400" y="3429000"/>
            <a:ext cx="7848600" cy="461665"/>
          </a:xfrm>
          <a:prstGeom prst="rect">
            <a:avLst/>
          </a:prstGeom>
          <a:noFill/>
        </p:spPr>
        <p:txBody>
          <a:bodyPr wrap="square" rtlCol="0">
            <a:spAutoFit/>
          </a:bodyPr>
          <a:lstStyle/>
          <a:p>
            <a:r>
              <a:rPr lang="en-US" sz="2400" dirty="0" smtClean="0">
                <a:latin typeface="+mj-lt"/>
              </a:rPr>
              <a:t>Linearized equations:</a:t>
            </a:r>
          </a:p>
        </p:txBody>
      </p:sp>
      <p:graphicFrame>
        <p:nvGraphicFramePr>
          <p:cNvPr id="8" name="Object 7"/>
          <p:cNvGraphicFramePr>
            <a:graphicFrameLocks noChangeAspect="1"/>
          </p:cNvGraphicFramePr>
          <p:nvPr>
            <p:extLst>
              <p:ext uri="{D42A27DB-BD31-4B8C-83A1-F6EECF244321}">
                <p14:modId xmlns:p14="http://schemas.microsoft.com/office/powerpoint/2010/main" val="3508951794"/>
              </p:ext>
            </p:extLst>
          </p:nvPr>
        </p:nvGraphicFramePr>
        <p:xfrm>
          <a:off x="914400" y="3962399"/>
          <a:ext cx="7312634" cy="2479675"/>
        </p:xfrm>
        <a:graphic>
          <a:graphicData uri="http://schemas.openxmlformats.org/presentationml/2006/ole">
            <mc:AlternateContent xmlns:mc="http://schemas.openxmlformats.org/markup-compatibility/2006">
              <mc:Choice xmlns:v="urn:schemas-microsoft-com:vml" Requires="v">
                <p:oleObj spid="_x0000_s369749" name="数式" r:id="rId5" imgW="3555720" imgH="1218960" progId="Equation.3">
                  <p:embed/>
                </p:oleObj>
              </mc:Choice>
              <mc:Fallback>
                <p:oleObj name="数式" r:id="rId5" imgW="3555720" imgH="1218960" progId="Equation.3">
                  <p:embed/>
                  <p:pic>
                    <p:nvPicPr>
                      <p:cNvPr id="0" name=""/>
                      <p:cNvPicPr>
                        <a:picLocks noChangeAspect="1" noChangeArrowheads="1"/>
                      </p:cNvPicPr>
                      <p:nvPr/>
                    </p:nvPicPr>
                    <p:blipFill>
                      <a:blip r:embed="rId6"/>
                      <a:srcRect/>
                      <a:stretch>
                        <a:fillRect/>
                      </a:stretch>
                    </p:blipFill>
                    <p:spPr bwMode="auto">
                      <a:xfrm>
                        <a:off x="914400" y="3962399"/>
                        <a:ext cx="7312634" cy="2479675"/>
                      </a:xfrm>
                      <a:prstGeom prst="rect">
                        <a:avLst/>
                      </a:prstGeom>
                      <a:noFill/>
                      <a:ln>
                        <a:noFill/>
                      </a:ln>
                      <a:extLst/>
                    </p:spPr>
                  </p:pic>
                </p:oleObj>
              </mc:Fallback>
            </mc:AlternateContent>
          </a:graphicData>
        </a:graphic>
      </p:graphicFrame>
      <p:sp>
        <p:nvSpPr>
          <p:cNvPr id="9" name="TextBox 8"/>
          <p:cNvSpPr txBox="1"/>
          <p:nvPr/>
        </p:nvSpPr>
        <p:spPr>
          <a:xfrm>
            <a:off x="5105400" y="914400"/>
            <a:ext cx="3276600" cy="830997"/>
          </a:xfrm>
          <a:prstGeom prst="rect">
            <a:avLst/>
          </a:prstGeom>
          <a:noFill/>
        </p:spPr>
        <p:txBody>
          <a:bodyPr wrap="square" rtlCol="0">
            <a:spAutoFit/>
          </a:bodyPr>
          <a:lstStyle/>
          <a:p>
            <a:r>
              <a:rPr lang="en-US" sz="2400" dirty="0" smtClean="0">
                <a:latin typeface="+mj-lt"/>
              </a:rPr>
              <a:t>(We have absorbed p</a:t>
            </a:r>
            <a:r>
              <a:rPr lang="en-US" sz="2400" baseline="-25000" dirty="0" smtClean="0">
                <a:latin typeface="+mj-lt"/>
              </a:rPr>
              <a:t>0</a:t>
            </a:r>
            <a:r>
              <a:rPr lang="en-US" sz="2400" dirty="0" smtClean="0">
                <a:latin typeface="+mj-lt"/>
              </a:rPr>
              <a:t> in “constant”)</a:t>
            </a:r>
          </a:p>
        </p:txBody>
      </p:sp>
    </p:spTree>
    <p:extLst>
      <p:ext uri="{BB962C8B-B14F-4D97-AF65-F5344CB8AC3E}">
        <p14:creationId xmlns:p14="http://schemas.microsoft.com/office/powerpoint/2010/main" val="196828966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11/06/2015</a:t>
            </a:r>
            <a:endParaRPr lang="en-US" dirty="0"/>
          </a:p>
        </p:txBody>
      </p:sp>
      <p:sp>
        <p:nvSpPr>
          <p:cNvPr id="3" name="Footer Placeholder 2"/>
          <p:cNvSpPr>
            <a:spLocks noGrp="1"/>
          </p:cNvSpPr>
          <p:nvPr>
            <p:ph type="ftr" sz="quarter" idx="11"/>
          </p:nvPr>
        </p:nvSpPr>
        <p:spPr/>
        <p:txBody>
          <a:bodyPr/>
          <a:lstStyle/>
          <a:p>
            <a:r>
              <a:rPr lang="en-US" smtClean="0"/>
              <a:t>PHY 711  Fall 2015 -- Lecture 29</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13</a:t>
            </a:fld>
            <a:endParaRPr lang="en-US" dirty="0"/>
          </a:p>
        </p:txBody>
      </p:sp>
      <p:sp>
        <p:nvSpPr>
          <p:cNvPr id="5" name="TextBox 4"/>
          <p:cNvSpPr txBox="1"/>
          <p:nvPr/>
        </p:nvSpPr>
        <p:spPr>
          <a:xfrm>
            <a:off x="152400" y="381000"/>
            <a:ext cx="8839200" cy="830997"/>
          </a:xfrm>
          <a:prstGeom prst="rect">
            <a:avLst/>
          </a:prstGeom>
          <a:noFill/>
        </p:spPr>
        <p:txBody>
          <a:bodyPr wrap="square" rtlCol="0">
            <a:spAutoFit/>
          </a:bodyPr>
          <a:lstStyle/>
          <a:p>
            <a:r>
              <a:rPr lang="en-US" sz="2400" dirty="0" smtClean="0">
                <a:latin typeface="+mj-lt"/>
              </a:rPr>
              <a:t>For simplicity</a:t>
            </a:r>
            <a:r>
              <a:rPr lang="en-US" sz="2400" dirty="0">
                <a:latin typeface="+mj-lt"/>
              </a:rPr>
              <a:t>,</a:t>
            </a:r>
            <a:r>
              <a:rPr lang="en-US" sz="2400" dirty="0" smtClean="0">
                <a:latin typeface="+mj-lt"/>
              </a:rPr>
              <a:t> keep only linear terms and assume that horizontal variation is only along </a:t>
            </a:r>
            <a:r>
              <a:rPr lang="en-US" sz="2400" i="1" dirty="0" smtClean="0">
                <a:latin typeface="+mj-lt"/>
              </a:rPr>
              <a:t>x</a:t>
            </a:r>
            <a:r>
              <a:rPr lang="en-US" sz="2400" dirty="0" smtClean="0">
                <a:latin typeface="+mj-lt"/>
              </a:rPr>
              <a:t>:</a:t>
            </a:r>
            <a:endParaRPr lang="en-US" sz="2400" i="1" dirty="0" smtClean="0">
              <a:latin typeface="+mj-lt"/>
            </a:endParaRPr>
          </a:p>
        </p:txBody>
      </p:sp>
      <p:graphicFrame>
        <p:nvGraphicFramePr>
          <p:cNvPr id="6" name="Object 5"/>
          <p:cNvGraphicFramePr>
            <a:graphicFrameLocks noChangeAspect="1"/>
          </p:cNvGraphicFramePr>
          <p:nvPr>
            <p:extLst>
              <p:ext uri="{D42A27DB-BD31-4B8C-83A1-F6EECF244321}">
                <p14:modId xmlns:p14="http://schemas.microsoft.com/office/powerpoint/2010/main" val="4059516635"/>
              </p:ext>
            </p:extLst>
          </p:nvPr>
        </p:nvGraphicFramePr>
        <p:xfrm>
          <a:off x="152400" y="1752600"/>
          <a:ext cx="8967788" cy="4081123"/>
        </p:xfrm>
        <a:graphic>
          <a:graphicData uri="http://schemas.openxmlformats.org/presentationml/2006/ole">
            <mc:AlternateContent xmlns:mc="http://schemas.openxmlformats.org/markup-compatibility/2006">
              <mc:Choice xmlns:v="urn:schemas-microsoft-com:vml" Requires="v">
                <p:oleObj spid="_x0000_s370731" name="Equation" r:id="rId3" imgW="6019560" imgH="2768400" progId="Equation.DSMT4">
                  <p:embed/>
                </p:oleObj>
              </mc:Choice>
              <mc:Fallback>
                <p:oleObj name="Equation" r:id="rId3" imgW="6019560" imgH="2768400" progId="Equation.DSMT4">
                  <p:embed/>
                  <p:pic>
                    <p:nvPicPr>
                      <p:cNvPr id="0" name=""/>
                      <p:cNvPicPr>
                        <a:picLocks noChangeAspect="1" noChangeArrowheads="1"/>
                      </p:cNvPicPr>
                      <p:nvPr/>
                    </p:nvPicPr>
                    <p:blipFill>
                      <a:blip r:embed="rId4"/>
                      <a:srcRect/>
                      <a:stretch>
                        <a:fillRect/>
                      </a:stretch>
                    </p:blipFill>
                    <p:spPr bwMode="auto">
                      <a:xfrm>
                        <a:off x="152400" y="1752600"/>
                        <a:ext cx="8967788" cy="4081123"/>
                      </a:xfrm>
                      <a:prstGeom prst="rect">
                        <a:avLst/>
                      </a:prstGeom>
                      <a:noFill/>
                      <a:ln>
                        <a:noFill/>
                      </a:ln>
                      <a:extLst/>
                    </p:spPr>
                  </p:pic>
                </p:oleObj>
              </mc:Fallback>
            </mc:AlternateContent>
          </a:graphicData>
        </a:graphic>
      </p:graphicFrame>
    </p:spTree>
    <p:extLst>
      <p:ext uri="{BB962C8B-B14F-4D97-AF65-F5344CB8AC3E}">
        <p14:creationId xmlns:p14="http://schemas.microsoft.com/office/powerpoint/2010/main" val="319039318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11/06/2015</a:t>
            </a:r>
            <a:endParaRPr lang="en-US" dirty="0"/>
          </a:p>
        </p:txBody>
      </p:sp>
      <p:sp>
        <p:nvSpPr>
          <p:cNvPr id="3" name="Footer Placeholder 2"/>
          <p:cNvSpPr>
            <a:spLocks noGrp="1"/>
          </p:cNvSpPr>
          <p:nvPr>
            <p:ph type="ftr" sz="quarter" idx="11"/>
          </p:nvPr>
        </p:nvSpPr>
        <p:spPr/>
        <p:txBody>
          <a:bodyPr/>
          <a:lstStyle/>
          <a:p>
            <a:r>
              <a:rPr lang="en-US" smtClean="0"/>
              <a:t>PHY 711  Fall 2015 -- Lecture 29</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14</a:t>
            </a:fld>
            <a:endParaRPr lang="en-US" dirty="0"/>
          </a:p>
        </p:txBody>
      </p:sp>
      <p:graphicFrame>
        <p:nvGraphicFramePr>
          <p:cNvPr id="5" name="Object 4"/>
          <p:cNvGraphicFramePr>
            <a:graphicFrameLocks noChangeAspect="1"/>
          </p:cNvGraphicFramePr>
          <p:nvPr>
            <p:extLst>
              <p:ext uri="{D42A27DB-BD31-4B8C-83A1-F6EECF244321}">
                <p14:modId xmlns:p14="http://schemas.microsoft.com/office/powerpoint/2010/main" val="1433591646"/>
              </p:ext>
            </p:extLst>
          </p:nvPr>
        </p:nvGraphicFramePr>
        <p:xfrm>
          <a:off x="201613" y="1211997"/>
          <a:ext cx="8789987" cy="2670175"/>
        </p:xfrm>
        <a:graphic>
          <a:graphicData uri="http://schemas.openxmlformats.org/presentationml/2006/ole">
            <mc:AlternateContent xmlns:mc="http://schemas.openxmlformats.org/markup-compatibility/2006">
              <mc:Choice xmlns:v="urn:schemas-microsoft-com:vml" Requires="v">
                <p:oleObj spid="_x0000_s371796" name="数式" r:id="rId3" imgW="4051080" imgH="1244520" progId="Equation.3">
                  <p:embed/>
                </p:oleObj>
              </mc:Choice>
              <mc:Fallback>
                <p:oleObj name="数式" r:id="rId3" imgW="4051080" imgH="1244520" progId="Equation.3">
                  <p:embed/>
                  <p:pic>
                    <p:nvPicPr>
                      <p:cNvPr id="0" name=""/>
                      <p:cNvPicPr>
                        <a:picLocks noChangeAspect="1" noChangeArrowheads="1"/>
                      </p:cNvPicPr>
                      <p:nvPr/>
                    </p:nvPicPr>
                    <p:blipFill>
                      <a:blip r:embed="rId4"/>
                      <a:srcRect/>
                      <a:stretch>
                        <a:fillRect/>
                      </a:stretch>
                    </p:blipFill>
                    <p:spPr bwMode="auto">
                      <a:xfrm>
                        <a:off x="201613" y="1211997"/>
                        <a:ext cx="8789987" cy="2670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6" name="TextBox 5"/>
          <p:cNvSpPr txBox="1"/>
          <p:nvPr/>
        </p:nvSpPr>
        <p:spPr>
          <a:xfrm>
            <a:off x="152400" y="381000"/>
            <a:ext cx="8839200" cy="830997"/>
          </a:xfrm>
          <a:prstGeom prst="rect">
            <a:avLst/>
          </a:prstGeom>
          <a:noFill/>
        </p:spPr>
        <p:txBody>
          <a:bodyPr wrap="square" rtlCol="0">
            <a:spAutoFit/>
          </a:bodyPr>
          <a:lstStyle/>
          <a:p>
            <a:r>
              <a:rPr lang="en-US" sz="2400" dirty="0" smtClean="0">
                <a:latin typeface="+mj-lt"/>
              </a:rPr>
              <a:t>For simplicity</a:t>
            </a:r>
            <a:r>
              <a:rPr lang="en-US" sz="2400" dirty="0">
                <a:latin typeface="+mj-lt"/>
              </a:rPr>
              <a:t>,</a:t>
            </a:r>
            <a:r>
              <a:rPr lang="en-US" sz="2400" dirty="0" smtClean="0">
                <a:latin typeface="+mj-lt"/>
              </a:rPr>
              <a:t> keep only linear terms and assume that horizontal variation is only along </a:t>
            </a:r>
            <a:r>
              <a:rPr lang="en-US" sz="2400" i="1" dirty="0" smtClean="0">
                <a:latin typeface="+mj-lt"/>
              </a:rPr>
              <a:t>x</a:t>
            </a:r>
            <a:r>
              <a:rPr lang="en-US" sz="2400" dirty="0">
                <a:latin typeface="+mj-lt"/>
              </a:rPr>
              <a:t> </a:t>
            </a:r>
            <a:r>
              <a:rPr lang="en-US" sz="2400" dirty="0" smtClean="0">
                <a:latin typeface="+mj-lt"/>
              </a:rPr>
              <a:t>– continued:</a:t>
            </a:r>
            <a:endParaRPr lang="en-US" sz="2400" i="1" dirty="0" smtClean="0">
              <a:latin typeface="+mj-lt"/>
            </a:endParaRPr>
          </a:p>
        </p:txBody>
      </p:sp>
      <p:graphicFrame>
        <p:nvGraphicFramePr>
          <p:cNvPr id="7" name="Object 6"/>
          <p:cNvGraphicFramePr>
            <a:graphicFrameLocks noChangeAspect="1"/>
          </p:cNvGraphicFramePr>
          <p:nvPr>
            <p:extLst>
              <p:ext uri="{D42A27DB-BD31-4B8C-83A1-F6EECF244321}">
                <p14:modId xmlns:p14="http://schemas.microsoft.com/office/powerpoint/2010/main" val="1484485974"/>
              </p:ext>
            </p:extLst>
          </p:nvPr>
        </p:nvGraphicFramePr>
        <p:xfrm>
          <a:off x="357187" y="4267200"/>
          <a:ext cx="8101013" cy="1471612"/>
        </p:xfrm>
        <a:graphic>
          <a:graphicData uri="http://schemas.openxmlformats.org/presentationml/2006/ole">
            <mc:AlternateContent xmlns:mc="http://schemas.openxmlformats.org/markup-compatibility/2006">
              <mc:Choice xmlns:v="urn:schemas-microsoft-com:vml" Requires="v">
                <p:oleObj spid="_x0000_s371797" name="数式" r:id="rId5" imgW="3733560" imgH="685800" progId="Equation.3">
                  <p:embed/>
                </p:oleObj>
              </mc:Choice>
              <mc:Fallback>
                <p:oleObj name="数式" r:id="rId5" imgW="3733560" imgH="685800" progId="Equation.3">
                  <p:embed/>
                  <p:pic>
                    <p:nvPicPr>
                      <p:cNvPr id="0" name=""/>
                      <p:cNvPicPr>
                        <a:picLocks noChangeAspect="1" noChangeArrowheads="1"/>
                      </p:cNvPicPr>
                      <p:nvPr/>
                    </p:nvPicPr>
                    <p:blipFill>
                      <a:blip r:embed="rId6"/>
                      <a:srcRect/>
                      <a:stretch>
                        <a:fillRect/>
                      </a:stretch>
                    </p:blipFill>
                    <p:spPr bwMode="auto">
                      <a:xfrm>
                        <a:off x="357187" y="4267200"/>
                        <a:ext cx="8101013" cy="1471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420097197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11/06/2015</a:t>
            </a:r>
            <a:endParaRPr lang="en-US" dirty="0"/>
          </a:p>
        </p:txBody>
      </p:sp>
      <p:sp>
        <p:nvSpPr>
          <p:cNvPr id="3" name="Footer Placeholder 2"/>
          <p:cNvSpPr>
            <a:spLocks noGrp="1"/>
          </p:cNvSpPr>
          <p:nvPr>
            <p:ph type="ftr" sz="quarter" idx="11"/>
          </p:nvPr>
        </p:nvSpPr>
        <p:spPr/>
        <p:txBody>
          <a:bodyPr/>
          <a:lstStyle/>
          <a:p>
            <a:r>
              <a:rPr lang="en-US" smtClean="0"/>
              <a:t>PHY 711  Fall 2015 -- Lecture 29</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15</a:t>
            </a:fld>
            <a:endParaRPr lang="en-US" dirty="0"/>
          </a:p>
        </p:txBody>
      </p:sp>
      <p:sp>
        <p:nvSpPr>
          <p:cNvPr id="5" name="TextBox 4"/>
          <p:cNvSpPr txBox="1"/>
          <p:nvPr/>
        </p:nvSpPr>
        <p:spPr>
          <a:xfrm>
            <a:off x="289560" y="152400"/>
            <a:ext cx="8839200" cy="830997"/>
          </a:xfrm>
          <a:prstGeom prst="rect">
            <a:avLst/>
          </a:prstGeom>
          <a:noFill/>
        </p:spPr>
        <p:txBody>
          <a:bodyPr wrap="square" rtlCol="0">
            <a:spAutoFit/>
          </a:bodyPr>
          <a:lstStyle/>
          <a:p>
            <a:r>
              <a:rPr lang="en-US" sz="2400" dirty="0" smtClean="0">
                <a:latin typeface="+mj-lt"/>
              </a:rPr>
              <a:t>For simplicity</a:t>
            </a:r>
            <a:r>
              <a:rPr lang="en-US" sz="2400" dirty="0">
                <a:latin typeface="+mj-lt"/>
              </a:rPr>
              <a:t>,</a:t>
            </a:r>
            <a:r>
              <a:rPr lang="en-US" sz="2400" dirty="0" smtClean="0">
                <a:latin typeface="+mj-lt"/>
              </a:rPr>
              <a:t> keep only linear terms and assume that horizontal variation is only along </a:t>
            </a:r>
            <a:r>
              <a:rPr lang="en-US" sz="2400" i="1" dirty="0" smtClean="0">
                <a:latin typeface="+mj-lt"/>
              </a:rPr>
              <a:t>x</a:t>
            </a:r>
            <a:r>
              <a:rPr lang="en-US" sz="2400" dirty="0">
                <a:latin typeface="+mj-lt"/>
              </a:rPr>
              <a:t> </a:t>
            </a:r>
            <a:r>
              <a:rPr lang="en-US" sz="2400" dirty="0" smtClean="0">
                <a:latin typeface="+mj-lt"/>
              </a:rPr>
              <a:t>– continued:</a:t>
            </a:r>
            <a:endParaRPr lang="en-US" sz="2400" i="1" dirty="0" smtClean="0">
              <a:latin typeface="+mj-lt"/>
            </a:endParaRPr>
          </a:p>
        </p:txBody>
      </p:sp>
      <p:graphicFrame>
        <p:nvGraphicFramePr>
          <p:cNvPr id="6" name="Object 5"/>
          <p:cNvGraphicFramePr>
            <a:graphicFrameLocks noChangeAspect="1"/>
          </p:cNvGraphicFramePr>
          <p:nvPr>
            <p:extLst>
              <p:ext uri="{D42A27DB-BD31-4B8C-83A1-F6EECF244321}">
                <p14:modId xmlns:p14="http://schemas.microsoft.com/office/powerpoint/2010/main" val="3356325579"/>
              </p:ext>
            </p:extLst>
          </p:nvPr>
        </p:nvGraphicFramePr>
        <p:xfrm>
          <a:off x="1025525" y="1295400"/>
          <a:ext cx="5454650" cy="1798638"/>
        </p:xfrm>
        <a:graphic>
          <a:graphicData uri="http://schemas.openxmlformats.org/presentationml/2006/ole">
            <mc:AlternateContent xmlns:mc="http://schemas.openxmlformats.org/markup-compatibility/2006">
              <mc:Choice xmlns:v="urn:schemas-microsoft-com:vml" Requires="v">
                <p:oleObj spid="_x0000_s372779" name="数式" r:id="rId3" imgW="2514600" imgH="838080" progId="Equation.3">
                  <p:embed/>
                </p:oleObj>
              </mc:Choice>
              <mc:Fallback>
                <p:oleObj name="数式" r:id="rId3" imgW="2514600" imgH="838080" progId="Equation.3">
                  <p:embed/>
                  <p:pic>
                    <p:nvPicPr>
                      <p:cNvPr id="0" name=""/>
                      <p:cNvPicPr>
                        <a:picLocks noChangeAspect="1" noChangeArrowheads="1"/>
                      </p:cNvPicPr>
                      <p:nvPr/>
                    </p:nvPicPr>
                    <p:blipFill>
                      <a:blip r:embed="rId4"/>
                      <a:srcRect/>
                      <a:stretch>
                        <a:fillRect/>
                      </a:stretch>
                    </p:blipFill>
                    <p:spPr bwMode="auto">
                      <a:xfrm>
                        <a:off x="1025525" y="1295400"/>
                        <a:ext cx="5454650" cy="1798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pic>
        <p:nvPicPr>
          <p:cNvPr id="368644" name="Picture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85800" y="3194163"/>
            <a:ext cx="7559040" cy="304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TextBox 6"/>
          <p:cNvSpPr txBox="1"/>
          <p:nvPr/>
        </p:nvSpPr>
        <p:spPr>
          <a:xfrm>
            <a:off x="4419600" y="5969615"/>
            <a:ext cx="457200" cy="461665"/>
          </a:xfrm>
          <a:prstGeom prst="rect">
            <a:avLst/>
          </a:prstGeom>
          <a:solidFill>
            <a:schemeClr val="bg1"/>
          </a:solidFill>
        </p:spPr>
        <p:txBody>
          <a:bodyPr wrap="square" rtlCol="0">
            <a:spAutoFit/>
          </a:bodyPr>
          <a:lstStyle/>
          <a:p>
            <a:r>
              <a:rPr lang="en-US" sz="2400" b="1" dirty="0" smtClean="0">
                <a:latin typeface="Symbol" pitchFamily="18" charset="2"/>
              </a:rPr>
              <a:t>l</a:t>
            </a:r>
          </a:p>
        </p:txBody>
      </p:sp>
      <p:sp>
        <p:nvSpPr>
          <p:cNvPr id="8" name="TextBox 7"/>
          <p:cNvSpPr txBox="1"/>
          <p:nvPr/>
        </p:nvSpPr>
        <p:spPr>
          <a:xfrm>
            <a:off x="533400" y="4262735"/>
            <a:ext cx="1066800" cy="461665"/>
          </a:xfrm>
          <a:prstGeom prst="rect">
            <a:avLst/>
          </a:prstGeom>
          <a:noFill/>
        </p:spPr>
        <p:txBody>
          <a:bodyPr wrap="square" rtlCol="0">
            <a:spAutoFit/>
          </a:bodyPr>
          <a:lstStyle/>
          <a:p>
            <a:r>
              <a:rPr lang="en-US" sz="2400" b="1" i="1" dirty="0" smtClean="0">
                <a:latin typeface="+mj-lt"/>
              </a:rPr>
              <a:t>c</a:t>
            </a:r>
          </a:p>
        </p:txBody>
      </p:sp>
      <p:sp>
        <p:nvSpPr>
          <p:cNvPr id="9" name="TextBox 8"/>
          <p:cNvSpPr txBox="1"/>
          <p:nvPr/>
        </p:nvSpPr>
        <p:spPr>
          <a:xfrm>
            <a:off x="3276600" y="4262734"/>
            <a:ext cx="1905000" cy="461665"/>
          </a:xfrm>
          <a:prstGeom prst="rect">
            <a:avLst/>
          </a:prstGeom>
          <a:noFill/>
        </p:spPr>
        <p:txBody>
          <a:bodyPr wrap="square" rtlCol="0">
            <a:spAutoFit/>
          </a:bodyPr>
          <a:lstStyle/>
          <a:p>
            <a:r>
              <a:rPr lang="en-US" sz="2400" i="1" dirty="0" smtClean="0">
                <a:latin typeface="+mj-lt"/>
              </a:rPr>
              <a:t>h=10 m</a:t>
            </a:r>
          </a:p>
        </p:txBody>
      </p:sp>
      <p:sp>
        <p:nvSpPr>
          <p:cNvPr id="11" name="TextBox 10"/>
          <p:cNvSpPr txBox="1"/>
          <p:nvPr/>
        </p:nvSpPr>
        <p:spPr>
          <a:xfrm>
            <a:off x="4038600" y="3322320"/>
            <a:ext cx="1905000" cy="461665"/>
          </a:xfrm>
          <a:prstGeom prst="rect">
            <a:avLst/>
          </a:prstGeom>
          <a:noFill/>
        </p:spPr>
        <p:txBody>
          <a:bodyPr wrap="square" rtlCol="0">
            <a:spAutoFit/>
          </a:bodyPr>
          <a:lstStyle/>
          <a:p>
            <a:r>
              <a:rPr lang="en-US" sz="2400" i="1" dirty="0" smtClean="0">
                <a:latin typeface="+mj-lt"/>
              </a:rPr>
              <a:t>h=20 m</a:t>
            </a:r>
          </a:p>
        </p:txBody>
      </p:sp>
    </p:spTree>
    <p:extLst>
      <p:ext uri="{BB962C8B-B14F-4D97-AF65-F5344CB8AC3E}">
        <p14:creationId xmlns:p14="http://schemas.microsoft.com/office/powerpoint/2010/main" val="312220677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11/06/2015</a:t>
            </a:r>
            <a:endParaRPr lang="en-US" dirty="0"/>
          </a:p>
        </p:txBody>
      </p:sp>
      <p:sp>
        <p:nvSpPr>
          <p:cNvPr id="3" name="Footer Placeholder 2"/>
          <p:cNvSpPr>
            <a:spLocks noGrp="1"/>
          </p:cNvSpPr>
          <p:nvPr>
            <p:ph type="ftr" sz="quarter" idx="11"/>
          </p:nvPr>
        </p:nvSpPr>
        <p:spPr/>
        <p:txBody>
          <a:bodyPr/>
          <a:lstStyle/>
          <a:p>
            <a:r>
              <a:rPr lang="en-US" smtClean="0"/>
              <a:t>PHY 711  Fall 2015 -- Lecture 29</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16</a:t>
            </a:fld>
            <a:endParaRPr lang="en-US" dirty="0"/>
          </a:p>
        </p:txBody>
      </p:sp>
      <p:graphicFrame>
        <p:nvGraphicFramePr>
          <p:cNvPr id="5" name="Object 4"/>
          <p:cNvGraphicFramePr>
            <a:graphicFrameLocks noChangeAspect="1"/>
          </p:cNvGraphicFramePr>
          <p:nvPr>
            <p:extLst>
              <p:ext uri="{D42A27DB-BD31-4B8C-83A1-F6EECF244321}">
                <p14:modId xmlns:p14="http://schemas.microsoft.com/office/powerpoint/2010/main" val="550162669"/>
              </p:ext>
            </p:extLst>
          </p:nvPr>
        </p:nvGraphicFramePr>
        <p:xfrm>
          <a:off x="990600" y="1143000"/>
          <a:ext cx="5813425" cy="844550"/>
        </p:xfrm>
        <a:graphic>
          <a:graphicData uri="http://schemas.openxmlformats.org/presentationml/2006/ole">
            <mc:AlternateContent xmlns:mc="http://schemas.openxmlformats.org/markup-compatibility/2006">
              <mc:Choice xmlns:v="urn:schemas-microsoft-com:vml" Requires="v">
                <p:oleObj spid="_x0000_s373926" name="数式" r:id="rId3" imgW="2679480" imgH="393480" progId="Equation.3">
                  <p:embed/>
                </p:oleObj>
              </mc:Choice>
              <mc:Fallback>
                <p:oleObj name="数式" r:id="rId3" imgW="2679480" imgH="393480" progId="Equation.3">
                  <p:embed/>
                  <p:pic>
                    <p:nvPicPr>
                      <p:cNvPr id="0" name=""/>
                      <p:cNvPicPr>
                        <a:picLocks noChangeAspect="1" noChangeArrowheads="1"/>
                      </p:cNvPicPr>
                      <p:nvPr/>
                    </p:nvPicPr>
                    <p:blipFill>
                      <a:blip r:embed="rId4"/>
                      <a:srcRect/>
                      <a:stretch>
                        <a:fillRect/>
                      </a:stretch>
                    </p:blipFill>
                    <p:spPr bwMode="auto">
                      <a:xfrm>
                        <a:off x="990600" y="1143000"/>
                        <a:ext cx="5813425" cy="844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6" name="TextBox 5"/>
          <p:cNvSpPr txBox="1"/>
          <p:nvPr/>
        </p:nvSpPr>
        <p:spPr>
          <a:xfrm>
            <a:off x="289560" y="152400"/>
            <a:ext cx="8839200" cy="830997"/>
          </a:xfrm>
          <a:prstGeom prst="rect">
            <a:avLst/>
          </a:prstGeom>
          <a:noFill/>
        </p:spPr>
        <p:txBody>
          <a:bodyPr wrap="square" rtlCol="0">
            <a:spAutoFit/>
          </a:bodyPr>
          <a:lstStyle/>
          <a:p>
            <a:r>
              <a:rPr lang="en-US" sz="2400" dirty="0" smtClean="0">
                <a:latin typeface="+mj-lt"/>
              </a:rPr>
              <a:t>For simplicity</a:t>
            </a:r>
            <a:r>
              <a:rPr lang="en-US" sz="2400" dirty="0">
                <a:latin typeface="+mj-lt"/>
              </a:rPr>
              <a:t>,</a:t>
            </a:r>
            <a:r>
              <a:rPr lang="en-US" sz="2400" dirty="0" smtClean="0">
                <a:latin typeface="+mj-lt"/>
              </a:rPr>
              <a:t> keep only linear terms and assume that horizontal variation is only along </a:t>
            </a:r>
            <a:r>
              <a:rPr lang="en-US" sz="2400" i="1" dirty="0" smtClean="0">
                <a:latin typeface="+mj-lt"/>
              </a:rPr>
              <a:t>x</a:t>
            </a:r>
            <a:r>
              <a:rPr lang="en-US" sz="2400" dirty="0">
                <a:latin typeface="+mj-lt"/>
              </a:rPr>
              <a:t> </a:t>
            </a:r>
            <a:r>
              <a:rPr lang="en-US" sz="2400" dirty="0" smtClean="0">
                <a:latin typeface="+mj-lt"/>
              </a:rPr>
              <a:t>– continued:</a:t>
            </a:r>
            <a:endParaRPr lang="en-US" sz="2400" i="1" dirty="0" smtClean="0">
              <a:latin typeface="+mj-lt"/>
            </a:endParaRPr>
          </a:p>
        </p:txBody>
      </p:sp>
      <p:graphicFrame>
        <p:nvGraphicFramePr>
          <p:cNvPr id="7" name="Object 6"/>
          <p:cNvGraphicFramePr>
            <a:graphicFrameLocks noChangeAspect="1"/>
          </p:cNvGraphicFramePr>
          <p:nvPr>
            <p:extLst>
              <p:ext uri="{D42A27DB-BD31-4B8C-83A1-F6EECF244321}">
                <p14:modId xmlns:p14="http://schemas.microsoft.com/office/powerpoint/2010/main" val="3913051345"/>
              </p:ext>
            </p:extLst>
          </p:nvPr>
        </p:nvGraphicFramePr>
        <p:xfrm>
          <a:off x="990600" y="2133600"/>
          <a:ext cx="4767262" cy="927100"/>
        </p:xfrm>
        <a:graphic>
          <a:graphicData uri="http://schemas.openxmlformats.org/presentationml/2006/ole">
            <mc:AlternateContent xmlns:mc="http://schemas.openxmlformats.org/markup-compatibility/2006">
              <mc:Choice xmlns:v="urn:schemas-microsoft-com:vml" Requires="v">
                <p:oleObj spid="_x0000_s373927" name="数式" r:id="rId5" imgW="2197080" imgH="431640" progId="Equation.3">
                  <p:embed/>
                </p:oleObj>
              </mc:Choice>
              <mc:Fallback>
                <p:oleObj name="数式" r:id="rId5" imgW="2197080" imgH="431640" progId="Equation.3">
                  <p:embed/>
                  <p:pic>
                    <p:nvPicPr>
                      <p:cNvPr id="0" name=""/>
                      <p:cNvPicPr>
                        <a:picLocks noChangeAspect="1" noChangeArrowheads="1"/>
                      </p:cNvPicPr>
                      <p:nvPr/>
                    </p:nvPicPr>
                    <p:blipFill>
                      <a:blip r:embed="rId6"/>
                      <a:srcRect/>
                      <a:stretch>
                        <a:fillRect/>
                      </a:stretch>
                    </p:blipFill>
                    <p:spPr bwMode="auto">
                      <a:xfrm>
                        <a:off x="990600" y="2133600"/>
                        <a:ext cx="4767262" cy="927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8" name="Object 7"/>
          <p:cNvGraphicFramePr>
            <a:graphicFrameLocks noChangeAspect="1"/>
          </p:cNvGraphicFramePr>
          <p:nvPr>
            <p:extLst>
              <p:ext uri="{D42A27DB-BD31-4B8C-83A1-F6EECF244321}">
                <p14:modId xmlns:p14="http://schemas.microsoft.com/office/powerpoint/2010/main" val="2362387797"/>
              </p:ext>
            </p:extLst>
          </p:nvPr>
        </p:nvGraphicFramePr>
        <p:xfrm>
          <a:off x="1057275" y="2743200"/>
          <a:ext cx="7300913" cy="898525"/>
        </p:xfrm>
        <a:graphic>
          <a:graphicData uri="http://schemas.openxmlformats.org/presentationml/2006/ole">
            <mc:AlternateContent xmlns:mc="http://schemas.openxmlformats.org/markup-compatibility/2006">
              <mc:Choice xmlns:v="urn:schemas-microsoft-com:vml" Requires="v">
                <p:oleObj spid="_x0000_s373928" name="数式" r:id="rId7" imgW="3365280" imgH="419040" progId="Equation.3">
                  <p:embed/>
                </p:oleObj>
              </mc:Choice>
              <mc:Fallback>
                <p:oleObj name="数式" r:id="rId7" imgW="3365280" imgH="419040" progId="Equation.3">
                  <p:embed/>
                  <p:pic>
                    <p:nvPicPr>
                      <p:cNvPr id="0" name=""/>
                      <p:cNvPicPr>
                        <a:picLocks noChangeAspect="1" noChangeArrowheads="1"/>
                      </p:cNvPicPr>
                      <p:nvPr/>
                    </p:nvPicPr>
                    <p:blipFill>
                      <a:blip r:embed="rId8"/>
                      <a:srcRect/>
                      <a:stretch>
                        <a:fillRect/>
                      </a:stretch>
                    </p:blipFill>
                    <p:spPr bwMode="auto">
                      <a:xfrm>
                        <a:off x="1057275" y="2743200"/>
                        <a:ext cx="7300913" cy="898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9" name="Object 8"/>
          <p:cNvGraphicFramePr>
            <a:graphicFrameLocks noChangeAspect="1"/>
          </p:cNvGraphicFramePr>
          <p:nvPr>
            <p:extLst>
              <p:ext uri="{D42A27DB-BD31-4B8C-83A1-F6EECF244321}">
                <p14:modId xmlns:p14="http://schemas.microsoft.com/office/powerpoint/2010/main" val="2162630508"/>
              </p:ext>
            </p:extLst>
          </p:nvPr>
        </p:nvGraphicFramePr>
        <p:xfrm>
          <a:off x="394128" y="4114800"/>
          <a:ext cx="8521272" cy="1066800"/>
        </p:xfrm>
        <a:graphic>
          <a:graphicData uri="http://schemas.openxmlformats.org/presentationml/2006/ole">
            <mc:AlternateContent xmlns:mc="http://schemas.openxmlformats.org/markup-compatibility/2006">
              <mc:Choice xmlns:v="urn:schemas-microsoft-com:vml" Requires="v">
                <p:oleObj spid="_x0000_s373929" name="数式" r:id="rId9" imgW="3606480" imgH="457200" progId="Equation.3">
                  <p:embed/>
                </p:oleObj>
              </mc:Choice>
              <mc:Fallback>
                <p:oleObj name="数式" r:id="rId9" imgW="3606480" imgH="457200" progId="Equation.3">
                  <p:embed/>
                  <p:pic>
                    <p:nvPicPr>
                      <p:cNvPr id="0" name=""/>
                      <p:cNvPicPr>
                        <a:picLocks noChangeAspect="1" noChangeArrowheads="1"/>
                      </p:cNvPicPr>
                      <p:nvPr/>
                    </p:nvPicPr>
                    <p:blipFill>
                      <a:blip r:embed="rId10"/>
                      <a:srcRect/>
                      <a:stretch>
                        <a:fillRect/>
                      </a:stretch>
                    </p:blipFill>
                    <p:spPr bwMode="auto">
                      <a:xfrm>
                        <a:off x="394128" y="4114800"/>
                        <a:ext cx="8521272" cy="1066800"/>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187540169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11/06/2015</a:t>
            </a:r>
            <a:endParaRPr lang="en-US" dirty="0"/>
          </a:p>
        </p:txBody>
      </p:sp>
      <p:sp>
        <p:nvSpPr>
          <p:cNvPr id="3" name="Footer Placeholder 2"/>
          <p:cNvSpPr>
            <a:spLocks noGrp="1"/>
          </p:cNvSpPr>
          <p:nvPr>
            <p:ph type="ftr" sz="quarter" idx="11"/>
          </p:nvPr>
        </p:nvSpPr>
        <p:spPr/>
        <p:txBody>
          <a:bodyPr/>
          <a:lstStyle/>
          <a:p>
            <a:r>
              <a:rPr lang="en-US" smtClean="0"/>
              <a:t>PHY 711  Fall 2015 -- Lecture 29</a:t>
            </a:r>
            <a:endParaRPr lang="en-US" dirty="0"/>
          </a:p>
        </p:txBody>
      </p:sp>
      <p:sp>
        <p:nvSpPr>
          <p:cNvPr id="4" name="Slide Number Placeholder 3"/>
          <p:cNvSpPr>
            <a:spLocks noGrp="1"/>
          </p:cNvSpPr>
          <p:nvPr>
            <p:ph type="sldNum" sz="quarter" idx="12"/>
          </p:nvPr>
        </p:nvSpPr>
        <p:spPr>
          <a:xfrm>
            <a:off x="6781800" y="6371705"/>
            <a:ext cx="2133600" cy="365125"/>
          </a:xfrm>
        </p:spPr>
        <p:txBody>
          <a:bodyPr/>
          <a:lstStyle/>
          <a:p>
            <a:fld id="{CE368B07-CEBF-4C80-90AF-53B34FA04CF3}" type="slidenum">
              <a:rPr lang="en-US" smtClean="0"/>
              <a:t>17</a:t>
            </a:fld>
            <a:endParaRPr lang="en-US" dirty="0"/>
          </a:p>
        </p:txBody>
      </p:sp>
      <p:grpSp>
        <p:nvGrpSpPr>
          <p:cNvPr id="5" name="Group 4"/>
          <p:cNvGrpSpPr/>
          <p:nvPr/>
        </p:nvGrpSpPr>
        <p:grpSpPr>
          <a:xfrm>
            <a:off x="1813560" y="548640"/>
            <a:ext cx="6949440" cy="2804160"/>
            <a:chOff x="228600" y="2895600"/>
            <a:chExt cx="8686800" cy="3505200"/>
          </a:xfrm>
        </p:grpSpPr>
        <p:sp>
          <p:nvSpPr>
            <p:cNvPr id="8" name="Cube 7"/>
            <p:cNvSpPr/>
            <p:nvPr/>
          </p:nvSpPr>
          <p:spPr>
            <a:xfrm>
              <a:off x="1066800" y="3962400"/>
              <a:ext cx="7848600" cy="2057400"/>
            </a:xfrm>
            <a:prstGeom prst="cube">
              <a:avLst>
                <a:gd name="adj" fmla="val 39601"/>
              </a:avLst>
            </a:prstGeom>
            <a:pattFill prst="zigZag">
              <a:fgClr>
                <a:schemeClr val="accent1"/>
              </a:fgClr>
              <a:bgClr>
                <a:schemeClr val="bg1"/>
              </a:bgClr>
            </a:patt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Cube 6"/>
            <p:cNvSpPr/>
            <p:nvPr/>
          </p:nvSpPr>
          <p:spPr>
            <a:xfrm>
              <a:off x="1066800" y="2895600"/>
              <a:ext cx="7848600" cy="3124200"/>
            </a:xfrm>
            <a:prstGeom prst="cube">
              <a:avLst/>
            </a:prstGeom>
            <a:solidFill>
              <a:schemeClr val="accent1">
                <a:alpha val="6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p:cNvSpPr txBox="1"/>
            <p:nvPr/>
          </p:nvSpPr>
          <p:spPr>
            <a:xfrm>
              <a:off x="6477000" y="3124200"/>
              <a:ext cx="1600200" cy="461665"/>
            </a:xfrm>
            <a:prstGeom prst="rect">
              <a:avLst/>
            </a:prstGeom>
            <a:noFill/>
          </p:spPr>
          <p:txBody>
            <a:bodyPr wrap="square" rtlCol="0">
              <a:spAutoFit/>
            </a:bodyPr>
            <a:lstStyle/>
            <a:p>
              <a:r>
                <a:rPr lang="en-US" sz="2400" dirty="0" smtClean="0">
                  <a:latin typeface="+mj-lt"/>
                </a:rPr>
                <a:t>p</a:t>
              </a:r>
              <a:r>
                <a:rPr lang="en-US" sz="2400" baseline="-25000" dirty="0" smtClean="0">
                  <a:latin typeface="+mj-lt"/>
                </a:rPr>
                <a:t>0</a:t>
              </a:r>
              <a:endParaRPr lang="en-US" sz="2400" dirty="0" smtClean="0">
                <a:latin typeface="+mj-lt"/>
              </a:endParaRPr>
            </a:p>
          </p:txBody>
        </p:sp>
        <p:sp>
          <p:nvSpPr>
            <p:cNvPr id="10" name="Down Arrow 9"/>
            <p:cNvSpPr/>
            <p:nvPr/>
          </p:nvSpPr>
          <p:spPr>
            <a:xfrm>
              <a:off x="7021830" y="3276600"/>
              <a:ext cx="274320" cy="75976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Left Brace 10"/>
            <p:cNvSpPr/>
            <p:nvPr/>
          </p:nvSpPr>
          <p:spPr>
            <a:xfrm>
              <a:off x="533400" y="4800600"/>
              <a:ext cx="304800" cy="1219200"/>
            </a:xfrm>
            <a:prstGeom prst="leftBrace">
              <a:avLst/>
            </a:prstGeom>
            <a:ln w="254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2" name="TextBox 11"/>
            <p:cNvSpPr txBox="1"/>
            <p:nvPr/>
          </p:nvSpPr>
          <p:spPr>
            <a:xfrm>
              <a:off x="228600" y="5181600"/>
              <a:ext cx="685800" cy="461665"/>
            </a:xfrm>
            <a:prstGeom prst="rect">
              <a:avLst/>
            </a:prstGeom>
            <a:noFill/>
          </p:spPr>
          <p:txBody>
            <a:bodyPr wrap="square" rtlCol="0">
              <a:spAutoFit/>
            </a:bodyPr>
            <a:lstStyle/>
            <a:p>
              <a:r>
                <a:rPr lang="en-US" sz="2400" dirty="0" smtClean="0">
                  <a:latin typeface="+mj-lt"/>
                </a:rPr>
                <a:t>h</a:t>
              </a:r>
            </a:p>
          </p:txBody>
        </p:sp>
        <p:cxnSp>
          <p:nvCxnSpPr>
            <p:cNvPr id="14" name="Straight Arrow Connector 13"/>
            <p:cNvCxnSpPr/>
            <p:nvPr/>
          </p:nvCxnSpPr>
          <p:spPr>
            <a:xfrm flipV="1">
              <a:off x="4903817" y="4991100"/>
              <a:ext cx="0" cy="102870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5" name="TextBox 14"/>
            <p:cNvSpPr txBox="1"/>
            <p:nvPr/>
          </p:nvSpPr>
          <p:spPr>
            <a:xfrm>
              <a:off x="4953000" y="4824036"/>
              <a:ext cx="609600" cy="461665"/>
            </a:xfrm>
            <a:prstGeom prst="rect">
              <a:avLst/>
            </a:prstGeom>
            <a:noFill/>
          </p:spPr>
          <p:txBody>
            <a:bodyPr wrap="square" rtlCol="0">
              <a:spAutoFit/>
            </a:bodyPr>
            <a:lstStyle/>
            <a:p>
              <a:r>
                <a:rPr lang="en-US" sz="2400" dirty="0" smtClean="0">
                  <a:latin typeface="+mj-lt"/>
                </a:rPr>
                <a:t>z</a:t>
              </a:r>
            </a:p>
          </p:txBody>
        </p:sp>
        <p:cxnSp>
          <p:nvCxnSpPr>
            <p:cNvPr id="17" name="Straight Arrow Connector 16"/>
            <p:cNvCxnSpPr/>
            <p:nvPr/>
          </p:nvCxnSpPr>
          <p:spPr>
            <a:xfrm>
              <a:off x="1066800" y="6248400"/>
              <a:ext cx="59436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9" name="TextBox 18"/>
            <p:cNvSpPr txBox="1"/>
            <p:nvPr/>
          </p:nvSpPr>
          <p:spPr>
            <a:xfrm>
              <a:off x="7239000" y="5939135"/>
              <a:ext cx="609600" cy="461665"/>
            </a:xfrm>
            <a:prstGeom prst="rect">
              <a:avLst/>
            </a:prstGeom>
            <a:noFill/>
          </p:spPr>
          <p:txBody>
            <a:bodyPr wrap="square" rtlCol="0">
              <a:spAutoFit/>
            </a:bodyPr>
            <a:lstStyle/>
            <a:p>
              <a:r>
                <a:rPr lang="en-US" sz="2400" dirty="0" smtClean="0">
                  <a:latin typeface="+mj-lt"/>
                </a:rPr>
                <a:t>x</a:t>
              </a:r>
            </a:p>
          </p:txBody>
        </p:sp>
        <p:cxnSp>
          <p:nvCxnSpPr>
            <p:cNvPr id="23" name="Curved Connector 22"/>
            <p:cNvCxnSpPr/>
            <p:nvPr/>
          </p:nvCxnSpPr>
          <p:spPr>
            <a:xfrm flipV="1">
              <a:off x="1066800" y="4114800"/>
              <a:ext cx="7010400" cy="1066800"/>
            </a:xfrm>
            <a:prstGeom prst="curvedConnector3">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6" name="Straight Arrow Connector 25"/>
            <p:cNvCxnSpPr/>
            <p:nvPr/>
          </p:nvCxnSpPr>
          <p:spPr>
            <a:xfrm flipV="1">
              <a:off x="6172200" y="4191000"/>
              <a:ext cx="0" cy="533400"/>
            </a:xfrm>
            <a:prstGeom prst="straightConnector1">
              <a:avLst/>
            </a:prstGeom>
            <a:ln w="25400">
              <a:solidFill>
                <a:srgbClr val="FF0000"/>
              </a:solidFill>
              <a:headEnd type="none" w="lg" len="med"/>
              <a:tailEnd type="triangle" w="lg" len="med"/>
            </a:ln>
          </p:spPr>
          <p:style>
            <a:lnRef idx="1">
              <a:schemeClr val="accent1"/>
            </a:lnRef>
            <a:fillRef idx="0">
              <a:schemeClr val="accent1"/>
            </a:fillRef>
            <a:effectRef idx="0">
              <a:schemeClr val="accent1"/>
            </a:effectRef>
            <a:fontRef idx="minor">
              <a:schemeClr val="tx1"/>
            </a:fontRef>
          </p:style>
        </p:cxnSp>
        <p:sp>
          <p:nvSpPr>
            <p:cNvPr id="27" name="TextBox 26"/>
            <p:cNvSpPr txBox="1"/>
            <p:nvPr/>
          </p:nvSpPr>
          <p:spPr>
            <a:xfrm>
              <a:off x="5562600" y="4312265"/>
              <a:ext cx="457200" cy="461665"/>
            </a:xfrm>
            <a:prstGeom prst="rect">
              <a:avLst/>
            </a:prstGeom>
            <a:noFill/>
          </p:spPr>
          <p:txBody>
            <a:bodyPr wrap="square" rtlCol="0">
              <a:spAutoFit/>
            </a:bodyPr>
            <a:lstStyle/>
            <a:p>
              <a:r>
                <a:rPr lang="en-US" sz="2400" b="1" dirty="0" smtClean="0">
                  <a:solidFill>
                    <a:srgbClr val="FF0000"/>
                  </a:solidFill>
                  <a:latin typeface="Symbol" pitchFamily="18" charset="2"/>
                </a:rPr>
                <a:t>z</a:t>
              </a:r>
            </a:p>
          </p:txBody>
        </p:sp>
        <p:cxnSp>
          <p:nvCxnSpPr>
            <p:cNvPr id="16" name="Straight Arrow Connector 15"/>
            <p:cNvCxnSpPr/>
            <p:nvPr/>
          </p:nvCxnSpPr>
          <p:spPr>
            <a:xfrm flipV="1">
              <a:off x="914400" y="4991100"/>
              <a:ext cx="1143000" cy="948035"/>
            </a:xfrm>
            <a:prstGeom prst="straightConnector1">
              <a:avLst/>
            </a:prstGeom>
            <a:ln w="25400">
              <a:solidFill>
                <a:schemeClr val="tx1"/>
              </a:solidFill>
              <a:prstDash val="dash"/>
              <a:tailEnd type="arrow"/>
            </a:ln>
          </p:spPr>
          <p:style>
            <a:lnRef idx="1">
              <a:schemeClr val="accent1"/>
            </a:lnRef>
            <a:fillRef idx="0">
              <a:schemeClr val="accent1"/>
            </a:fillRef>
            <a:effectRef idx="0">
              <a:schemeClr val="accent1"/>
            </a:effectRef>
            <a:fontRef idx="minor">
              <a:schemeClr val="tx1"/>
            </a:fontRef>
          </p:style>
        </p:cxnSp>
        <p:sp>
          <p:nvSpPr>
            <p:cNvPr id="22" name="TextBox 21"/>
            <p:cNvSpPr txBox="1"/>
            <p:nvPr/>
          </p:nvSpPr>
          <p:spPr>
            <a:xfrm>
              <a:off x="1447800" y="5329535"/>
              <a:ext cx="609600" cy="461665"/>
            </a:xfrm>
            <a:prstGeom prst="rect">
              <a:avLst/>
            </a:prstGeom>
            <a:noFill/>
          </p:spPr>
          <p:txBody>
            <a:bodyPr wrap="square" rtlCol="0">
              <a:spAutoFit/>
            </a:bodyPr>
            <a:lstStyle/>
            <a:p>
              <a:r>
                <a:rPr lang="en-US" sz="2400" dirty="0" smtClean="0">
                  <a:latin typeface="+mj-lt"/>
                </a:rPr>
                <a:t>y</a:t>
              </a:r>
            </a:p>
          </p:txBody>
        </p:sp>
      </p:grpSp>
      <p:graphicFrame>
        <p:nvGraphicFramePr>
          <p:cNvPr id="13" name="Object 12"/>
          <p:cNvGraphicFramePr>
            <a:graphicFrameLocks noChangeAspect="1"/>
          </p:cNvGraphicFramePr>
          <p:nvPr>
            <p:extLst>
              <p:ext uri="{D42A27DB-BD31-4B8C-83A1-F6EECF244321}">
                <p14:modId xmlns:p14="http://schemas.microsoft.com/office/powerpoint/2010/main" val="4258884528"/>
              </p:ext>
            </p:extLst>
          </p:nvPr>
        </p:nvGraphicFramePr>
        <p:xfrm>
          <a:off x="652463" y="3200400"/>
          <a:ext cx="7688262" cy="3297238"/>
        </p:xfrm>
        <a:graphic>
          <a:graphicData uri="http://schemas.openxmlformats.org/presentationml/2006/ole">
            <mc:AlternateContent xmlns:mc="http://schemas.openxmlformats.org/markup-compatibility/2006">
              <mc:Choice xmlns:v="urn:schemas-microsoft-com:vml" Requires="v">
                <p:oleObj spid="_x0000_s374827" name="数式" r:id="rId3" imgW="3543120" imgH="1536480" progId="Equation.3">
                  <p:embed/>
                </p:oleObj>
              </mc:Choice>
              <mc:Fallback>
                <p:oleObj name="数式" r:id="rId3" imgW="3543120" imgH="1536480" progId="Equation.3">
                  <p:embed/>
                  <p:pic>
                    <p:nvPicPr>
                      <p:cNvPr id="0" name=""/>
                      <p:cNvPicPr>
                        <a:picLocks noChangeAspect="1" noChangeArrowheads="1"/>
                      </p:cNvPicPr>
                      <p:nvPr/>
                    </p:nvPicPr>
                    <p:blipFill>
                      <a:blip r:embed="rId4"/>
                      <a:srcRect/>
                      <a:stretch>
                        <a:fillRect/>
                      </a:stretch>
                    </p:blipFill>
                    <p:spPr bwMode="auto">
                      <a:xfrm>
                        <a:off x="652463" y="3200400"/>
                        <a:ext cx="7688262" cy="3297238"/>
                      </a:xfrm>
                      <a:prstGeom prst="rect">
                        <a:avLst/>
                      </a:prstGeom>
                      <a:noFill/>
                      <a:ln>
                        <a:noFill/>
                      </a:ln>
                    </p:spPr>
                  </p:pic>
                </p:oleObj>
              </mc:Fallback>
            </mc:AlternateContent>
          </a:graphicData>
        </a:graphic>
      </p:graphicFrame>
      <p:sp>
        <p:nvSpPr>
          <p:cNvPr id="6" name="TextBox 5"/>
          <p:cNvSpPr txBox="1"/>
          <p:nvPr/>
        </p:nvSpPr>
        <p:spPr>
          <a:xfrm>
            <a:off x="76200" y="304800"/>
            <a:ext cx="2590800" cy="1200329"/>
          </a:xfrm>
          <a:prstGeom prst="rect">
            <a:avLst/>
          </a:prstGeom>
          <a:noFill/>
        </p:spPr>
        <p:txBody>
          <a:bodyPr wrap="square" rtlCol="0">
            <a:spAutoFit/>
          </a:bodyPr>
          <a:lstStyle/>
          <a:p>
            <a:r>
              <a:rPr lang="en-US" sz="2400" dirty="0" smtClean="0">
                <a:latin typeface="+mj-lt"/>
              </a:rPr>
              <a:t>General problem </a:t>
            </a:r>
          </a:p>
          <a:p>
            <a:pPr lvl="1"/>
            <a:r>
              <a:rPr lang="en-US" sz="2400" dirty="0" smtClean="0">
                <a:latin typeface="+mj-lt"/>
              </a:rPr>
              <a:t>including </a:t>
            </a:r>
          </a:p>
          <a:p>
            <a:pPr lvl="1"/>
            <a:r>
              <a:rPr lang="en-US" sz="2400" dirty="0" smtClean="0">
                <a:latin typeface="+mj-lt"/>
              </a:rPr>
              <a:t>non-</a:t>
            </a:r>
            <a:r>
              <a:rPr lang="en-US" sz="2400" dirty="0" err="1" smtClean="0">
                <a:latin typeface="+mj-lt"/>
              </a:rPr>
              <a:t>linearities</a:t>
            </a:r>
            <a:endParaRPr lang="en-US" sz="2400" dirty="0" smtClean="0">
              <a:latin typeface="+mj-lt"/>
            </a:endParaRPr>
          </a:p>
        </p:txBody>
      </p:sp>
    </p:spTree>
    <p:extLst>
      <p:ext uri="{BB962C8B-B14F-4D97-AF65-F5344CB8AC3E}">
        <p14:creationId xmlns:p14="http://schemas.microsoft.com/office/powerpoint/2010/main" val="142092068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11/06/2015</a:t>
            </a:r>
            <a:endParaRPr lang="en-US" dirty="0"/>
          </a:p>
        </p:txBody>
      </p:sp>
      <p:sp>
        <p:nvSpPr>
          <p:cNvPr id="3" name="Footer Placeholder 2"/>
          <p:cNvSpPr>
            <a:spLocks noGrp="1"/>
          </p:cNvSpPr>
          <p:nvPr>
            <p:ph type="ftr" sz="quarter" idx="11"/>
          </p:nvPr>
        </p:nvSpPr>
        <p:spPr/>
        <p:txBody>
          <a:bodyPr/>
          <a:lstStyle/>
          <a:p>
            <a:r>
              <a:rPr lang="en-US" smtClean="0"/>
              <a:t>PHY 711  Fall 2015 -- Lecture 29</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a:t>
            </a:fld>
            <a:endParaRPr lang="en-US" dirty="0"/>
          </a:p>
        </p:txBody>
      </p:sp>
      <p:sp>
        <p:nvSpPr>
          <p:cNvPr id="5" name="Right Arrow 4"/>
          <p:cNvSpPr/>
          <p:nvPr/>
        </p:nvSpPr>
        <p:spPr>
          <a:xfrm>
            <a:off x="228600" y="5257800"/>
            <a:ext cx="457200" cy="381000"/>
          </a:xfrm>
          <a:prstGeom prst="rightArrow">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6" name="Picture 5"/>
          <p:cNvPicPr>
            <a:picLocks noChangeAspect="1"/>
          </p:cNvPicPr>
          <p:nvPr/>
        </p:nvPicPr>
        <p:blipFill>
          <a:blip r:embed="rId3"/>
          <a:stretch>
            <a:fillRect/>
          </a:stretch>
        </p:blipFill>
        <p:spPr>
          <a:xfrm>
            <a:off x="755523" y="1065836"/>
            <a:ext cx="7934325" cy="5311850"/>
          </a:xfrm>
          <a:prstGeom prst="rect">
            <a:avLst/>
          </a:prstGeom>
        </p:spPr>
      </p:pic>
    </p:spTree>
    <p:extLst>
      <p:ext uri="{BB962C8B-B14F-4D97-AF65-F5344CB8AC3E}">
        <p14:creationId xmlns:p14="http://schemas.microsoft.com/office/powerpoint/2010/main" val="266663344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11/06/2015</a:t>
            </a:r>
            <a:endParaRPr lang="en-US" dirty="0"/>
          </a:p>
        </p:txBody>
      </p:sp>
      <p:sp>
        <p:nvSpPr>
          <p:cNvPr id="3" name="Footer Placeholder 2"/>
          <p:cNvSpPr>
            <a:spLocks noGrp="1"/>
          </p:cNvSpPr>
          <p:nvPr>
            <p:ph type="ftr" sz="quarter" idx="11"/>
          </p:nvPr>
        </p:nvSpPr>
        <p:spPr/>
        <p:txBody>
          <a:bodyPr/>
          <a:lstStyle/>
          <a:p>
            <a:r>
              <a:rPr lang="en-US" smtClean="0"/>
              <a:t>PHY 711  Fall 2015 -- Lecture 29</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3</a:t>
            </a:fld>
            <a:endParaRPr lang="en-US" dirty="0"/>
          </a:p>
        </p:txBody>
      </p:sp>
      <p:sp>
        <p:nvSpPr>
          <p:cNvPr id="5" name="TextBox 4"/>
          <p:cNvSpPr txBox="1"/>
          <p:nvPr/>
        </p:nvSpPr>
        <p:spPr>
          <a:xfrm>
            <a:off x="762000" y="1447800"/>
            <a:ext cx="7086600" cy="1200329"/>
          </a:xfrm>
          <a:prstGeom prst="rect">
            <a:avLst/>
          </a:prstGeom>
          <a:noFill/>
        </p:spPr>
        <p:txBody>
          <a:bodyPr wrap="square" rtlCol="0">
            <a:spAutoFit/>
          </a:bodyPr>
          <a:lstStyle/>
          <a:p>
            <a:r>
              <a:rPr lang="en-US" sz="2400" dirty="0" smtClean="0">
                <a:latin typeface="+mj-lt"/>
              </a:rPr>
              <a:t>Physics of incompressible fluids and their surfaces</a:t>
            </a:r>
          </a:p>
          <a:p>
            <a:endParaRPr lang="en-US" sz="2400" dirty="0">
              <a:latin typeface="+mj-lt"/>
            </a:endParaRPr>
          </a:p>
          <a:p>
            <a:r>
              <a:rPr lang="en-US" sz="2400" dirty="0" smtClean="0">
                <a:latin typeface="+mj-lt"/>
              </a:rPr>
              <a:t>   Reference:   Chapter 10 of Fetter and </a:t>
            </a:r>
            <a:r>
              <a:rPr lang="en-US" sz="2400" dirty="0" err="1" smtClean="0">
                <a:latin typeface="+mj-lt"/>
              </a:rPr>
              <a:t>Walecka</a:t>
            </a:r>
            <a:endParaRPr lang="en-US" sz="2400" dirty="0" smtClean="0">
              <a:latin typeface="+mj-lt"/>
            </a:endParaRPr>
          </a:p>
        </p:txBody>
      </p:sp>
    </p:spTree>
    <p:extLst>
      <p:ext uri="{BB962C8B-B14F-4D97-AF65-F5344CB8AC3E}">
        <p14:creationId xmlns:p14="http://schemas.microsoft.com/office/powerpoint/2010/main" val="15143084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11/06/2015</a:t>
            </a:r>
            <a:endParaRPr lang="en-US" dirty="0"/>
          </a:p>
        </p:txBody>
      </p:sp>
      <p:sp>
        <p:nvSpPr>
          <p:cNvPr id="3" name="Footer Placeholder 2"/>
          <p:cNvSpPr>
            <a:spLocks noGrp="1"/>
          </p:cNvSpPr>
          <p:nvPr>
            <p:ph type="ftr" sz="quarter" idx="11"/>
          </p:nvPr>
        </p:nvSpPr>
        <p:spPr/>
        <p:txBody>
          <a:bodyPr/>
          <a:lstStyle/>
          <a:p>
            <a:r>
              <a:rPr lang="en-US" smtClean="0"/>
              <a:t>PHY 711  Fall 2015 -- Lecture 29</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4</a:t>
            </a:fld>
            <a:endParaRPr lang="en-US" dirty="0"/>
          </a:p>
        </p:txBody>
      </p:sp>
      <p:sp>
        <p:nvSpPr>
          <p:cNvPr id="5" name="Cube 4"/>
          <p:cNvSpPr/>
          <p:nvPr/>
        </p:nvSpPr>
        <p:spPr>
          <a:xfrm>
            <a:off x="1066800" y="3962400"/>
            <a:ext cx="7848600" cy="2057400"/>
          </a:xfrm>
          <a:prstGeom prst="cube">
            <a:avLst>
              <a:gd name="adj" fmla="val 39601"/>
            </a:avLst>
          </a:prstGeom>
          <a:pattFill prst="zigZag">
            <a:fgClr>
              <a:schemeClr val="accent1"/>
            </a:fgClr>
            <a:bgClr>
              <a:schemeClr val="bg1"/>
            </a:bgClr>
          </a:patt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Cube 5"/>
          <p:cNvSpPr/>
          <p:nvPr/>
        </p:nvSpPr>
        <p:spPr>
          <a:xfrm>
            <a:off x="1066800" y="2895600"/>
            <a:ext cx="7848600" cy="3124200"/>
          </a:xfrm>
          <a:prstGeom prst="cube">
            <a:avLst/>
          </a:prstGeom>
          <a:solidFill>
            <a:schemeClr val="accent1">
              <a:alpha val="6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6477000" y="3124200"/>
            <a:ext cx="1600200" cy="461665"/>
          </a:xfrm>
          <a:prstGeom prst="rect">
            <a:avLst/>
          </a:prstGeom>
          <a:noFill/>
        </p:spPr>
        <p:txBody>
          <a:bodyPr wrap="square" rtlCol="0">
            <a:spAutoFit/>
          </a:bodyPr>
          <a:lstStyle/>
          <a:p>
            <a:r>
              <a:rPr lang="en-US" sz="2400" dirty="0" smtClean="0">
                <a:latin typeface="+mj-lt"/>
              </a:rPr>
              <a:t>p</a:t>
            </a:r>
            <a:r>
              <a:rPr lang="en-US" sz="2400" baseline="-25000" dirty="0" smtClean="0">
                <a:latin typeface="+mj-lt"/>
              </a:rPr>
              <a:t>0</a:t>
            </a:r>
            <a:endParaRPr lang="en-US" sz="2400" dirty="0" smtClean="0">
              <a:latin typeface="+mj-lt"/>
            </a:endParaRPr>
          </a:p>
        </p:txBody>
      </p:sp>
      <p:sp>
        <p:nvSpPr>
          <p:cNvPr id="8" name="Down Arrow 7"/>
          <p:cNvSpPr/>
          <p:nvPr/>
        </p:nvSpPr>
        <p:spPr>
          <a:xfrm>
            <a:off x="6812280" y="3276600"/>
            <a:ext cx="274320" cy="75976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Left Brace 8"/>
          <p:cNvSpPr/>
          <p:nvPr/>
        </p:nvSpPr>
        <p:spPr>
          <a:xfrm>
            <a:off x="533400" y="4800600"/>
            <a:ext cx="304800" cy="1219200"/>
          </a:xfrm>
          <a:prstGeom prst="leftBrace">
            <a:avLst/>
          </a:prstGeom>
          <a:ln w="254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 name="TextBox 9"/>
          <p:cNvSpPr txBox="1"/>
          <p:nvPr/>
        </p:nvSpPr>
        <p:spPr>
          <a:xfrm>
            <a:off x="228600" y="5181600"/>
            <a:ext cx="685800" cy="461665"/>
          </a:xfrm>
          <a:prstGeom prst="rect">
            <a:avLst/>
          </a:prstGeom>
          <a:noFill/>
        </p:spPr>
        <p:txBody>
          <a:bodyPr wrap="square" rtlCol="0">
            <a:spAutoFit/>
          </a:bodyPr>
          <a:lstStyle/>
          <a:p>
            <a:r>
              <a:rPr lang="en-US" sz="2400" dirty="0" smtClean="0">
                <a:latin typeface="+mj-lt"/>
              </a:rPr>
              <a:t>h</a:t>
            </a:r>
          </a:p>
        </p:txBody>
      </p:sp>
      <p:cxnSp>
        <p:nvCxnSpPr>
          <p:cNvPr id="11" name="Straight Arrow Connector 10"/>
          <p:cNvCxnSpPr/>
          <p:nvPr/>
        </p:nvCxnSpPr>
        <p:spPr>
          <a:xfrm flipV="1">
            <a:off x="4903817" y="4991100"/>
            <a:ext cx="0" cy="102870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4953000" y="4824036"/>
            <a:ext cx="609600" cy="461665"/>
          </a:xfrm>
          <a:prstGeom prst="rect">
            <a:avLst/>
          </a:prstGeom>
          <a:noFill/>
        </p:spPr>
        <p:txBody>
          <a:bodyPr wrap="square" rtlCol="0">
            <a:spAutoFit/>
          </a:bodyPr>
          <a:lstStyle/>
          <a:p>
            <a:r>
              <a:rPr lang="en-US" sz="2400" dirty="0" smtClean="0">
                <a:latin typeface="+mj-lt"/>
              </a:rPr>
              <a:t>z</a:t>
            </a:r>
          </a:p>
        </p:txBody>
      </p:sp>
      <p:cxnSp>
        <p:nvCxnSpPr>
          <p:cNvPr id="13" name="Straight Arrow Connector 12"/>
          <p:cNvCxnSpPr/>
          <p:nvPr/>
        </p:nvCxnSpPr>
        <p:spPr>
          <a:xfrm>
            <a:off x="1066800" y="6248400"/>
            <a:ext cx="59436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4" name="TextBox 13"/>
          <p:cNvSpPr txBox="1"/>
          <p:nvPr/>
        </p:nvSpPr>
        <p:spPr>
          <a:xfrm>
            <a:off x="7239000" y="5939135"/>
            <a:ext cx="609600" cy="461665"/>
          </a:xfrm>
          <a:prstGeom prst="rect">
            <a:avLst/>
          </a:prstGeom>
          <a:noFill/>
        </p:spPr>
        <p:txBody>
          <a:bodyPr wrap="square" rtlCol="0">
            <a:spAutoFit/>
          </a:bodyPr>
          <a:lstStyle/>
          <a:p>
            <a:r>
              <a:rPr lang="en-US" sz="2400" dirty="0" smtClean="0">
                <a:latin typeface="+mj-lt"/>
              </a:rPr>
              <a:t>x</a:t>
            </a:r>
          </a:p>
        </p:txBody>
      </p:sp>
      <p:cxnSp>
        <p:nvCxnSpPr>
          <p:cNvPr id="15" name="Curved Connector 14"/>
          <p:cNvCxnSpPr/>
          <p:nvPr/>
        </p:nvCxnSpPr>
        <p:spPr>
          <a:xfrm flipV="1">
            <a:off x="1066800" y="4114800"/>
            <a:ext cx="7010400" cy="1066800"/>
          </a:xfrm>
          <a:prstGeom prst="curvedConnector3">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p:nvPr/>
        </p:nvCxnSpPr>
        <p:spPr>
          <a:xfrm flipV="1">
            <a:off x="6172200" y="4191000"/>
            <a:ext cx="0" cy="533400"/>
          </a:xfrm>
          <a:prstGeom prst="straightConnector1">
            <a:avLst/>
          </a:prstGeom>
          <a:ln w="25400">
            <a:solidFill>
              <a:srgbClr val="FF0000"/>
            </a:solidFill>
            <a:headEnd type="none" w="lg" len="med"/>
            <a:tailEnd type="triangle" w="lg" len="med"/>
          </a:ln>
        </p:spPr>
        <p:style>
          <a:lnRef idx="1">
            <a:schemeClr val="accent1"/>
          </a:lnRef>
          <a:fillRef idx="0">
            <a:schemeClr val="accent1"/>
          </a:fillRef>
          <a:effectRef idx="0">
            <a:schemeClr val="accent1"/>
          </a:effectRef>
          <a:fontRef idx="minor">
            <a:schemeClr val="tx1"/>
          </a:fontRef>
        </p:style>
      </p:cxnSp>
      <p:sp>
        <p:nvSpPr>
          <p:cNvPr id="17" name="TextBox 16"/>
          <p:cNvSpPr txBox="1"/>
          <p:nvPr/>
        </p:nvSpPr>
        <p:spPr>
          <a:xfrm>
            <a:off x="5562600" y="4312265"/>
            <a:ext cx="457200" cy="461665"/>
          </a:xfrm>
          <a:prstGeom prst="rect">
            <a:avLst/>
          </a:prstGeom>
          <a:noFill/>
        </p:spPr>
        <p:txBody>
          <a:bodyPr wrap="square" rtlCol="0">
            <a:spAutoFit/>
          </a:bodyPr>
          <a:lstStyle/>
          <a:p>
            <a:r>
              <a:rPr lang="en-US" sz="2400" b="1" dirty="0" smtClean="0">
                <a:solidFill>
                  <a:srgbClr val="FF0000"/>
                </a:solidFill>
                <a:latin typeface="Symbol" pitchFamily="18" charset="2"/>
              </a:rPr>
              <a:t>z</a:t>
            </a:r>
          </a:p>
        </p:txBody>
      </p:sp>
      <p:sp>
        <p:nvSpPr>
          <p:cNvPr id="18" name="TextBox 17"/>
          <p:cNvSpPr txBox="1"/>
          <p:nvPr/>
        </p:nvSpPr>
        <p:spPr>
          <a:xfrm>
            <a:off x="533400" y="533400"/>
            <a:ext cx="8382000" cy="830997"/>
          </a:xfrm>
          <a:prstGeom prst="rect">
            <a:avLst/>
          </a:prstGeom>
          <a:noFill/>
        </p:spPr>
        <p:txBody>
          <a:bodyPr wrap="square" rtlCol="0">
            <a:spAutoFit/>
          </a:bodyPr>
          <a:lstStyle/>
          <a:p>
            <a:r>
              <a:rPr lang="en-US" sz="2400" dirty="0" smtClean="0">
                <a:latin typeface="+mj-lt"/>
              </a:rPr>
              <a:t>Consider a container of water with average height h  and surface </a:t>
            </a:r>
            <a:r>
              <a:rPr lang="en-US" sz="2400" dirty="0" err="1" smtClean="0">
                <a:latin typeface="+mj-lt"/>
              </a:rPr>
              <a:t>h+</a:t>
            </a:r>
            <a:r>
              <a:rPr lang="en-US" sz="2400" dirty="0" err="1" smtClean="0">
                <a:latin typeface="Symbol" pitchFamily="18" charset="2"/>
              </a:rPr>
              <a:t>z</a:t>
            </a:r>
            <a:r>
              <a:rPr lang="en-US" sz="2400" dirty="0" smtClean="0"/>
              <a:t>(</a:t>
            </a:r>
            <a:r>
              <a:rPr lang="en-US" sz="2400" dirty="0" err="1" smtClean="0"/>
              <a:t>x,y,t</a:t>
            </a:r>
            <a:r>
              <a:rPr lang="en-US" sz="2400" dirty="0" smtClean="0"/>
              <a:t>);    (h </a:t>
            </a:r>
            <a:r>
              <a:rPr lang="en-US" sz="2400" dirty="0" smtClean="0">
                <a:sym typeface="Wingdings" pitchFamily="2" charset="2"/>
              </a:rPr>
              <a:t> z</a:t>
            </a:r>
            <a:r>
              <a:rPr lang="en-US" sz="2400" baseline="-25000" dirty="0" smtClean="0">
                <a:sym typeface="Wingdings" pitchFamily="2" charset="2"/>
              </a:rPr>
              <a:t>0</a:t>
            </a:r>
            <a:r>
              <a:rPr lang="en-US" sz="2400" dirty="0" smtClean="0">
                <a:sym typeface="Wingdings" pitchFamily="2" charset="2"/>
              </a:rPr>
              <a:t> on some of the slides)</a:t>
            </a:r>
            <a:endParaRPr lang="en-US" sz="2400" dirty="0" smtClean="0"/>
          </a:p>
        </p:txBody>
      </p:sp>
      <p:cxnSp>
        <p:nvCxnSpPr>
          <p:cNvPr id="19" name="Straight Arrow Connector 18"/>
          <p:cNvCxnSpPr/>
          <p:nvPr/>
        </p:nvCxnSpPr>
        <p:spPr>
          <a:xfrm flipV="1">
            <a:off x="914400" y="4991100"/>
            <a:ext cx="1143000" cy="948035"/>
          </a:xfrm>
          <a:prstGeom prst="straightConnector1">
            <a:avLst/>
          </a:prstGeom>
          <a:ln w="25400">
            <a:solidFill>
              <a:schemeClr val="tx1"/>
            </a:solidFill>
            <a:prstDash val="dash"/>
            <a:tailEnd type="arrow"/>
          </a:ln>
        </p:spPr>
        <p:style>
          <a:lnRef idx="1">
            <a:schemeClr val="accent1"/>
          </a:lnRef>
          <a:fillRef idx="0">
            <a:schemeClr val="accent1"/>
          </a:fillRef>
          <a:effectRef idx="0">
            <a:schemeClr val="accent1"/>
          </a:effectRef>
          <a:fontRef idx="minor">
            <a:schemeClr val="tx1"/>
          </a:fontRef>
        </p:style>
      </p:cxnSp>
      <p:sp>
        <p:nvSpPr>
          <p:cNvPr id="20" name="TextBox 19"/>
          <p:cNvSpPr txBox="1"/>
          <p:nvPr/>
        </p:nvSpPr>
        <p:spPr>
          <a:xfrm>
            <a:off x="1447800" y="5329535"/>
            <a:ext cx="609600" cy="461665"/>
          </a:xfrm>
          <a:prstGeom prst="rect">
            <a:avLst/>
          </a:prstGeom>
          <a:noFill/>
        </p:spPr>
        <p:txBody>
          <a:bodyPr wrap="square" rtlCol="0">
            <a:spAutoFit/>
          </a:bodyPr>
          <a:lstStyle/>
          <a:p>
            <a:r>
              <a:rPr lang="en-US" sz="2400" dirty="0" smtClean="0">
                <a:latin typeface="+mj-lt"/>
              </a:rPr>
              <a:t>y</a:t>
            </a:r>
          </a:p>
        </p:txBody>
      </p:sp>
    </p:spTree>
    <p:extLst>
      <p:ext uri="{BB962C8B-B14F-4D97-AF65-F5344CB8AC3E}">
        <p14:creationId xmlns:p14="http://schemas.microsoft.com/office/powerpoint/2010/main" val="57604532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11/06/2015</a:t>
            </a:r>
            <a:endParaRPr lang="en-US" dirty="0"/>
          </a:p>
        </p:txBody>
      </p:sp>
      <p:sp>
        <p:nvSpPr>
          <p:cNvPr id="3" name="Footer Placeholder 2"/>
          <p:cNvSpPr>
            <a:spLocks noGrp="1"/>
          </p:cNvSpPr>
          <p:nvPr>
            <p:ph type="ftr" sz="quarter" idx="11"/>
          </p:nvPr>
        </p:nvSpPr>
        <p:spPr/>
        <p:txBody>
          <a:bodyPr/>
          <a:lstStyle/>
          <a:p>
            <a:r>
              <a:rPr lang="en-US" smtClean="0"/>
              <a:t>PHY 711  Fall 2015 -- Lecture 29</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5</a:t>
            </a:fld>
            <a:endParaRPr lang="en-US" dirty="0"/>
          </a:p>
        </p:txBody>
      </p:sp>
      <p:graphicFrame>
        <p:nvGraphicFramePr>
          <p:cNvPr id="5" name="Object 4"/>
          <p:cNvGraphicFramePr>
            <a:graphicFrameLocks noChangeAspect="1"/>
          </p:cNvGraphicFramePr>
          <p:nvPr>
            <p:extLst>
              <p:ext uri="{D42A27DB-BD31-4B8C-83A1-F6EECF244321}">
                <p14:modId xmlns:p14="http://schemas.microsoft.com/office/powerpoint/2010/main" val="4252031732"/>
              </p:ext>
            </p:extLst>
          </p:nvPr>
        </p:nvGraphicFramePr>
        <p:xfrm>
          <a:off x="541338" y="152400"/>
          <a:ext cx="7250112" cy="3122613"/>
        </p:xfrm>
        <a:graphic>
          <a:graphicData uri="http://schemas.openxmlformats.org/presentationml/2006/ole">
            <mc:AlternateContent xmlns:mc="http://schemas.openxmlformats.org/markup-compatibility/2006">
              <mc:Choice xmlns:v="urn:schemas-microsoft-com:vml" Requires="v">
                <p:oleObj spid="_x0000_s361593" name="数式" r:id="rId3" imgW="2946240" imgH="1320480" progId="Equation.3">
                  <p:embed/>
                </p:oleObj>
              </mc:Choice>
              <mc:Fallback>
                <p:oleObj name="数式" r:id="rId3" imgW="2946240" imgH="1320480" progId="Equation.3">
                  <p:embed/>
                  <p:pic>
                    <p:nvPicPr>
                      <p:cNvPr id="0" name="Object 4"/>
                      <p:cNvPicPr>
                        <a:picLocks noChangeAspect="1" noChangeArrowheads="1"/>
                      </p:cNvPicPr>
                      <p:nvPr/>
                    </p:nvPicPr>
                    <p:blipFill>
                      <a:blip r:embed="rId4"/>
                      <a:srcRect/>
                      <a:stretch>
                        <a:fillRect/>
                      </a:stretch>
                    </p:blipFill>
                    <p:spPr bwMode="auto">
                      <a:xfrm>
                        <a:off x="541338" y="152400"/>
                        <a:ext cx="7250112" cy="3122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6" name="Object 5"/>
          <p:cNvGraphicFramePr>
            <a:graphicFrameLocks noChangeAspect="1"/>
          </p:cNvGraphicFramePr>
          <p:nvPr>
            <p:extLst>
              <p:ext uri="{D42A27DB-BD31-4B8C-83A1-F6EECF244321}">
                <p14:modId xmlns:p14="http://schemas.microsoft.com/office/powerpoint/2010/main" val="3957124127"/>
              </p:ext>
            </p:extLst>
          </p:nvPr>
        </p:nvGraphicFramePr>
        <p:xfrm>
          <a:off x="914400" y="3530600"/>
          <a:ext cx="4468812" cy="2641600"/>
        </p:xfrm>
        <a:graphic>
          <a:graphicData uri="http://schemas.openxmlformats.org/presentationml/2006/ole">
            <mc:AlternateContent xmlns:mc="http://schemas.openxmlformats.org/markup-compatibility/2006">
              <mc:Choice xmlns:v="urn:schemas-microsoft-com:vml" Requires="v">
                <p:oleObj spid="_x0000_s361594" name="数式" r:id="rId5" imgW="1815840" imgH="1117440" progId="Equation.3">
                  <p:embed/>
                </p:oleObj>
              </mc:Choice>
              <mc:Fallback>
                <p:oleObj name="数式" r:id="rId5" imgW="1815840" imgH="1117440" progId="Equation.3">
                  <p:embed/>
                  <p:pic>
                    <p:nvPicPr>
                      <p:cNvPr id="0" name="Object 4"/>
                      <p:cNvPicPr>
                        <a:picLocks noChangeAspect="1" noChangeArrowheads="1"/>
                      </p:cNvPicPr>
                      <p:nvPr/>
                    </p:nvPicPr>
                    <p:blipFill>
                      <a:blip r:embed="rId6"/>
                      <a:srcRect/>
                      <a:stretch>
                        <a:fillRect/>
                      </a:stretch>
                    </p:blipFill>
                    <p:spPr bwMode="auto">
                      <a:xfrm>
                        <a:off x="914400" y="3530600"/>
                        <a:ext cx="4468812" cy="264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30518754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11/06/2015</a:t>
            </a:r>
            <a:endParaRPr lang="en-US" dirty="0"/>
          </a:p>
        </p:txBody>
      </p:sp>
      <p:sp>
        <p:nvSpPr>
          <p:cNvPr id="3" name="Footer Placeholder 2"/>
          <p:cNvSpPr>
            <a:spLocks noGrp="1"/>
          </p:cNvSpPr>
          <p:nvPr>
            <p:ph type="ftr" sz="quarter" idx="11"/>
          </p:nvPr>
        </p:nvSpPr>
        <p:spPr/>
        <p:txBody>
          <a:bodyPr/>
          <a:lstStyle/>
          <a:p>
            <a:r>
              <a:rPr lang="en-US" smtClean="0"/>
              <a:t>PHY 711  Fall 2015 -- Lecture 29</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6</a:t>
            </a:fld>
            <a:endParaRPr lang="en-US" dirty="0"/>
          </a:p>
        </p:txBody>
      </p:sp>
      <p:grpSp>
        <p:nvGrpSpPr>
          <p:cNvPr id="17" name="Group 16"/>
          <p:cNvGrpSpPr/>
          <p:nvPr/>
        </p:nvGrpSpPr>
        <p:grpSpPr>
          <a:xfrm>
            <a:off x="685800" y="457200"/>
            <a:ext cx="5014311" cy="2362200"/>
            <a:chOff x="685800" y="457200"/>
            <a:chExt cx="5014311" cy="2362200"/>
          </a:xfrm>
        </p:grpSpPr>
        <p:sp>
          <p:nvSpPr>
            <p:cNvPr id="6" name="Cube 5"/>
            <p:cNvSpPr/>
            <p:nvPr/>
          </p:nvSpPr>
          <p:spPr>
            <a:xfrm>
              <a:off x="2446020" y="1828800"/>
              <a:ext cx="457200" cy="990600"/>
            </a:xfrm>
            <a:prstGeom prst="cube">
              <a:avLst/>
            </a:prstGeom>
            <a:pattFill prst="zigZag">
              <a:fgClr>
                <a:schemeClr val="tx2">
                  <a:lumMod val="40000"/>
                  <a:lumOff val="60000"/>
                </a:schemeClr>
              </a:fgClr>
              <a:bgClr>
                <a:schemeClr val="bg1"/>
              </a:bgClr>
            </a:patt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2424918" y="2110265"/>
              <a:ext cx="457200" cy="461665"/>
            </a:xfrm>
            <a:prstGeom prst="rect">
              <a:avLst/>
            </a:prstGeom>
            <a:noFill/>
          </p:spPr>
          <p:txBody>
            <a:bodyPr wrap="square" rtlCol="0">
              <a:spAutoFit/>
            </a:bodyPr>
            <a:lstStyle/>
            <a:p>
              <a:r>
                <a:rPr lang="en-US" sz="2400" dirty="0" smtClean="0">
                  <a:latin typeface="+mj-lt"/>
                </a:rPr>
                <a:t>z</a:t>
              </a:r>
              <a:r>
                <a:rPr lang="en-US" sz="2400" baseline="-25000" dirty="0" smtClean="0">
                  <a:latin typeface="+mj-lt"/>
                </a:rPr>
                <a:t>0</a:t>
              </a:r>
              <a:endParaRPr lang="en-US" sz="2400" dirty="0" smtClean="0">
                <a:latin typeface="+mj-lt"/>
              </a:endParaRPr>
            </a:p>
          </p:txBody>
        </p:sp>
        <p:sp>
          <p:nvSpPr>
            <p:cNvPr id="8" name="TextBox 7"/>
            <p:cNvSpPr txBox="1"/>
            <p:nvPr/>
          </p:nvSpPr>
          <p:spPr>
            <a:xfrm>
              <a:off x="685800" y="2124780"/>
              <a:ext cx="2225040" cy="461665"/>
            </a:xfrm>
            <a:prstGeom prst="rect">
              <a:avLst/>
            </a:prstGeom>
            <a:noFill/>
          </p:spPr>
          <p:txBody>
            <a:bodyPr wrap="square" rtlCol="0">
              <a:spAutoFit/>
            </a:bodyPr>
            <a:lstStyle/>
            <a:p>
              <a:r>
                <a:rPr lang="en-US" sz="2400" b="1" dirty="0" smtClean="0">
                  <a:latin typeface="+mj-lt"/>
                </a:rPr>
                <a:t>v</a:t>
              </a:r>
              <a:r>
                <a:rPr lang="en-US" sz="2400" dirty="0" smtClean="0">
                  <a:latin typeface="+mj-lt"/>
                </a:rPr>
                <a:t>(</a:t>
              </a:r>
              <a:r>
                <a:rPr lang="en-US" sz="2400" dirty="0" err="1" smtClean="0">
                  <a:latin typeface="+mj-lt"/>
                </a:rPr>
                <a:t>x,y,t</a:t>
              </a:r>
              <a:r>
                <a:rPr lang="en-US" sz="2400" dirty="0" smtClean="0">
                  <a:latin typeface="+mj-lt"/>
                </a:rPr>
                <a:t>)</a:t>
              </a:r>
            </a:p>
          </p:txBody>
        </p:sp>
        <p:cxnSp>
          <p:nvCxnSpPr>
            <p:cNvPr id="10" name="Straight Arrow Connector 9"/>
            <p:cNvCxnSpPr/>
            <p:nvPr/>
          </p:nvCxnSpPr>
          <p:spPr>
            <a:xfrm>
              <a:off x="1701605" y="2355612"/>
              <a:ext cx="6858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p:nvPr/>
          </p:nvCxnSpPr>
          <p:spPr>
            <a:xfrm>
              <a:off x="2903220" y="2362200"/>
              <a:ext cx="6858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3" name="Rectangle 12"/>
            <p:cNvSpPr/>
            <p:nvPr/>
          </p:nvSpPr>
          <p:spPr>
            <a:xfrm>
              <a:off x="3589020" y="2156431"/>
              <a:ext cx="2111091" cy="461665"/>
            </a:xfrm>
            <a:prstGeom prst="rect">
              <a:avLst/>
            </a:prstGeom>
          </p:spPr>
          <p:txBody>
            <a:bodyPr wrap="none">
              <a:spAutoFit/>
            </a:bodyPr>
            <a:lstStyle/>
            <a:p>
              <a:r>
                <a:rPr lang="en-US" sz="2400" b="1" dirty="0" smtClean="0"/>
                <a:t>v</a:t>
              </a:r>
              <a:r>
                <a:rPr lang="en-US" sz="2400" dirty="0" smtClean="0"/>
                <a:t>(</a:t>
              </a:r>
              <a:r>
                <a:rPr lang="en-US" sz="2400" dirty="0" err="1" smtClean="0"/>
                <a:t>x+dx,y+dy,t</a:t>
              </a:r>
              <a:r>
                <a:rPr lang="en-US" sz="2400" dirty="0"/>
                <a:t>)</a:t>
              </a:r>
            </a:p>
          </p:txBody>
        </p:sp>
        <p:sp>
          <p:nvSpPr>
            <p:cNvPr id="14" name="Cube 13"/>
            <p:cNvSpPr/>
            <p:nvPr/>
          </p:nvSpPr>
          <p:spPr>
            <a:xfrm>
              <a:off x="2446020" y="1606788"/>
              <a:ext cx="457200" cy="374412"/>
            </a:xfrm>
            <a:prstGeom prst="cube">
              <a:avLst/>
            </a:prstGeom>
            <a:pattFill prst="zigZag">
              <a:fgClr>
                <a:srgbClr val="FF0000"/>
              </a:fgClr>
              <a:bgClr>
                <a:schemeClr val="bg1"/>
              </a:bgClr>
            </a:patt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extBox 14"/>
            <p:cNvSpPr txBox="1"/>
            <p:nvPr/>
          </p:nvSpPr>
          <p:spPr>
            <a:xfrm>
              <a:off x="3055620" y="1447800"/>
              <a:ext cx="2057400" cy="461665"/>
            </a:xfrm>
            <a:prstGeom prst="rect">
              <a:avLst/>
            </a:prstGeom>
            <a:noFill/>
          </p:spPr>
          <p:txBody>
            <a:bodyPr wrap="square" rtlCol="0">
              <a:spAutoFit/>
            </a:bodyPr>
            <a:lstStyle/>
            <a:p>
              <a:r>
                <a:rPr lang="en-US" sz="2400" dirty="0" err="1">
                  <a:solidFill>
                    <a:srgbClr val="FF0000"/>
                  </a:solidFill>
                  <a:latin typeface="+mj-lt"/>
                </a:rPr>
                <a:t>d</a:t>
              </a:r>
              <a:r>
                <a:rPr lang="en-US" sz="2400" dirty="0" err="1" smtClean="0">
                  <a:solidFill>
                    <a:srgbClr val="FF0000"/>
                  </a:solidFill>
                  <a:latin typeface="Symbol" pitchFamily="18" charset="2"/>
                </a:rPr>
                <a:t>z</a:t>
              </a:r>
              <a:r>
                <a:rPr lang="en-US" sz="2400" dirty="0" smtClean="0">
                  <a:solidFill>
                    <a:srgbClr val="FF0000"/>
                  </a:solidFill>
                  <a:latin typeface="+mj-lt"/>
                </a:rPr>
                <a:t>(</a:t>
              </a:r>
              <a:r>
                <a:rPr lang="en-US" sz="2400" dirty="0" err="1" smtClean="0">
                  <a:solidFill>
                    <a:srgbClr val="FF0000"/>
                  </a:solidFill>
                  <a:latin typeface="+mj-lt"/>
                </a:rPr>
                <a:t>x,y,t</a:t>
              </a:r>
              <a:r>
                <a:rPr lang="en-US" sz="2400" dirty="0" smtClean="0">
                  <a:solidFill>
                    <a:srgbClr val="FF0000"/>
                  </a:solidFill>
                  <a:latin typeface="+mj-lt"/>
                </a:rPr>
                <a:t>)/</a:t>
              </a:r>
              <a:r>
                <a:rPr lang="en-US" sz="2400" dirty="0" err="1" smtClean="0">
                  <a:solidFill>
                    <a:srgbClr val="FF0000"/>
                  </a:solidFill>
                  <a:latin typeface="+mj-lt"/>
                </a:rPr>
                <a:t>dt</a:t>
              </a:r>
              <a:endParaRPr lang="en-US" sz="2400" dirty="0" smtClean="0">
                <a:solidFill>
                  <a:srgbClr val="FF0000"/>
                </a:solidFill>
                <a:latin typeface="Symbol" pitchFamily="18" charset="2"/>
              </a:endParaRPr>
            </a:p>
          </p:txBody>
        </p:sp>
        <p:sp>
          <p:nvSpPr>
            <p:cNvPr id="5" name="Cube 4"/>
            <p:cNvSpPr/>
            <p:nvPr/>
          </p:nvSpPr>
          <p:spPr>
            <a:xfrm>
              <a:off x="2446020" y="457200"/>
              <a:ext cx="457200" cy="2362200"/>
            </a:xfrm>
            <a:prstGeom prst="cube">
              <a:avLst/>
            </a:prstGeom>
            <a:solidFill>
              <a:schemeClr val="accent1">
                <a:alpha val="7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aphicFrame>
        <p:nvGraphicFramePr>
          <p:cNvPr id="16" name="Object 15"/>
          <p:cNvGraphicFramePr>
            <a:graphicFrameLocks noChangeAspect="1"/>
          </p:cNvGraphicFramePr>
          <p:nvPr>
            <p:extLst>
              <p:ext uri="{D42A27DB-BD31-4B8C-83A1-F6EECF244321}">
                <p14:modId xmlns:p14="http://schemas.microsoft.com/office/powerpoint/2010/main" val="766284060"/>
              </p:ext>
            </p:extLst>
          </p:nvPr>
        </p:nvGraphicFramePr>
        <p:xfrm>
          <a:off x="685801" y="2913063"/>
          <a:ext cx="7772399" cy="3424237"/>
        </p:xfrm>
        <a:graphic>
          <a:graphicData uri="http://schemas.openxmlformats.org/presentationml/2006/ole">
            <mc:AlternateContent xmlns:mc="http://schemas.openxmlformats.org/markup-compatibility/2006">
              <mc:Choice xmlns:v="urn:schemas-microsoft-com:vml" Requires="v">
                <p:oleObj spid="_x0000_s362554" name="数式" r:id="rId3" imgW="3327120" imgH="1447560" progId="Equation.3">
                  <p:embed/>
                </p:oleObj>
              </mc:Choice>
              <mc:Fallback>
                <p:oleObj name="数式" r:id="rId3" imgW="3327120" imgH="1447560" progId="Equation.3">
                  <p:embed/>
                  <p:pic>
                    <p:nvPicPr>
                      <p:cNvPr id="0" name="Object 5"/>
                      <p:cNvPicPr>
                        <a:picLocks noChangeAspect="1" noChangeArrowheads="1"/>
                      </p:cNvPicPr>
                      <p:nvPr/>
                    </p:nvPicPr>
                    <p:blipFill>
                      <a:blip r:embed="rId4"/>
                      <a:srcRect/>
                      <a:stretch>
                        <a:fillRect/>
                      </a:stretch>
                    </p:blipFill>
                    <p:spPr bwMode="auto">
                      <a:xfrm>
                        <a:off x="685801" y="2913063"/>
                        <a:ext cx="7772399" cy="3424237"/>
                      </a:xfrm>
                      <a:prstGeom prst="rect">
                        <a:avLst/>
                      </a:prstGeom>
                      <a:noFill/>
                      <a:ln>
                        <a:noFill/>
                      </a:ln>
                      <a:extLst/>
                    </p:spPr>
                  </p:pic>
                </p:oleObj>
              </mc:Fallback>
            </mc:AlternateContent>
          </a:graphicData>
        </a:graphic>
      </p:graphicFrame>
    </p:spTree>
    <p:extLst>
      <p:ext uri="{BB962C8B-B14F-4D97-AF65-F5344CB8AC3E}">
        <p14:creationId xmlns:p14="http://schemas.microsoft.com/office/powerpoint/2010/main" val="289120564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11/06/2015</a:t>
            </a:r>
            <a:endParaRPr lang="en-US" dirty="0"/>
          </a:p>
        </p:txBody>
      </p:sp>
      <p:sp>
        <p:nvSpPr>
          <p:cNvPr id="3" name="Footer Placeholder 2"/>
          <p:cNvSpPr>
            <a:spLocks noGrp="1"/>
          </p:cNvSpPr>
          <p:nvPr>
            <p:ph type="ftr" sz="quarter" idx="11"/>
          </p:nvPr>
        </p:nvSpPr>
        <p:spPr/>
        <p:txBody>
          <a:bodyPr/>
          <a:lstStyle/>
          <a:p>
            <a:r>
              <a:rPr lang="en-US" smtClean="0"/>
              <a:t>PHY 711  Fall 2015 -- Lecture 29</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7</a:t>
            </a:fld>
            <a:endParaRPr lang="en-US" dirty="0"/>
          </a:p>
        </p:txBody>
      </p:sp>
      <p:sp>
        <p:nvSpPr>
          <p:cNvPr id="5" name="TextBox 4"/>
          <p:cNvSpPr txBox="1"/>
          <p:nvPr/>
        </p:nvSpPr>
        <p:spPr>
          <a:xfrm>
            <a:off x="0" y="18895"/>
            <a:ext cx="8915400" cy="2308324"/>
          </a:xfrm>
          <a:prstGeom prst="rect">
            <a:avLst/>
          </a:prstGeom>
          <a:noFill/>
        </p:spPr>
        <p:txBody>
          <a:bodyPr wrap="square" rtlCol="0">
            <a:spAutoFit/>
          </a:bodyPr>
          <a:lstStyle/>
          <a:p>
            <a:r>
              <a:rPr lang="en-US" sz="2400" dirty="0" smtClean="0">
                <a:latin typeface="+mj-lt"/>
              </a:rPr>
              <a:t>Digression:</a:t>
            </a:r>
          </a:p>
          <a:p>
            <a:r>
              <a:rPr lang="en-US" sz="2400" dirty="0">
                <a:latin typeface="+mj-lt"/>
              </a:rPr>
              <a:t> </a:t>
            </a:r>
            <a:r>
              <a:rPr lang="en-US" sz="2400" dirty="0" smtClean="0">
                <a:latin typeface="+mj-lt"/>
              </a:rPr>
              <a:t>       The form of the continuity equation given on previous (and subsequent) sides assumes that the transverse cross section of the channel is either very large or at least uniform.  Your text also considers the case where there is a channel of varying width:</a:t>
            </a:r>
          </a:p>
        </p:txBody>
      </p:sp>
      <p:grpSp>
        <p:nvGrpSpPr>
          <p:cNvPr id="28" name="Group 27"/>
          <p:cNvGrpSpPr/>
          <p:nvPr/>
        </p:nvGrpSpPr>
        <p:grpSpPr>
          <a:xfrm>
            <a:off x="228600" y="2484580"/>
            <a:ext cx="4467347" cy="3920685"/>
            <a:chOff x="1828800" y="2484580"/>
            <a:chExt cx="4467347" cy="3920685"/>
          </a:xfrm>
        </p:grpSpPr>
        <p:sp>
          <p:nvSpPr>
            <p:cNvPr id="6" name="Cube 5"/>
            <p:cNvSpPr/>
            <p:nvPr/>
          </p:nvSpPr>
          <p:spPr>
            <a:xfrm>
              <a:off x="3429000" y="4038600"/>
              <a:ext cx="685800" cy="1981200"/>
            </a:xfrm>
            <a:prstGeom prst="cube">
              <a:avLst>
                <a:gd name="adj" fmla="val 64058"/>
              </a:avLst>
            </a:prstGeom>
            <a:pattFill prst="zigZag">
              <a:fgClr>
                <a:srgbClr val="0070C0"/>
              </a:fgClr>
              <a:bgClr>
                <a:schemeClr val="bg1"/>
              </a:bgClr>
            </a:patt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Cube 6"/>
            <p:cNvSpPr/>
            <p:nvPr/>
          </p:nvSpPr>
          <p:spPr>
            <a:xfrm>
              <a:off x="3429000" y="3398980"/>
              <a:ext cx="685800" cy="1066800"/>
            </a:xfrm>
            <a:prstGeom prst="cube">
              <a:avLst>
                <a:gd name="adj" fmla="val 64058"/>
              </a:avLst>
            </a:prstGeom>
            <a:pattFill prst="wave">
              <a:fgClr>
                <a:srgbClr val="FF0000"/>
              </a:fgClr>
              <a:bgClr>
                <a:schemeClr val="bg1"/>
              </a:bgClr>
            </a:patt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p:cNvSpPr txBox="1"/>
            <p:nvPr/>
          </p:nvSpPr>
          <p:spPr>
            <a:xfrm>
              <a:off x="3200400" y="5943600"/>
              <a:ext cx="510076" cy="461665"/>
            </a:xfrm>
            <a:prstGeom prst="rect">
              <a:avLst/>
            </a:prstGeom>
            <a:noFill/>
          </p:spPr>
          <p:txBody>
            <a:bodyPr wrap="none" rtlCol="0">
              <a:spAutoFit/>
            </a:bodyPr>
            <a:lstStyle/>
            <a:p>
              <a:r>
                <a:rPr lang="en-US" sz="2400" i="1" dirty="0" smtClean="0">
                  <a:latin typeface="+mj-lt"/>
                </a:rPr>
                <a:t>dx</a:t>
              </a:r>
            </a:p>
          </p:txBody>
        </p:sp>
        <p:sp>
          <p:nvSpPr>
            <p:cNvPr id="9" name="TextBox 8"/>
            <p:cNvSpPr txBox="1"/>
            <p:nvPr/>
          </p:nvSpPr>
          <p:spPr>
            <a:xfrm>
              <a:off x="3909524" y="5715000"/>
              <a:ext cx="715260" cy="461665"/>
            </a:xfrm>
            <a:prstGeom prst="rect">
              <a:avLst/>
            </a:prstGeom>
            <a:noFill/>
          </p:spPr>
          <p:txBody>
            <a:bodyPr wrap="none" rtlCol="0">
              <a:spAutoFit/>
            </a:bodyPr>
            <a:lstStyle/>
            <a:p>
              <a:r>
                <a:rPr lang="en-US" sz="2400" i="1" dirty="0" smtClean="0">
                  <a:latin typeface="+mj-lt"/>
                </a:rPr>
                <a:t>b(x)</a:t>
              </a:r>
            </a:p>
          </p:txBody>
        </p:sp>
        <p:cxnSp>
          <p:nvCxnSpPr>
            <p:cNvPr id="11" name="Straight Arrow Connector 10"/>
            <p:cNvCxnSpPr/>
            <p:nvPr/>
          </p:nvCxnSpPr>
          <p:spPr>
            <a:xfrm flipV="1">
              <a:off x="3727981" y="5638800"/>
              <a:ext cx="463019" cy="470843"/>
            </a:xfrm>
            <a:prstGeom prst="straightConnector1">
              <a:avLst/>
            </a:prstGeom>
            <a:ln w="25400">
              <a:solidFill>
                <a:schemeClr val="tx1"/>
              </a:solidFill>
              <a:headEnd type="stealth"/>
              <a:tailEnd type="triangle"/>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p:nvPr/>
          </p:nvCxnSpPr>
          <p:spPr>
            <a:xfrm flipV="1">
              <a:off x="4191000" y="4008579"/>
              <a:ext cx="0" cy="1630221"/>
            </a:xfrm>
            <a:prstGeom prst="straightConnector1">
              <a:avLst/>
            </a:prstGeom>
            <a:ln w="25400">
              <a:solidFill>
                <a:schemeClr val="tx1"/>
              </a:solidFill>
              <a:headEnd type="stealth"/>
              <a:tailEnd type="triangle"/>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p:nvPr/>
          </p:nvCxnSpPr>
          <p:spPr>
            <a:xfrm flipV="1">
              <a:off x="4168091" y="3398980"/>
              <a:ext cx="22909" cy="598314"/>
            </a:xfrm>
            <a:prstGeom prst="straightConnector1">
              <a:avLst/>
            </a:prstGeom>
            <a:ln w="25400">
              <a:solidFill>
                <a:schemeClr val="tx1"/>
              </a:solidFill>
              <a:headEnd type="stealth"/>
              <a:tailEnd type="triangle"/>
            </a:ln>
          </p:spPr>
          <p:style>
            <a:lnRef idx="1">
              <a:schemeClr val="accent1"/>
            </a:lnRef>
            <a:fillRef idx="0">
              <a:schemeClr val="accent1"/>
            </a:fillRef>
            <a:effectRef idx="0">
              <a:schemeClr val="accent1"/>
            </a:effectRef>
            <a:fontRef idx="minor">
              <a:schemeClr val="tx1"/>
            </a:fontRef>
          </p:style>
        </p:cxnSp>
        <p:sp>
          <p:nvSpPr>
            <p:cNvPr id="19" name="TextBox 18"/>
            <p:cNvSpPr txBox="1"/>
            <p:nvPr/>
          </p:nvSpPr>
          <p:spPr>
            <a:xfrm>
              <a:off x="4214324" y="4572000"/>
              <a:ext cx="715260" cy="461665"/>
            </a:xfrm>
            <a:prstGeom prst="rect">
              <a:avLst/>
            </a:prstGeom>
            <a:noFill/>
          </p:spPr>
          <p:txBody>
            <a:bodyPr wrap="none" rtlCol="0">
              <a:spAutoFit/>
            </a:bodyPr>
            <a:lstStyle/>
            <a:p>
              <a:r>
                <a:rPr lang="en-US" sz="2400" i="1" dirty="0" smtClean="0">
                  <a:latin typeface="+mj-lt"/>
                </a:rPr>
                <a:t>h(x)</a:t>
              </a:r>
            </a:p>
          </p:txBody>
        </p:sp>
        <p:sp>
          <p:nvSpPr>
            <p:cNvPr id="20" name="TextBox 19"/>
            <p:cNvSpPr txBox="1"/>
            <p:nvPr/>
          </p:nvSpPr>
          <p:spPr>
            <a:xfrm>
              <a:off x="4214324" y="3429000"/>
              <a:ext cx="865943" cy="461665"/>
            </a:xfrm>
            <a:prstGeom prst="rect">
              <a:avLst/>
            </a:prstGeom>
            <a:noFill/>
          </p:spPr>
          <p:txBody>
            <a:bodyPr wrap="none" rtlCol="0">
              <a:spAutoFit/>
            </a:bodyPr>
            <a:lstStyle/>
            <a:p>
              <a:r>
                <a:rPr lang="en-US" sz="2400" i="1" dirty="0" smtClean="0">
                  <a:latin typeface="Symbol" panose="05050102010706020507" pitchFamily="18" charset="2"/>
                </a:rPr>
                <a:t>z(</a:t>
              </a:r>
              <a:r>
                <a:rPr lang="en-US" sz="2400" i="1" dirty="0" err="1" smtClean="0"/>
                <a:t>x,t</a:t>
              </a:r>
              <a:r>
                <a:rPr lang="en-US" sz="2400" i="1" dirty="0" smtClean="0">
                  <a:latin typeface="Symbol" panose="05050102010706020507" pitchFamily="18" charset="2"/>
                </a:rPr>
                <a:t>)</a:t>
              </a:r>
            </a:p>
          </p:txBody>
        </p:sp>
        <p:sp>
          <p:nvSpPr>
            <p:cNvPr id="21" name="Cube 20"/>
            <p:cNvSpPr/>
            <p:nvPr/>
          </p:nvSpPr>
          <p:spPr>
            <a:xfrm>
              <a:off x="3429000" y="2484580"/>
              <a:ext cx="685800" cy="1325420"/>
            </a:xfrm>
            <a:prstGeom prst="cube">
              <a:avLst>
                <a:gd name="adj" fmla="val 64058"/>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3" name="Straight Arrow Connector 22"/>
            <p:cNvCxnSpPr/>
            <p:nvPr/>
          </p:nvCxnSpPr>
          <p:spPr>
            <a:xfrm>
              <a:off x="1828800" y="4800600"/>
              <a:ext cx="1447800" cy="0"/>
            </a:xfrm>
            <a:prstGeom prst="straightConnector1">
              <a:avLst/>
            </a:prstGeom>
            <a:ln w="889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4" name="Straight Arrow Connector 23"/>
            <p:cNvCxnSpPr/>
            <p:nvPr/>
          </p:nvCxnSpPr>
          <p:spPr>
            <a:xfrm>
              <a:off x="4800600" y="4800600"/>
              <a:ext cx="1447800" cy="0"/>
            </a:xfrm>
            <a:prstGeom prst="straightConnector1">
              <a:avLst/>
            </a:prstGeom>
            <a:ln w="889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5" name="TextBox 24"/>
            <p:cNvSpPr txBox="1"/>
            <p:nvPr/>
          </p:nvSpPr>
          <p:spPr>
            <a:xfrm>
              <a:off x="1905000" y="4186535"/>
              <a:ext cx="867545" cy="461665"/>
            </a:xfrm>
            <a:prstGeom prst="rect">
              <a:avLst/>
            </a:prstGeom>
            <a:noFill/>
          </p:spPr>
          <p:txBody>
            <a:bodyPr wrap="none" rtlCol="0">
              <a:spAutoFit/>
            </a:bodyPr>
            <a:lstStyle/>
            <a:p>
              <a:r>
                <a:rPr lang="en-US" sz="2400" i="1" dirty="0" smtClean="0">
                  <a:latin typeface="+mj-lt"/>
                </a:rPr>
                <a:t>v(</a:t>
              </a:r>
              <a:r>
                <a:rPr lang="en-US" sz="2400" i="1" dirty="0" err="1" smtClean="0">
                  <a:latin typeface="+mj-lt"/>
                </a:rPr>
                <a:t>x,t</a:t>
              </a:r>
              <a:r>
                <a:rPr lang="en-US" sz="2400" i="1" dirty="0" smtClean="0">
                  <a:latin typeface="+mj-lt"/>
                </a:rPr>
                <a:t>)</a:t>
              </a:r>
            </a:p>
          </p:txBody>
        </p:sp>
        <p:sp>
          <p:nvSpPr>
            <p:cNvPr id="26" name="TextBox 25"/>
            <p:cNvSpPr txBox="1"/>
            <p:nvPr/>
          </p:nvSpPr>
          <p:spPr>
            <a:xfrm>
              <a:off x="4923655" y="4191000"/>
              <a:ext cx="1372492" cy="461665"/>
            </a:xfrm>
            <a:prstGeom prst="rect">
              <a:avLst/>
            </a:prstGeom>
            <a:noFill/>
          </p:spPr>
          <p:txBody>
            <a:bodyPr wrap="none" rtlCol="0">
              <a:spAutoFit/>
            </a:bodyPr>
            <a:lstStyle/>
            <a:p>
              <a:r>
                <a:rPr lang="en-US" sz="2400" i="1" dirty="0" smtClean="0">
                  <a:latin typeface="+mj-lt"/>
                </a:rPr>
                <a:t>v(</a:t>
              </a:r>
              <a:r>
                <a:rPr lang="en-US" sz="2400" i="1" dirty="0" err="1" smtClean="0">
                  <a:latin typeface="+mj-lt"/>
                </a:rPr>
                <a:t>x+dx,t</a:t>
              </a:r>
              <a:r>
                <a:rPr lang="en-US" sz="2400" i="1" dirty="0" smtClean="0">
                  <a:latin typeface="+mj-lt"/>
                </a:rPr>
                <a:t>)</a:t>
              </a:r>
            </a:p>
          </p:txBody>
        </p:sp>
      </p:grpSp>
      <p:graphicFrame>
        <p:nvGraphicFramePr>
          <p:cNvPr id="27" name="Object 26"/>
          <p:cNvGraphicFramePr>
            <a:graphicFrameLocks noChangeAspect="1"/>
          </p:cNvGraphicFramePr>
          <p:nvPr>
            <p:extLst>
              <p:ext uri="{D42A27DB-BD31-4B8C-83A1-F6EECF244321}">
                <p14:modId xmlns:p14="http://schemas.microsoft.com/office/powerpoint/2010/main" val="1365557498"/>
              </p:ext>
            </p:extLst>
          </p:nvPr>
        </p:nvGraphicFramePr>
        <p:xfrm>
          <a:off x="4114800" y="2381850"/>
          <a:ext cx="4873246" cy="1504350"/>
        </p:xfrm>
        <a:graphic>
          <a:graphicData uri="http://schemas.openxmlformats.org/presentationml/2006/ole">
            <mc:AlternateContent xmlns:mc="http://schemas.openxmlformats.org/markup-compatibility/2006">
              <mc:Choice xmlns:v="urn:schemas-microsoft-com:vml" Requires="v">
                <p:oleObj spid="_x0000_s375837" name="Equation" r:id="rId3" imgW="2920680" imgH="901440" progId="Equation.DSMT4">
                  <p:embed/>
                </p:oleObj>
              </mc:Choice>
              <mc:Fallback>
                <p:oleObj name="Equation" r:id="rId3" imgW="2920680" imgH="901440" progId="Equation.DSMT4">
                  <p:embed/>
                  <p:pic>
                    <p:nvPicPr>
                      <p:cNvPr id="0" name=""/>
                      <p:cNvPicPr/>
                      <p:nvPr/>
                    </p:nvPicPr>
                    <p:blipFill>
                      <a:blip r:embed="rId4"/>
                      <a:stretch>
                        <a:fillRect/>
                      </a:stretch>
                    </p:blipFill>
                    <p:spPr>
                      <a:xfrm>
                        <a:off x="4114800" y="2381850"/>
                        <a:ext cx="4873246" cy="1504350"/>
                      </a:xfrm>
                      <a:prstGeom prst="rect">
                        <a:avLst/>
                      </a:prstGeom>
                    </p:spPr>
                  </p:pic>
                </p:oleObj>
              </mc:Fallback>
            </mc:AlternateContent>
          </a:graphicData>
        </a:graphic>
      </p:graphicFrame>
      <p:graphicFrame>
        <p:nvGraphicFramePr>
          <p:cNvPr id="29" name="Object 28"/>
          <p:cNvGraphicFramePr>
            <a:graphicFrameLocks noChangeAspect="1"/>
          </p:cNvGraphicFramePr>
          <p:nvPr>
            <p:extLst>
              <p:ext uri="{D42A27DB-BD31-4B8C-83A1-F6EECF244321}">
                <p14:modId xmlns:p14="http://schemas.microsoft.com/office/powerpoint/2010/main" val="1707350027"/>
              </p:ext>
            </p:extLst>
          </p:nvPr>
        </p:nvGraphicFramePr>
        <p:xfrm>
          <a:off x="5576888" y="4667250"/>
          <a:ext cx="3262312" cy="1504950"/>
        </p:xfrm>
        <a:graphic>
          <a:graphicData uri="http://schemas.openxmlformats.org/presentationml/2006/ole">
            <mc:AlternateContent xmlns:mc="http://schemas.openxmlformats.org/markup-compatibility/2006">
              <mc:Choice xmlns:v="urn:schemas-microsoft-com:vml" Requires="v">
                <p:oleObj spid="_x0000_s375838" name="Equation" r:id="rId5" imgW="1955520" imgH="901440" progId="Equation.DSMT4">
                  <p:embed/>
                </p:oleObj>
              </mc:Choice>
              <mc:Fallback>
                <p:oleObj name="Equation" r:id="rId5" imgW="1955520" imgH="901440" progId="Equation.DSMT4">
                  <p:embed/>
                  <p:pic>
                    <p:nvPicPr>
                      <p:cNvPr id="0" name=""/>
                      <p:cNvPicPr/>
                      <p:nvPr/>
                    </p:nvPicPr>
                    <p:blipFill>
                      <a:blip r:embed="rId6"/>
                      <a:stretch>
                        <a:fillRect/>
                      </a:stretch>
                    </p:blipFill>
                    <p:spPr>
                      <a:xfrm>
                        <a:off x="5576888" y="4667250"/>
                        <a:ext cx="3262312" cy="1504950"/>
                      </a:xfrm>
                      <a:prstGeom prst="rect">
                        <a:avLst/>
                      </a:prstGeom>
                    </p:spPr>
                  </p:pic>
                </p:oleObj>
              </mc:Fallback>
            </mc:AlternateContent>
          </a:graphicData>
        </a:graphic>
      </p:graphicFrame>
    </p:spTree>
    <p:extLst>
      <p:ext uri="{BB962C8B-B14F-4D97-AF65-F5344CB8AC3E}">
        <p14:creationId xmlns:p14="http://schemas.microsoft.com/office/powerpoint/2010/main" val="160397469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11/06/2015</a:t>
            </a:r>
            <a:endParaRPr lang="en-US" dirty="0"/>
          </a:p>
        </p:txBody>
      </p:sp>
      <p:sp>
        <p:nvSpPr>
          <p:cNvPr id="3" name="Footer Placeholder 2"/>
          <p:cNvSpPr>
            <a:spLocks noGrp="1"/>
          </p:cNvSpPr>
          <p:nvPr>
            <p:ph type="ftr" sz="quarter" idx="11"/>
          </p:nvPr>
        </p:nvSpPr>
        <p:spPr/>
        <p:txBody>
          <a:bodyPr/>
          <a:lstStyle/>
          <a:p>
            <a:r>
              <a:rPr lang="en-US" smtClean="0"/>
              <a:t>PHY 711  Fall 2015 -- Lecture 29</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8</a:t>
            </a:fld>
            <a:endParaRPr lang="en-US" dirty="0"/>
          </a:p>
        </p:txBody>
      </p:sp>
      <p:graphicFrame>
        <p:nvGraphicFramePr>
          <p:cNvPr id="5" name="Object 4"/>
          <p:cNvGraphicFramePr>
            <a:graphicFrameLocks noChangeAspect="1"/>
          </p:cNvGraphicFramePr>
          <p:nvPr>
            <p:extLst>
              <p:ext uri="{D42A27DB-BD31-4B8C-83A1-F6EECF244321}">
                <p14:modId xmlns:p14="http://schemas.microsoft.com/office/powerpoint/2010/main" val="3994301203"/>
              </p:ext>
            </p:extLst>
          </p:nvPr>
        </p:nvGraphicFramePr>
        <p:xfrm>
          <a:off x="609600" y="1447800"/>
          <a:ext cx="6643614" cy="3582988"/>
        </p:xfrm>
        <a:graphic>
          <a:graphicData uri="http://schemas.openxmlformats.org/presentationml/2006/ole">
            <mc:AlternateContent xmlns:mc="http://schemas.openxmlformats.org/markup-compatibility/2006">
              <mc:Choice xmlns:v="urn:schemas-microsoft-com:vml" Requires="v">
                <p:oleObj spid="_x0000_s363576" name="Equation" r:id="rId3" imgW="3962160" imgH="2222280" progId="Equation.DSMT4">
                  <p:embed/>
                </p:oleObj>
              </mc:Choice>
              <mc:Fallback>
                <p:oleObj name="Equation" r:id="rId3" imgW="3962160" imgH="2222280" progId="Equation.DSMT4">
                  <p:embed/>
                  <p:pic>
                    <p:nvPicPr>
                      <p:cNvPr id="0" name="Object 15"/>
                      <p:cNvPicPr>
                        <a:picLocks noChangeAspect="1" noChangeArrowheads="1"/>
                      </p:cNvPicPr>
                      <p:nvPr/>
                    </p:nvPicPr>
                    <p:blipFill>
                      <a:blip r:embed="rId4"/>
                      <a:srcRect/>
                      <a:stretch>
                        <a:fillRect/>
                      </a:stretch>
                    </p:blipFill>
                    <p:spPr bwMode="auto">
                      <a:xfrm>
                        <a:off x="609600" y="1447800"/>
                        <a:ext cx="6643614" cy="3582988"/>
                      </a:xfrm>
                      <a:prstGeom prst="rect">
                        <a:avLst/>
                      </a:prstGeom>
                      <a:noFill/>
                      <a:ln>
                        <a:noFill/>
                      </a:ln>
                      <a:extLst/>
                    </p:spPr>
                  </p:pic>
                </p:oleObj>
              </mc:Fallback>
            </mc:AlternateContent>
          </a:graphicData>
        </a:graphic>
      </p:graphicFrame>
      <p:sp>
        <p:nvSpPr>
          <p:cNvPr id="6" name="TextBox 5"/>
          <p:cNvSpPr txBox="1"/>
          <p:nvPr/>
        </p:nvSpPr>
        <p:spPr>
          <a:xfrm>
            <a:off x="609600" y="457200"/>
            <a:ext cx="7010400" cy="461665"/>
          </a:xfrm>
          <a:prstGeom prst="rect">
            <a:avLst/>
          </a:prstGeom>
          <a:noFill/>
        </p:spPr>
        <p:txBody>
          <a:bodyPr wrap="square" rtlCol="0">
            <a:spAutoFit/>
          </a:bodyPr>
          <a:lstStyle/>
          <a:p>
            <a:r>
              <a:rPr lang="en-US" sz="2400" dirty="0" smtClean="0">
                <a:latin typeface="+mj-lt"/>
              </a:rPr>
              <a:t>For uniform channel:</a:t>
            </a:r>
          </a:p>
        </p:txBody>
      </p:sp>
    </p:spTree>
    <p:extLst>
      <p:ext uri="{BB962C8B-B14F-4D97-AF65-F5344CB8AC3E}">
        <p14:creationId xmlns:p14="http://schemas.microsoft.com/office/powerpoint/2010/main" val="128853520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11/06/2015</a:t>
            </a:r>
            <a:endParaRPr lang="en-US" dirty="0"/>
          </a:p>
        </p:txBody>
      </p:sp>
      <p:sp>
        <p:nvSpPr>
          <p:cNvPr id="3" name="Footer Placeholder 2"/>
          <p:cNvSpPr>
            <a:spLocks noGrp="1"/>
          </p:cNvSpPr>
          <p:nvPr>
            <p:ph type="ftr" sz="quarter" idx="11"/>
          </p:nvPr>
        </p:nvSpPr>
        <p:spPr/>
        <p:txBody>
          <a:bodyPr/>
          <a:lstStyle/>
          <a:p>
            <a:r>
              <a:rPr lang="en-US" smtClean="0"/>
              <a:t>PHY 711  Fall 2015 -- Lecture 29</a:t>
            </a:r>
            <a:endParaRPr lang="en-US" dirty="0"/>
          </a:p>
        </p:txBody>
      </p:sp>
      <p:sp>
        <p:nvSpPr>
          <p:cNvPr id="4" name="Slide Number Placeholder 3"/>
          <p:cNvSpPr>
            <a:spLocks noGrp="1"/>
          </p:cNvSpPr>
          <p:nvPr>
            <p:ph type="sldNum" sz="quarter" idx="12"/>
          </p:nvPr>
        </p:nvSpPr>
        <p:spPr>
          <a:xfrm>
            <a:off x="6781800" y="6371705"/>
            <a:ext cx="2133600" cy="365125"/>
          </a:xfrm>
        </p:spPr>
        <p:txBody>
          <a:bodyPr/>
          <a:lstStyle/>
          <a:p>
            <a:fld id="{CE368B07-CEBF-4C80-90AF-53B34FA04CF3}" type="slidenum">
              <a:rPr lang="en-US" smtClean="0"/>
              <a:t>9</a:t>
            </a:fld>
            <a:endParaRPr lang="en-US" dirty="0"/>
          </a:p>
        </p:txBody>
      </p:sp>
      <p:sp>
        <p:nvSpPr>
          <p:cNvPr id="8" name="Cube 7"/>
          <p:cNvSpPr/>
          <p:nvPr/>
        </p:nvSpPr>
        <p:spPr>
          <a:xfrm>
            <a:off x="1066800" y="3962400"/>
            <a:ext cx="7848600" cy="2057400"/>
          </a:xfrm>
          <a:prstGeom prst="cube">
            <a:avLst>
              <a:gd name="adj" fmla="val 39601"/>
            </a:avLst>
          </a:prstGeom>
          <a:pattFill prst="zigZag">
            <a:fgClr>
              <a:schemeClr val="accent1"/>
            </a:fgClr>
            <a:bgClr>
              <a:schemeClr val="bg1"/>
            </a:bgClr>
          </a:patt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Cube 6"/>
          <p:cNvSpPr/>
          <p:nvPr/>
        </p:nvSpPr>
        <p:spPr>
          <a:xfrm>
            <a:off x="1066800" y="2895600"/>
            <a:ext cx="7848600" cy="3124200"/>
          </a:xfrm>
          <a:prstGeom prst="cube">
            <a:avLst/>
          </a:prstGeom>
          <a:solidFill>
            <a:schemeClr val="accent1">
              <a:alpha val="6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p:cNvSpPr txBox="1"/>
          <p:nvPr/>
        </p:nvSpPr>
        <p:spPr>
          <a:xfrm>
            <a:off x="6477000" y="3124200"/>
            <a:ext cx="1600200" cy="461665"/>
          </a:xfrm>
          <a:prstGeom prst="rect">
            <a:avLst/>
          </a:prstGeom>
          <a:noFill/>
        </p:spPr>
        <p:txBody>
          <a:bodyPr wrap="square" rtlCol="0">
            <a:spAutoFit/>
          </a:bodyPr>
          <a:lstStyle/>
          <a:p>
            <a:r>
              <a:rPr lang="en-US" sz="2400" dirty="0" smtClean="0">
                <a:latin typeface="+mj-lt"/>
              </a:rPr>
              <a:t>p</a:t>
            </a:r>
            <a:r>
              <a:rPr lang="en-US" sz="2400" baseline="-25000" dirty="0" smtClean="0">
                <a:latin typeface="+mj-lt"/>
              </a:rPr>
              <a:t>0</a:t>
            </a:r>
            <a:endParaRPr lang="en-US" sz="2400" dirty="0" smtClean="0">
              <a:latin typeface="+mj-lt"/>
            </a:endParaRPr>
          </a:p>
        </p:txBody>
      </p:sp>
      <p:sp>
        <p:nvSpPr>
          <p:cNvPr id="10" name="Down Arrow 9"/>
          <p:cNvSpPr/>
          <p:nvPr/>
        </p:nvSpPr>
        <p:spPr>
          <a:xfrm>
            <a:off x="6812280" y="3276600"/>
            <a:ext cx="274320" cy="75976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Left Brace 10"/>
          <p:cNvSpPr/>
          <p:nvPr/>
        </p:nvSpPr>
        <p:spPr>
          <a:xfrm>
            <a:off x="533400" y="4800600"/>
            <a:ext cx="304800" cy="1219200"/>
          </a:xfrm>
          <a:prstGeom prst="leftBrace">
            <a:avLst/>
          </a:prstGeom>
          <a:ln w="254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2" name="TextBox 11"/>
          <p:cNvSpPr txBox="1"/>
          <p:nvPr/>
        </p:nvSpPr>
        <p:spPr>
          <a:xfrm>
            <a:off x="228600" y="5181600"/>
            <a:ext cx="685800" cy="461665"/>
          </a:xfrm>
          <a:prstGeom prst="rect">
            <a:avLst/>
          </a:prstGeom>
          <a:noFill/>
        </p:spPr>
        <p:txBody>
          <a:bodyPr wrap="square" rtlCol="0">
            <a:spAutoFit/>
          </a:bodyPr>
          <a:lstStyle/>
          <a:p>
            <a:r>
              <a:rPr lang="en-US" sz="2400" dirty="0" smtClean="0">
                <a:latin typeface="+mj-lt"/>
              </a:rPr>
              <a:t>h</a:t>
            </a:r>
          </a:p>
        </p:txBody>
      </p:sp>
      <p:cxnSp>
        <p:nvCxnSpPr>
          <p:cNvPr id="14" name="Straight Arrow Connector 13"/>
          <p:cNvCxnSpPr/>
          <p:nvPr/>
        </p:nvCxnSpPr>
        <p:spPr>
          <a:xfrm flipV="1">
            <a:off x="4903817" y="4991100"/>
            <a:ext cx="0" cy="102870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5" name="TextBox 14"/>
          <p:cNvSpPr txBox="1"/>
          <p:nvPr/>
        </p:nvSpPr>
        <p:spPr>
          <a:xfrm>
            <a:off x="4953000" y="4824036"/>
            <a:ext cx="609600" cy="461665"/>
          </a:xfrm>
          <a:prstGeom prst="rect">
            <a:avLst/>
          </a:prstGeom>
          <a:noFill/>
        </p:spPr>
        <p:txBody>
          <a:bodyPr wrap="square" rtlCol="0">
            <a:spAutoFit/>
          </a:bodyPr>
          <a:lstStyle/>
          <a:p>
            <a:r>
              <a:rPr lang="en-US" sz="2400" dirty="0" smtClean="0">
                <a:latin typeface="+mj-lt"/>
              </a:rPr>
              <a:t>z</a:t>
            </a:r>
          </a:p>
        </p:txBody>
      </p:sp>
      <p:cxnSp>
        <p:nvCxnSpPr>
          <p:cNvPr id="17" name="Straight Arrow Connector 16"/>
          <p:cNvCxnSpPr/>
          <p:nvPr/>
        </p:nvCxnSpPr>
        <p:spPr>
          <a:xfrm>
            <a:off x="1066800" y="6248400"/>
            <a:ext cx="59436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9" name="TextBox 18"/>
          <p:cNvSpPr txBox="1"/>
          <p:nvPr/>
        </p:nvSpPr>
        <p:spPr>
          <a:xfrm>
            <a:off x="7239000" y="5939135"/>
            <a:ext cx="609600" cy="461665"/>
          </a:xfrm>
          <a:prstGeom prst="rect">
            <a:avLst/>
          </a:prstGeom>
          <a:noFill/>
        </p:spPr>
        <p:txBody>
          <a:bodyPr wrap="square" rtlCol="0">
            <a:spAutoFit/>
          </a:bodyPr>
          <a:lstStyle/>
          <a:p>
            <a:r>
              <a:rPr lang="en-US" sz="2400" dirty="0" smtClean="0">
                <a:latin typeface="+mj-lt"/>
              </a:rPr>
              <a:t>x</a:t>
            </a:r>
          </a:p>
        </p:txBody>
      </p:sp>
      <p:cxnSp>
        <p:nvCxnSpPr>
          <p:cNvPr id="23" name="Curved Connector 22"/>
          <p:cNvCxnSpPr/>
          <p:nvPr/>
        </p:nvCxnSpPr>
        <p:spPr>
          <a:xfrm flipV="1">
            <a:off x="1066800" y="4114800"/>
            <a:ext cx="7010400" cy="1066800"/>
          </a:xfrm>
          <a:prstGeom prst="curvedConnector3">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6" name="Straight Arrow Connector 25"/>
          <p:cNvCxnSpPr/>
          <p:nvPr/>
        </p:nvCxnSpPr>
        <p:spPr>
          <a:xfrm flipV="1">
            <a:off x="6172200" y="4191000"/>
            <a:ext cx="0" cy="533400"/>
          </a:xfrm>
          <a:prstGeom prst="straightConnector1">
            <a:avLst/>
          </a:prstGeom>
          <a:ln w="25400">
            <a:solidFill>
              <a:srgbClr val="FF0000"/>
            </a:solidFill>
            <a:headEnd type="none" w="lg" len="med"/>
            <a:tailEnd type="triangle" w="lg" len="med"/>
          </a:ln>
        </p:spPr>
        <p:style>
          <a:lnRef idx="1">
            <a:schemeClr val="accent1"/>
          </a:lnRef>
          <a:fillRef idx="0">
            <a:schemeClr val="accent1"/>
          </a:fillRef>
          <a:effectRef idx="0">
            <a:schemeClr val="accent1"/>
          </a:effectRef>
          <a:fontRef idx="minor">
            <a:schemeClr val="tx1"/>
          </a:fontRef>
        </p:style>
      </p:cxnSp>
      <p:sp>
        <p:nvSpPr>
          <p:cNvPr id="27" name="TextBox 26"/>
          <p:cNvSpPr txBox="1"/>
          <p:nvPr/>
        </p:nvSpPr>
        <p:spPr>
          <a:xfrm>
            <a:off x="5562600" y="4312265"/>
            <a:ext cx="457200" cy="461665"/>
          </a:xfrm>
          <a:prstGeom prst="rect">
            <a:avLst/>
          </a:prstGeom>
          <a:noFill/>
        </p:spPr>
        <p:txBody>
          <a:bodyPr wrap="square" rtlCol="0">
            <a:spAutoFit/>
          </a:bodyPr>
          <a:lstStyle/>
          <a:p>
            <a:r>
              <a:rPr lang="en-US" sz="2400" b="1" dirty="0" smtClean="0">
                <a:solidFill>
                  <a:srgbClr val="FF0000"/>
                </a:solidFill>
                <a:latin typeface="Symbol" pitchFamily="18" charset="2"/>
              </a:rPr>
              <a:t>z</a:t>
            </a:r>
          </a:p>
        </p:txBody>
      </p:sp>
      <p:sp>
        <p:nvSpPr>
          <p:cNvPr id="6" name="TextBox 5"/>
          <p:cNvSpPr txBox="1"/>
          <p:nvPr/>
        </p:nvSpPr>
        <p:spPr>
          <a:xfrm>
            <a:off x="533400" y="533400"/>
            <a:ext cx="7543800" cy="830997"/>
          </a:xfrm>
          <a:prstGeom prst="rect">
            <a:avLst/>
          </a:prstGeom>
          <a:noFill/>
        </p:spPr>
        <p:txBody>
          <a:bodyPr wrap="square" rtlCol="0">
            <a:spAutoFit/>
          </a:bodyPr>
          <a:lstStyle/>
          <a:p>
            <a:r>
              <a:rPr lang="en-US" sz="2400" dirty="0" smtClean="0">
                <a:latin typeface="+mj-lt"/>
              </a:rPr>
              <a:t>Consider a container of water with average height h and surface </a:t>
            </a:r>
            <a:r>
              <a:rPr lang="en-US" sz="2400" dirty="0" err="1" smtClean="0">
                <a:latin typeface="+mj-lt"/>
              </a:rPr>
              <a:t>h+</a:t>
            </a:r>
            <a:r>
              <a:rPr lang="en-US" sz="2400" dirty="0" err="1" smtClean="0">
                <a:latin typeface="Symbol" pitchFamily="18" charset="2"/>
              </a:rPr>
              <a:t>z</a:t>
            </a:r>
            <a:r>
              <a:rPr lang="en-US" sz="2400" dirty="0" smtClean="0"/>
              <a:t>(</a:t>
            </a:r>
            <a:r>
              <a:rPr lang="en-US" sz="2400" dirty="0" err="1" smtClean="0"/>
              <a:t>x,y,t</a:t>
            </a:r>
            <a:r>
              <a:rPr lang="en-US" sz="2400" dirty="0" smtClean="0"/>
              <a:t>)</a:t>
            </a:r>
          </a:p>
        </p:txBody>
      </p:sp>
      <p:cxnSp>
        <p:nvCxnSpPr>
          <p:cNvPr id="16" name="Straight Arrow Connector 15"/>
          <p:cNvCxnSpPr/>
          <p:nvPr/>
        </p:nvCxnSpPr>
        <p:spPr>
          <a:xfrm flipV="1">
            <a:off x="914400" y="4991100"/>
            <a:ext cx="1143000" cy="948035"/>
          </a:xfrm>
          <a:prstGeom prst="straightConnector1">
            <a:avLst/>
          </a:prstGeom>
          <a:ln w="25400">
            <a:solidFill>
              <a:schemeClr val="tx1"/>
            </a:solidFill>
            <a:prstDash val="dash"/>
            <a:tailEnd type="arrow"/>
          </a:ln>
        </p:spPr>
        <p:style>
          <a:lnRef idx="1">
            <a:schemeClr val="accent1"/>
          </a:lnRef>
          <a:fillRef idx="0">
            <a:schemeClr val="accent1"/>
          </a:fillRef>
          <a:effectRef idx="0">
            <a:schemeClr val="accent1"/>
          </a:effectRef>
          <a:fontRef idx="minor">
            <a:schemeClr val="tx1"/>
          </a:fontRef>
        </p:style>
      </p:cxnSp>
      <p:sp>
        <p:nvSpPr>
          <p:cNvPr id="22" name="TextBox 21"/>
          <p:cNvSpPr txBox="1"/>
          <p:nvPr/>
        </p:nvSpPr>
        <p:spPr>
          <a:xfrm>
            <a:off x="1447800" y="5329535"/>
            <a:ext cx="609600" cy="461665"/>
          </a:xfrm>
          <a:prstGeom prst="rect">
            <a:avLst/>
          </a:prstGeom>
          <a:noFill/>
        </p:spPr>
        <p:txBody>
          <a:bodyPr wrap="square" rtlCol="0">
            <a:spAutoFit/>
          </a:bodyPr>
          <a:lstStyle/>
          <a:p>
            <a:r>
              <a:rPr lang="en-US" sz="2400" dirty="0" smtClean="0">
                <a:latin typeface="+mj-lt"/>
              </a:rPr>
              <a:t>y</a:t>
            </a:r>
          </a:p>
        </p:txBody>
      </p:sp>
      <p:sp>
        <p:nvSpPr>
          <p:cNvPr id="5" name="TextBox 4"/>
          <p:cNvSpPr txBox="1"/>
          <p:nvPr/>
        </p:nvSpPr>
        <p:spPr>
          <a:xfrm>
            <a:off x="335280" y="119687"/>
            <a:ext cx="6934200" cy="461665"/>
          </a:xfrm>
          <a:prstGeom prst="rect">
            <a:avLst/>
          </a:prstGeom>
          <a:noFill/>
        </p:spPr>
        <p:txBody>
          <a:bodyPr wrap="square" rtlCol="0">
            <a:spAutoFit/>
          </a:bodyPr>
          <a:lstStyle/>
          <a:p>
            <a:r>
              <a:rPr lang="en-US" sz="2400" dirty="0" smtClean="0">
                <a:latin typeface="+mj-lt"/>
              </a:rPr>
              <a:t>More details:  -- recall setup --</a:t>
            </a:r>
          </a:p>
        </p:txBody>
      </p:sp>
    </p:spTree>
    <p:extLst>
      <p:ext uri="{BB962C8B-B14F-4D97-AF65-F5344CB8AC3E}">
        <p14:creationId xmlns:p14="http://schemas.microsoft.com/office/powerpoint/2010/main" val="266800510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lnDef>
      <a:spPr>
        <a:ln w="25400">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spAutoFit/>
      </a:bodyPr>
      <a:lstStyle>
        <a:defPPr>
          <a:defRPr sz="2400" dirty="0" smtClean="0">
            <a:latin typeface="+mj-lt"/>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20946</TotalTime>
  <Words>463</Words>
  <Application>Microsoft Office PowerPoint</Application>
  <PresentationFormat>On-screen Show (4:3)</PresentationFormat>
  <Paragraphs>119</Paragraphs>
  <Slides>17</Slides>
  <Notes>2</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2</vt:i4>
      </vt:variant>
      <vt:variant>
        <vt:lpstr>Slide Titles</vt:lpstr>
      </vt:variant>
      <vt:variant>
        <vt:i4>17</vt:i4>
      </vt:variant>
    </vt:vector>
  </HeadingPairs>
  <TitlesOfParts>
    <vt:vector size="24" baseType="lpstr">
      <vt:lpstr>Arial</vt:lpstr>
      <vt:lpstr>Calibri</vt:lpstr>
      <vt:lpstr>Symbol</vt:lpstr>
      <vt:lpstr>Wingdings</vt:lpstr>
      <vt:lpstr>Office Theme</vt:lpstr>
      <vt:lpstr>数式</vt:lpstr>
      <vt:lpstr>Equation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WFU2011</dc:creator>
  <cp:lastModifiedBy>Holzwarth, Natalie</cp:lastModifiedBy>
  <cp:revision>1007</cp:revision>
  <cp:lastPrinted>2014-11-12T09:09:13Z</cp:lastPrinted>
  <dcterms:created xsi:type="dcterms:W3CDTF">2012-01-10T18:32:24Z</dcterms:created>
  <dcterms:modified xsi:type="dcterms:W3CDTF">2015-11-06T15:46:57Z</dcterms:modified>
</cp:coreProperties>
</file>