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6" r:id="rId2"/>
    <p:sldId id="389" r:id="rId3"/>
    <p:sldId id="390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18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17" r:id="rId2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660"/>
  </p:normalViewPr>
  <p:slideViewPr>
    <p:cSldViewPr>
      <p:cViewPr>
        <p:scale>
          <a:sx n="56" d="100"/>
          <a:sy n="56" d="100"/>
        </p:scale>
        <p:origin x="780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0.wmf"/><Relationship Id="rId1" Type="http://schemas.openxmlformats.org/officeDocument/2006/relationships/image" Target="../media/image41.wmf"/><Relationship Id="rId4" Type="http://schemas.openxmlformats.org/officeDocument/2006/relationships/image" Target="../media/image4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649" cy="464839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928" y="1"/>
            <a:ext cx="3043649" cy="464839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r">
              <a:defRPr sz="1200"/>
            </a:lvl1pPr>
          </a:lstStyle>
          <a:p>
            <a:fld id="{AD78708E-9639-461A-BECB-3CEBA9886472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723"/>
            <a:ext cx="3043649" cy="464839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928" y="8842723"/>
            <a:ext cx="3043649" cy="464839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r">
              <a:defRPr sz="1200"/>
            </a:lvl1pPr>
          </a:lstStyle>
          <a:p>
            <a:fld id="{D4B80D9B-AB19-435B-8B07-F6AA06A84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90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9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5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2015 --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hyperlink" Target="http://hyperphysics.phy-astr.gsu.edu/hbase/nuclear/rutsca2.html#c3" TargetMode="Externa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3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4" Type="http://schemas.openxmlformats.org/officeDocument/2006/relationships/image" Target="../media/image2.wmf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0"/>
            <a:ext cx="7239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3: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Scattering theory – some more details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Rutherford scattering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Transformation between lab and center of mass reference frame.</a:t>
            </a:r>
            <a:endParaRPr lang="en-US" sz="3200" b="1" dirty="0">
              <a:solidFill>
                <a:schemeClr val="folHlink"/>
              </a:solidFill>
            </a:endParaRPr>
          </a:p>
          <a:p>
            <a:pPr>
              <a:spcBef>
                <a:spcPts val="1200"/>
              </a:spcBef>
            </a:pPr>
            <a:endParaRPr lang="en-US" sz="32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4572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</a:t>
            </a:r>
            <a:r>
              <a:rPr lang="en-US" sz="2400" dirty="0" err="1" smtClean="0">
                <a:latin typeface="Symbol" pitchFamily="18" charset="2"/>
              </a:rPr>
              <a:t>f</a:t>
            </a:r>
            <a:r>
              <a:rPr lang="en-US" sz="2400" baseline="-25000" dirty="0" err="1" smtClean="0">
                <a:latin typeface="+mj-lt"/>
              </a:rPr>
              <a:t>max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dirty="0" smtClean="0">
                <a:latin typeface="Symbol" pitchFamily="18" charset="2"/>
              </a:rPr>
              <a:t>q: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9" t="79534" r="42241" b="5296"/>
          <a:stretch/>
        </p:blipFill>
        <p:spPr bwMode="auto">
          <a:xfrm>
            <a:off x="1143000" y="888385"/>
            <a:ext cx="6332388" cy="248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958413"/>
              </p:ext>
            </p:extLst>
          </p:nvPr>
        </p:nvGraphicFramePr>
        <p:xfrm>
          <a:off x="1308100" y="3386138"/>
          <a:ext cx="4117975" cy="213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Equation" r:id="rId5" imgW="1790640" imgH="927000" progId="Equation.DSMT4">
                  <p:embed/>
                </p:oleObj>
              </mc:Choice>
              <mc:Fallback>
                <p:oleObj name="Equation" r:id="rId5" imgW="179064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08100" y="3386138"/>
                        <a:ext cx="4117975" cy="213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78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624663"/>
              </p:ext>
            </p:extLst>
          </p:nvPr>
        </p:nvGraphicFramePr>
        <p:xfrm>
          <a:off x="1142207" y="227242"/>
          <a:ext cx="5944394" cy="6129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0" name="Equation" r:id="rId3" imgW="3797280" imgH="4051080" progId="Equation.DSMT4">
                  <p:embed/>
                </p:oleObj>
              </mc:Choice>
              <mc:Fallback>
                <p:oleObj name="Equation" r:id="rId3" imgW="3797280" imgH="4051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207" y="227242"/>
                        <a:ext cx="5944394" cy="61291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75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382472"/>
              </p:ext>
            </p:extLst>
          </p:nvPr>
        </p:nvGraphicFramePr>
        <p:xfrm>
          <a:off x="304800" y="278564"/>
          <a:ext cx="4942813" cy="2029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0" name="Equation" r:id="rId3" imgW="3797280" imgH="1612800" progId="Equation.DSMT4">
                  <p:embed/>
                </p:oleObj>
              </mc:Choice>
              <mc:Fallback>
                <p:oleObj name="Equation" r:id="rId3" imgW="3797280" imgH="16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8564"/>
                        <a:ext cx="4942813" cy="202926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278453"/>
              </p:ext>
            </p:extLst>
          </p:nvPr>
        </p:nvGraphicFramePr>
        <p:xfrm>
          <a:off x="366713" y="2409825"/>
          <a:ext cx="7421562" cy="363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1" name="Equation" r:id="rId5" imgW="5689440" imgH="2882880" progId="Equation.DSMT4">
                  <p:embed/>
                </p:oleObj>
              </mc:Choice>
              <mc:Fallback>
                <p:oleObj name="Equation" r:id="rId5" imgW="5689440" imgH="2882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2409825"/>
                        <a:ext cx="7421562" cy="363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375078"/>
              </p:ext>
            </p:extLst>
          </p:nvPr>
        </p:nvGraphicFramePr>
        <p:xfrm>
          <a:off x="5649165" y="301424"/>
          <a:ext cx="3244010" cy="1527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2" name="Equation" r:id="rId7" imgW="2006280" imgH="977760" progId="Equation.DSMT4">
                  <p:embed/>
                </p:oleObj>
              </mc:Choice>
              <mc:Fallback>
                <p:oleObj name="Equation" r:id="rId7" imgW="200628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9165" y="301424"/>
                        <a:ext cx="3244010" cy="1527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4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3733800"/>
            <a:ext cx="4343400" cy="144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292143"/>
              </p:ext>
            </p:extLst>
          </p:nvPr>
        </p:nvGraphicFramePr>
        <p:xfrm>
          <a:off x="685800" y="533400"/>
          <a:ext cx="476567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8" name="数式" r:id="rId3" imgW="2019240" imgH="1269720" progId="Equation.3">
                  <p:embed/>
                </p:oleObj>
              </mc:Choice>
              <mc:Fallback>
                <p:oleObj name="数式" r:id="rId3" imgW="2019240" imgH="1269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"/>
                        <a:ext cx="4765675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408943"/>
              </p:ext>
            </p:extLst>
          </p:nvPr>
        </p:nvGraphicFramePr>
        <p:xfrm>
          <a:off x="1371600" y="3810000"/>
          <a:ext cx="4191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9" name="数式" r:id="rId5" imgW="2095200" imgH="634680" progId="Equation.3">
                  <p:embed/>
                </p:oleObj>
              </mc:Choice>
              <mc:Fallback>
                <p:oleObj name="数式" r:id="rId5" imgW="20952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10000"/>
                        <a:ext cx="41910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76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pic>
        <p:nvPicPr>
          <p:cNvPr id="55298" name="Picture 2" descr="http://hyperphysics.phy-astr.gsu.edu/hbase/nuclear/imgnuc/geigmar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4419600" cy="4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486399"/>
              </p:ext>
            </p:extLst>
          </p:nvPr>
        </p:nvGraphicFramePr>
        <p:xfrm>
          <a:off x="685800" y="228600"/>
          <a:ext cx="4191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2" name="数式" r:id="rId4" imgW="2095200" imgH="634680" progId="Equation.3">
                  <p:embed/>
                </p:oleObj>
              </mc:Choice>
              <mc:Fallback>
                <p:oleObj name="数式" r:id="rId4" imgW="20952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"/>
                        <a:ext cx="41910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8674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From webpage: </a:t>
            </a:r>
            <a:r>
              <a:rPr lang="en-US" sz="1600" dirty="0">
                <a:latin typeface="+mj-lt"/>
                <a:hlinkClick r:id="rId6"/>
              </a:rPr>
              <a:t>http://hyperphysics.phy-astr.gsu.edu/hbase/nuclear/rutsca2.html#c3</a:t>
            </a:r>
            <a:endParaRPr lang="en-US" sz="16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1371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What happens as</a:t>
            </a:r>
          </a:p>
          <a:p>
            <a:r>
              <a:rPr lang="en-US" sz="2400" dirty="0" smtClean="0">
                <a:latin typeface="Symbol" panose="05050102010706020507" pitchFamily="18" charset="2"/>
              </a:rPr>
              <a:t>q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0?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418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/>
          <a:p>
            <a:r>
              <a:rPr lang="en-US" smtClean="0"/>
              <a:t>8/31/2015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The results above were derived in the center of mass reference frame; relationship between normal laboratory reference and center of mass: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9050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Laboratory reference frame: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Before                                          After   </a:t>
            </a:r>
          </a:p>
        </p:txBody>
      </p:sp>
      <p:sp>
        <p:nvSpPr>
          <p:cNvPr id="7" name="Oval 6"/>
          <p:cNvSpPr/>
          <p:nvPr/>
        </p:nvSpPr>
        <p:spPr>
          <a:xfrm>
            <a:off x="533400" y="3200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76400" y="3200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21030" y="3268980"/>
            <a:ext cx="685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3195935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8770" y="3272135"/>
            <a:ext cx="107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=0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953000" y="3204752"/>
            <a:ext cx="906780" cy="452848"/>
            <a:chOff x="5554980" y="2969187"/>
            <a:chExt cx="906780" cy="452848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5554980" y="3041035"/>
              <a:ext cx="830580" cy="3810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6309360" y="296918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5334000" y="3962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>
            <a:endCxn id="16" idx="5"/>
          </p:cNvCxnSpPr>
          <p:nvPr/>
        </p:nvCxnSpPr>
        <p:spPr>
          <a:xfrm>
            <a:off x="4953000" y="3657600"/>
            <a:ext cx="511082" cy="43488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65370" y="31242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9170" y="3657600"/>
            <a:ext cx="107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114800" y="3657600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13070" y="321183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34000" y="35769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z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27432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m</a:t>
            </a:r>
            <a:r>
              <a:rPr lang="en-US" sz="2400" baseline="-25000" dirty="0" smtClean="0">
                <a:solidFill>
                  <a:srgbClr val="0070C0"/>
                </a:solidFill>
                <a:latin typeface="+mj-lt"/>
              </a:rPr>
              <a:t>1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17370" y="28956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2400" baseline="-25000" dirty="0">
                <a:solidFill>
                  <a:srgbClr val="FF0000"/>
                </a:solidFill>
                <a:latin typeface="+mj-lt"/>
              </a:rPr>
              <a:t>2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41148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Center of mass reference frame: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Before                                          After   </a:t>
            </a:r>
          </a:p>
        </p:txBody>
      </p:sp>
      <p:sp>
        <p:nvSpPr>
          <p:cNvPr id="32" name="Oval 31"/>
          <p:cNvSpPr/>
          <p:nvPr/>
        </p:nvSpPr>
        <p:spPr>
          <a:xfrm>
            <a:off x="457200" y="541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1600200" y="5410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44830" y="5478780"/>
            <a:ext cx="533400" cy="119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86740" y="547878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12570" y="5481935"/>
            <a:ext cx="107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</a:t>
            </a:r>
            <a:r>
              <a:rPr lang="en-US" sz="2400" baseline="-25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953000" y="5166359"/>
            <a:ext cx="712470" cy="701041"/>
            <a:chOff x="5631180" y="2720994"/>
            <a:chExt cx="712470" cy="701041"/>
          </a:xfrm>
        </p:grpSpPr>
        <p:cxnSp>
          <p:nvCxnSpPr>
            <p:cNvPr id="38" name="Straight Arrow Connector 37"/>
            <p:cNvCxnSpPr>
              <a:endCxn id="39" idx="2"/>
            </p:cNvCxnSpPr>
            <p:nvPr/>
          </p:nvCxnSpPr>
          <p:spPr>
            <a:xfrm flipV="1">
              <a:off x="5631180" y="2797194"/>
              <a:ext cx="560070" cy="62484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6191250" y="272099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Oval 39"/>
          <p:cNvSpPr/>
          <p:nvPr/>
        </p:nvSpPr>
        <p:spPr>
          <a:xfrm>
            <a:off x="4331970" y="6387792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4419600" y="5889718"/>
            <a:ext cx="525780" cy="5742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73930" y="5161893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18685" y="5946022"/>
            <a:ext cx="107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038600" y="5867400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181600" y="54819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1000" y="49530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m</a:t>
            </a:r>
            <a:r>
              <a:rPr lang="en-US" sz="2400" baseline="-25000" dirty="0" smtClean="0">
                <a:solidFill>
                  <a:srgbClr val="0070C0"/>
                </a:solidFill>
                <a:latin typeface="+mj-lt"/>
              </a:rPr>
              <a:t>1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41170" y="51054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2400" baseline="-25000" dirty="0">
                <a:solidFill>
                  <a:srgbClr val="FF0000"/>
                </a:solidFill>
                <a:latin typeface="+mj-lt"/>
              </a:rPr>
              <a:t>2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1306830" y="5490752"/>
            <a:ext cx="36957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419600" y="57867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66111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center of mass and laboratory frames of reference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086998"/>
              </p:ext>
            </p:extLst>
          </p:nvPr>
        </p:nvGraphicFramePr>
        <p:xfrm>
          <a:off x="761206" y="1447800"/>
          <a:ext cx="6173787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2" name="数式" r:id="rId3" imgW="2616120" imgH="939600" progId="Equation.3">
                  <p:embed/>
                </p:oleObj>
              </mc:Choice>
              <mc:Fallback>
                <p:oleObj name="数式" r:id="rId3" imgW="261612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206" y="1447800"/>
                        <a:ext cx="6173787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458030"/>
              </p:ext>
            </p:extLst>
          </p:nvPr>
        </p:nvGraphicFramePr>
        <p:xfrm>
          <a:off x="381000" y="3697932"/>
          <a:ext cx="476567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3" name="数式" r:id="rId5" imgW="2019240" imgH="634680" progId="Equation.3">
                  <p:embed/>
                </p:oleObj>
              </mc:Choice>
              <mc:Fallback>
                <p:oleObj name="数式" r:id="rId5" imgW="20192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697932"/>
                        <a:ext cx="4765675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867400" y="5105400"/>
            <a:ext cx="3048000" cy="1223665"/>
            <a:chOff x="5257800" y="4191000"/>
            <a:chExt cx="3048000" cy="1223665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6431280" y="4724399"/>
              <a:ext cx="560070" cy="62484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6915150" y="4646668"/>
              <a:ext cx="152400" cy="1554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19825" y="4661907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1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14" name="Straight Arrow Connector 13"/>
            <p:cNvCxnSpPr>
              <a:stCxn id="11" idx="2"/>
            </p:cNvCxnSpPr>
            <p:nvPr/>
          </p:nvCxnSpPr>
          <p:spPr>
            <a:xfrm flipV="1">
              <a:off x="6915150" y="4724399"/>
              <a:ext cx="781050" cy="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010400" y="41910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CM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6431280" y="4724400"/>
              <a:ext cx="1150620" cy="6248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379970" y="4800600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1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257800" y="5349240"/>
              <a:ext cx="304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772275" y="4953000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30340" y="4953000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q</a:t>
              </a:r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999855"/>
              </p:ext>
            </p:extLst>
          </p:nvPr>
        </p:nvGraphicFramePr>
        <p:xfrm>
          <a:off x="228600" y="5456181"/>
          <a:ext cx="20970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4" name="数式" r:id="rId7" imgW="888840" imgH="228600" progId="Equation.3">
                  <p:embed/>
                </p:oleObj>
              </mc:Choice>
              <mc:Fallback>
                <p:oleObj name="数式" r:id="rId7" imgW="888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456181"/>
                        <a:ext cx="20970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327455"/>
              </p:ext>
            </p:extLst>
          </p:nvPr>
        </p:nvGraphicFramePr>
        <p:xfrm>
          <a:off x="4730750" y="5483225"/>
          <a:ext cx="20669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5" name="数式" r:id="rId9" imgW="876240" imgH="228600" progId="Equation.3">
                  <p:embed/>
                </p:oleObj>
              </mc:Choice>
              <mc:Fallback>
                <p:oleObj name="数式" r:id="rId9" imgW="876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5483225"/>
                        <a:ext cx="206692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2743200" y="5867400"/>
            <a:ext cx="381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09900" y="5867400"/>
            <a:ext cx="533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743200" y="6037972"/>
            <a:ext cx="89154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01290" y="5267235"/>
            <a:ext cx="57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U</a:t>
            </a:r>
            <a:r>
              <a:rPr lang="en-US" sz="2400" b="1" baseline="-25000" dirty="0" smtClean="0">
                <a:latin typeface="+mj-lt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53690" y="6015335"/>
            <a:ext cx="57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u</a:t>
            </a:r>
            <a:r>
              <a:rPr lang="en-US" sz="2400" b="1" baseline="-25000" dirty="0" smtClean="0"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34690" y="5334000"/>
            <a:ext cx="727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V</a:t>
            </a:r>
            <a:r>
              <a:rPr lang="en-US" sz="2400" b="1" baseline="-25000" dirty="0" smtClean="0">
                <a:latin typeface="+mj-lt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21473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center of mass and laboratory frames of reference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739259"/>
              </p:ext>
            </p:extLst>
          </p:nvPr>
        </p:nvGraphicFramePr>
        <p:xfrm>
          <a:off x="175260" y="1295400"/>
          <a:ext cx="8674101" cy="224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6" name="数式" r:id="rId3" imgW="4127400" imgH="1104840" progId="Equation.3">
                  <p:embed/>
                </p:oleObj>
              </mc:Choice>
              <mc:Fallback>
                <p:oleObj name="数式" r:id="rId3" imgW="4127400" imgH="1104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" y="1295400"/>
                        <a:ext cx="8674101" cy="2243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500868"/>
              </p:ext>
            </p:extLst>
          </p:nvPr>
        </p:nvGraphicFramePr>
        <p:xfrm>
          <a:off x="457200" y="3886200"/>
          <a:ext cx="253023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7" name="数式" r:id="rId5" imgW="977760" imgH="457200" progId="Equation.3">
                  <p:embed/>
                </p:oleObj>
              </mc:Choice>
              <mc:Fallback>
                <p:oleObj name="数式" r:id="rId5" imgW="977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86200"/>
                        <a:ext cx="253023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6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28600" y="5105400"/>
            <a:ext cx="58674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656332" y="1493004"/>
            <a:ext cx="4267200" cy="1713131"/>
            <a:chOff x="5257800" y="4191000"/>
            <a:chExt cx="3048000" cy="1223665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6431280" y="4724399"/>
              <a:ext cx="560070" cy="62484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915150" y="4646668"/>
              <a:ext cx="152400" cy="1554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19825" y="4661907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1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 flipV="1">
              <a:off x="6915150" y="4724399"/>
              <a:ext cx="781050" cy="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010400" y="41910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CM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6431280" y="4724400"/>
              <a:ext cx="1150620" cy="6248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379970" y="4800600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1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257800" y="5349240"/>
              <a:ext cx="304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772275" y="4953000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30340" y="4953000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q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8600" y="304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center of mass and laboratory frames of reference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832626"/>
              </p:ext>
            </p:extLst>
          </p:nvPr>
        </p:nvGraphicFramePr>
        <p:xfrm>
          <a:off x="244367" y="3700462"/>
          <a:ext cx="5845175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0" name="数式" r:id="rId3" imgW="2476440" imgH="1117440" progId="Equation.3">
                  <p:embed/>
                </p:oleObj>
              </mc:Choice>
              <mc:Fallback>
                <p:oleObj name="数式" r:id="rId3" imgW="247644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67" y="3700462"/>
                        <a:ext cx="5845175" cy="254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 rot="13294200">
            <a:off x="6030892" y="6019798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98246" y="5676900"/>
            <a:ext cx="1859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elastic 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scattering</a:t>
            </a:r>
          </a:p>
        </p:txBody>
      </p:sp>
    </p:spTree>
    <p:extLst>
      <p:ext uri="{BB962C8B-B14F-4D97-AF65-F5344CB8AC3E}">
        <p14:creationId xmlns:p14="http://schemas.microsoft.com/office/powerpoint/2010/main" val="10891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Digression – elastic scattering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881496"/>
              </p:ext>
            </p:extLst>
          </p:nvPr>
        </p:nvGraphicFramePr>
        <p:xfrm>
          <a:off x="685800" y="990600"/>
          <a:ext cx="7863736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4" name="数式" r:id="rId3" imgW="2666880" imgH="507960" progId="Equation.3">
                  <p:embed/>
                </p:oleObj>
              </mc:Choice>
              <mc:Fallback>
                <p:oleObj name="数式" r:id="rId3" imgW="2666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90600"/>
                        <a:ext cx="7863736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4343400" y="685800"/>
            <a:ext cx="1524000" cy="10668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400800" y="1524000"/>
            <a:ext cx="1524000" cy="10668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9080" y="2371635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Also note: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110863"/>
              </p:ext>
            </p:extLst>
          </p:nvPr>
        </p:nvGraphicFramePr>
        <p:xfrm>
          <a:off x="838200" y="2971799"/>
          <a:ext cx="743964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5" name="数式" r:id="rId5" imgW="2831760" imgH="660240" progId="Equation.3">
                  <p:embed/>
                </p:oleObj>
              </mc:Choice>
              <mc:Fallback>
                <p:oleObj name="数式" r:id="rId5" imgW="28317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71799"/>
                        <a:ext cx="7439648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221459"/>
              </p:ext>
            </p:extLst>
          </p:nvPr>
        </p:nvGraphicFramePr>
        <p:xfrm>
          <a:off x="1066800" y="4648200"/>
          <a:ext cx="5843588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6" name="数式" r:id="rId7" imgW="2476440" imgH="736560" progId="Equation.3">
                  <p:embed/>
                </p:oleObj>
              </mc:Choice>
              <mc:Fallback>
                <p:oleObj name="数式" r:id="rId7" imgW="247644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648200"/>
                        <a:ext cx="5843588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494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9" t="56558" r="33771" b="7628"/>
          <a:stretch/>
        </p:blipFill>
        <p:spPr bwMode="auto">
          <a:xfrm>
            <a:off x="990600" y="609592"/>
            <a:ext cx="7404596" cy="586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7772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Scattering theory:</a:t>
            </a:r>
          </a:p>
        </p:txBody>
      </p:sp>
      <p:sp>
        <p:nvSpPr>
          <p:cNvPr id="6" name="Can 5"/>
          <p:cNvSpPr/>
          <p:nvPr/>
        </p:nvSpPr>
        <p:spPr>
          <a:xfrm rot="13584771">
            <a:off x="6611801" y="503013"/>
            <a:ext cx="615696" cy="846582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43022" y="1139360"/>
            <a:ext cx="4267200" cy="1832441"/>
            <a:chOff x="5257800" y="4191000"/>
            <a:chExt cx="3048000" cy="1308886"/>
          </a:xfrm>
        </p:grpSpPr>
        <p:sp>
          <p:nvSpPr>
            <p:cNvPr id="11" name="TextBox 10"/>
            <p:cNvSpPr txBox="1"/>
            <p:nvPr/>
          </p:nvSpPr>
          <p:spPr>
            <a:xfrm>
              <a:off x="7379970" y="4800600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1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6431280" y="4724399"/>
              <a:ext cx="560070" cy="62484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915150" y="4646668"/>
              <a:ext cx="152400" cy="1554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19825" y="4661907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1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 flipV="1">
              <a:off x="6915150" y="4724399"/>
              <a:ext cx="781050" cy="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010400" y="41910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CM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6431280" y="4724400"/>
              <a:ext cx="1150620" cy="6248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257800" y="5349240"/>
              <a:ext cx="304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772275" y="4953000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01641" y="5038221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q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3048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center of mass and laboratory frames of reference – continued  (elastic scattering)</a:t>
            </a: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398622"/>
              </p:ext>
            </p:extLst>
          </p:nvPr>
        </p:nvGraphicFramePr>
        <p:xfrm>
          <a:off x="403606" y="2106553"/>
          <a:ext cx="5845175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8" name="数式" r:id="rId3" imgW="2476440" imgH="1117440" progId="Equation.3">
                  <p:embed/>
                </p:oleObj>
              </mc:Choice>
              <mc:Fallback>
                <p:oleObj name="数式" r:id="rId3" imgW="247644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606" y="2106553"/>
                        <a:ext cx="5845175" cy="254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869296"/>
              </p:ext>
            </p:extLst>
          </p:nvPr>
        </p:nvGraphicFramePr>
        <p:xfrm>
          <a:off x="252540" y="5029200"/>
          <a:ext cx="665956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9" name="数式" r:id="rId5" imgW="2908080" imgH="482400" progId="Equation.3">
                  <p:embed/>
                </p:oleObj>
              </mc:Choice>
              <mc:Fallback>
                <p:oleObj name="数式" r:id="rId5" imgW="2908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40" y="5029200"/>
                        <a:ext cx="6659562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rc 19"/>
          <p:cNvSpPr/>
          <p:nvPr/>
        </p:nvSpPr>
        <p:spPr>
          <a:xfrm>
            <a:off x="4516374" y="2312841"/>
            <a:ext cx="581025" cy="841840"/>
          </a:xfrm>
          <a:prstGeom prst="arc">
            <a:avLst/>
          </a:prstGeom>
          <a:ln w="38100">
            <a:solidFill>
              <a:srgbClr val="DA3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>
            <a:off x="5105400" y="2362200"/>
            <a:ext cx="340233" cy="749372"/>
          </a:xfrm>
          <a:prstGeom prst="arc">
            <a:avLst/>
          </a:prstGeom>
          <a:ln w="38100">
            <a:solidFill>
              <a:srgbClr val="DA3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Differential cross sections in different reference frames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45146"/>
              </p:ext>
            </p:extLst>
          </p:nvPr>
        </p:nvGraphicFramePr>
        <p:xfrm>
          <a:off x="685800" y="934105"/>
          <a:ext cx="4856162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2" name="数式" r:id="rId3" imgW="2057400" imgH="965160" progId="Equation.3">
                  <p:embed/>
                </p:oleObj>
              </mc:Choice>
              <mc:Fallback>
                <p:oleObj name="数式" r:id="rId3" imgW="20574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34105"/>
                        <a:ext cx="4856162" cy="220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020342"/>
              </p:ext>
            </p:extLst>
          </p:nvPr>
        </p:nvGraphicFramePr>
        <p:xfrm>
          <a:off x="1123950" y="3140075"/>
          <a:ext cx="6338888" cy="272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3" name="数式" r:id="rId5" imgW="2768400" imgH="1193760" progId="Equation.3">
                  <p:embed/>
                </p:oleObj>
              </mc:Choice>
              <mc:Fallback>
                <p:oleObj name="数式" r:id="rId5" imgW="276840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3140075"/>
                        <a:ext cx="6338888" cy="272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07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Differential cross sections in different reference frames –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027733"/>
              </p:ext>
            </p:extLst>
          </p:nvPr>
        </p:nvGraphicFramePr>
        <p:xfrm>
          <a:off x="581025" y="1482725"/>
          <a:ext cx="5065713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6" name="数式" r:id="rId3" imgW="2145960" imgH="482400" progId="Equation.3">
                  <p:embed/>
                </p:oleObj>
              </mc:Choice>
              <mc:Fallback>
                <p:oleObj name="数式" r:id="rId3" imgW="2145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482725"/>
                        <a:ext cx="5065713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388545"/>
              </p:ext>
            </p:extLst>
          </p:nvPr>
        </p:nvGraphicFramePr>
        <p:xfrm>
          <a:off x="300038" y="3116263"/>
          <a:ext cx="8543925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7" name="数式" r:id="rId5" imgW="3619440" imgH="507960" progId="Equation.3">
                  <p:embed/>
                </p:oleObj>
              </mc:Choice>
              <mc:Fallback>
                <p:oleObj name="数式" r:id="rId5" imgW="36194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3116263"/>
                        <a:ext cx="8543925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357785"/>
              </p:ext>
            </p:extLst>
          </p:nvPr>
        </p:nvGraphicFramePr>
        <p:xfrm>
          <a:off x="685800" y="4800600"/>
          <a:ext cx="46767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8" name="数式" r:id="rId7" imgW="1981080" imgH="431640" progId="Equation.3">
                  <p:embed/>
                </p:oleObj>
              </mc:Choice>
              <mc:Fallback>
                <p:oleObj name="数式" r:id="rId7" imgW="1981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800600"/>
                        <a:ext cx="46767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72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" y="265491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  suppose </a:t>
            </a:r>
            <a:r>
              <a:rPr lang="en-US" sz="2400" i="1" dirty="0" smtClean="0">
                <a:latin typeface="+mj-lt"/>
              </a:rPr>
              <a:t> m</a:t>
            </a:r>
            <a:r>
              <a:rPr lang="en-US" sz="2400" i="1" baseline="-25000" dirty="0" smtClean="0">
                <a:latin typeface="+mj-lt"/>
              </a:rPr>
              <a:t>1</a:t>
            </a:r>
            <a:r>
              <a:rPr lang="en-US" sz="2400" i="1" dirty="0" smtClean="0">
                <a:latin typeface="+mj-lt"/>
              </a:rPr>
              <a:t> = m</a:t>
            </a:r>
            <a:r>
              <a:rPr lang="en-US" sz="2400" i="1" baseline="-25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691487"/>
              </p:ext>
            </p:extLst>
          </p:nvPr>
        </p:nvGraphicFramePr>
        <p:xfrm>
          <a:off x="285750" y="373063"/>
          <a:ext cx="854233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0" name="数式" r:id="rId3" imgW="3619440" imgH="507960" progId="Equation.3">
                  <p:embed/>
                </p:oleObj>
              </mc:Choice>
              <mc:Fallback>
                <p:oleObj name="数式" r:id="rId3" imgW="36194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373063"/>
                        <a:ext cx="854233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495721"/>
              </p:ext>
            </p:extLst>
          </p:nvPr>
        </p:nvGraphicFramePr>
        <p:xfrm>
          <a:off x="381000" y="1676400"/>
          <a:ext cx="46767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1" name="数式" r:id="rId5" imgW="1981080" imgH="431640" progId="Equation.3">
                  <p:embed/>
                </p:oleObj>
              </mc:Choice>
              <mc:Fallback>
                <p:oleObj name="数式" r:id="rId5" imgW="1981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46767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637462"/>
              </p:ext>
            </p:extLst>
          </p:nvPr>
        </p:nvGraphicFramePr>
        <p:xfrm>
          <a:off x="304800" y="3116580"/>
          <a:ext cx="6146800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2" name="数式" r:id="rId7" imgW="2603160" imgH="812520" progId="Equation.3">
                  <p:embed/>
                </p:oleObj>
              </mc:Choice>
              <mc:Fallback>
                <p:oleObj name="数式" r:id="rId7" imgW="260316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116580"/>
                        <a:ext cx="6146800" cy="185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640572"/>
              </p:ext>
            </p:extLst>
          </p:nvPr>
        </p:nvGraphicFramePr>
        <p:xfrm>
          <a:off x="685800" y="5105400"/>
          <a:ext cx="5275262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3" name="数式" r:id="rId9" imgW="2234880" imgH="482400" progId="Equation.3">
                  <p:embed/>
                </p:oleObj>
              </mc:Choice>
              <mc:Fallback>
                <p:oleObj name="数式" r:id="rId9" imgW="2234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105400"/>
                        <a:ext cx="5275262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47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320422"/>
              </p:ext>
            </p:extLst>
          </p:nvPr>
        </p:nvGraphicFramePr>
        <p:xfrm>
          <a:off x="411480" y="629305"/>
          <a:ext cx="6505575" cy="144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4" name="数式" r:id="rId3" imgW="2755800" imgH="634680" progId="Equation.3">
                  <p:embed/>
                </p:oleObj>
              </mc:Choice>
              <mc:Fallback>
                <p:oleObj name="数式" r:id="rId3" imgW="27558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" y="629305"/>
                        <a:ext cx="6505575" cy="144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749868"/>
              </p:ext>
            </p:extLst>
          </p:nvPr>
        </p:nvGraphicFramePr>
        <p:xfrm>
          <a:off x="1181100" y="2184500"/>
          <a:ext cx="4305300" cy="17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5" name="Equation" r:id="rId5" imgW="3213000" imgH="1269720" progId="Equation.DSMT4">
                  <p:embed/>
                </p:oleObj>
              </mc:Choice>
              <mc:Fallback>
                <p:oleObj name="Equation" r:id="rId5" imgW="321300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2184500"/>
                        <a:ext cx="4305300" cy="17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152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cross section analysis – CM versus lab frame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25872"/>
              </p:ext>
            </p:extLst>
          </p:nvPr>
        </p:nvGraphicFramePr>
        <p:xfrm>
          <a:off x="477837" y="3757612"/>
          <a:ext cx="8361363" cy="188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6" name="Equation" r:id="rId7" imgW="3543120" imgH="825480" progId="Equation.DSMT4">
                  <p:embed/>
                </p:oleObj>
              </mc:Choice>
              <mc:Fallback>
                <p:oleObj name="Equation" r:id="rId7" imgW="354312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" y="3757612"/>
                        <a:ext cx="8361363" cy="188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48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296107"/>
              </p:ext>
            </p:extLst>
          </p:nvPr>
        </p:nvGraphicFramePr>
        <p:xfrm>
          <a:off x="685800" y="685800"/>
          <a:ext cx="74168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8" name="数式" r:id="rId3" imgW="3708360" imgH="1117440" progId="Equation.3">
                  <p:embed/>
                </p:oleObj>
              </mc:Choice>
              <mc:Fallback>
                <p:oleObj name="数式" r:id="rId3" imgW="3708360" imgH="1117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685800"/>
                        <a:ext cx="7416800" cy="223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228600" y="3717726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82346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Figure from Marion &amp; </a:t>
            </a:r>
            <a:r>
              <a:rPr lang="en-US" dirty="0" err="1" smtClean="0">
                <a:latin typeface="+mj-lt"/>
              </a:rPr>
              <a:t>Thorton</a:t>
            </a:r>
            <a:r>
              <a:rPr lang="en-US" dirty="0" smtClean="0">
                <a:latin typeface="+mj-lt"/>
              </a:rPr>
              <a:t>, Classical Dynamics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43400" y="3810000"/>
            <a:ext cx="4267200" cy="1339850"/>
            <a:chOff x="4648200" y="3048000"/>
            <a:chExt cx="4267200" cy="1339850"/>
          </a:xfrm>
        </p:grpSpPr>
        <p:sp>
          <p:nvSpPr>
            <p:cNvPr id="8" name="Rectangle 7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0129797"/>
                </p:ext>
              </p:extLst>
            </p:nvPr>
          </p:nvGraphicFramePr>
          <p:xfrm>
            <a:off x="4787900" y="3117850"/>
            <a:ext cx="39878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59" name="数式" r:id="rId6" imgW="1993680" imgH="634680" progId="Equation.3">
                    <p:embed/>
                  </p:oleObj>
                </mc:Choice>
                <mc:Fallback>
                  <p:oleObj name="数式" r:id="rId6" imgW="199368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900" y="3117850"/>
                          <a:ext cx="39878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Donut 9"/>
          <p:cNvSpPr/>
          <p:nvPr/>
        </p:nvSpPr>
        <p:spPr>
          <a:xfrm>
            <a:off x="282642" y="3208421"/>
            <a:ext cx="918210" cy="914400"/>
          </a:xfrm>
          <a:prstGeom prst="donut">
            <a:avLst>
              <a:gd name="adj" fmla="val 10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rapezoid 11"/>
          <p:cNvSpPr/>
          <p:nvPr/>
        </p:nvSpPr>
        <p:spPr>
          <a:xfrm rot="10800000">
            <a:off x="629352" y="3192379"/>
            <a:ext cx="224790" cy="160421"/>
          </a:xfrm>
          <a:prstGeom prst="trapezoi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 flipH="1">
            <a:off x="834089" y="3272589"/>
            <a:ext cx="84231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454882"/>
              </p:ext>
            </p:extLst>
          </p:nvPr>
        </p:nvGraphicFramePr>
        <p:xfrm>
          <a:off x="1752600" y="3048000"/>
          <a:ext cx="10525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0" name="数式" r:id="rId8" imgW="444240" imgH="203040" progId="Equation.3">
                  <p:embed/>
                </p:oleObj>
              </mc:Choice>
              <mc:Fallback>
                <p:oleObj name="数式" r:id="rId8" imgW="444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10525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>
            <a:stCxn id="12" idx="2"/>
          </p:cNvCxnSpPr>
          <p:nvPr/>
        </p:nvCxnSpPr>
        <p:spPr>
          <a:xfrm>
            <a:off x="741747" y="3192379"/>
            <a:ext cx="0" cy="525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" y="3276600"/>
            <a:ext cx="17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809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5" name="Block Arc 4"/>
          <p:cNvSpPr/>
          <p:nvPr/>
        </p:nvSpPr>
        <p:spPr>
          <a:xfrm rot="13121905">
            <a:off x="2324363" y="-1085076"/>
            <a:ext cx="6992456" cy="6484215"/>
          </a:xfrm>
          <a:prstGeom prst="blockArc">
            <a:avLst>
              <a:gd name="adj1" fmla="val 10569933"/>
              <a:gd name="adj2" fmla="val 69883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362200" y="5715000"/>
            <a:ext cx="152400" cy="153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14600" y="4495800"/>
            <a:ext cx="1066800" cy="1218438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438400" y="5168265"/>
            <a:ext cx="2057400" cy="609219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92282" y="5418456"/>
            <a:ext cx="2917918" cy="373506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4"/>
          </p:cNvCxnSpPr>
          <p:nvPr/>
        </p:nvCxnSpPr>
        <p:spPr>
          <a:xfrm flipV="1">
            <a:off x="2438400" y="3733800"/>
            <a:ext cx="457200" cy="213512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8834513">
            <a:off x="2880905" y="4593822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r</a:t>
            </a:r>
            <a:r>
              <a:rPr lang="en-US" sz="2400" i="1" baseline="-25000" dirty="0" err="1" smtClean="0">
                <a:latin typeface="+mj-lt"/>
              </a:rPr>
              <a:t>min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 rot="21076726">
            <a:off x="3819927" y="5497075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</a:t>
            </a:r>
            <a:r>
              <a:rPr lang="en-US" sz="2400" i="1" dirty="0" smtClean="0">
                <a:latin typeface="Symbol" pitchFamily="18" charset="2"/>
              </a:rPr>
              <a:t>(f)</a:t>
            </a:r>
          </a:p>
        </p:txBody>
      </p:sp>
      <p:sp>
        <p:nvSpPr>
          <p:cNvPr id="23" name="TextBox 22"/>
          <p:cNvSpPr txBox="1"/>
          <p:nvPr/>
        </p:nvSpPr>
        <p:spPr>
          <a:xfrm rot="21097462">
            <a:off x="2930246" y="4229977"/>
            <a:ext cx="54455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</a:p>
        </p:txBody>
      </p:sp>
      <p:sp>
        <p:nvSpPr>
          <p:cNvPr id="24" name="Arc 23"/>
          <p:cNvSpPr/>
          <p:nvPr/>
        </p:nvSpPr>
        <p:spPr>
          <a:xfrm rot="20630399">
            <a:off x="2475751" y="4724400"/>
            <a:ext cx="704046" cy="762000"/>
          </a:xfrm>
          <a:prstGeom prst="arc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2251188">
            <a:off x="2133600" y="1066800"/>
            <a:ext cx="79248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563467"/>
              </p:ext>
            </p:extLst>
          </p:nvPr>
        </p:nvGraphicFramePr>
        <p:xfrm>
          <a:off x="3200400" y="152400"/>
          <a:ext cx="5519738" cy="3043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2" name="Equation" r:id="rId3" imgW="4305240" imgH="2323800" progId="Equation.DSMT4">
                  <p:embed/>
                </p:oleObj>
              </mc:Choice>
              <mc:Fallback>
                <p:oleObj name="Equation" r:id="rId3" imgW="4305240" imgH="232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52400"/>
                        <a:ext cx="5519738" cy="3043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45153"/>
              </p:ext>
            </p:extLst>
          </p:nvPr>
        </p:nvGraphicFramePr>
        <p:xfrm>
          <a:off x="4800600" y="3171316"/>
          <a:ext cx="4034004" cy="1934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3" name="Equation" r:id="rId5" imgW="4279680" imgH="2006280" progId="Equation.DSMT4">
                  <p:embed/>
                </p:oleObj>
              </mc:Choice>
              <mc:Fallback>
                <p:oleObj name="Equation" r:id="rId5" imgW="4279680" imgH="2006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171316"/>
                        <a:ext cx="4034004" cy="19340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988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528203"/>
              </p:ext>
            </p:extLst>
          </p:nvPr>
        </p:nvGraphicFramePr>
        <p:xfrm>
          <a:off x="304800" y="228600"/>
          <a:ext cx="6248400" cy="313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" name="Equation" r:id="rId3" imgW="6184800" imgH="3035160" progId="Equation.DSMT4">
                  <p:embed/>
                </p:oleObj>
              </mc:Choice>
              <mc:Fallback>
                <p:oleObj name="Equation" r:id="rId3" imgW="6184800" imgH="303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6248400" cy="313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170523"/>
              </p:ext>
            </p:extLst>
          </p:nvPr>
        </p:nvGraphicFramePr>
        <p:xfrm>
          <a:off x="152400" y="3505200"/>
          <a:ext cx="7548563" cy="288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7" name="数式" r:id="rId5" imgW="3187440" imgH="1193760" progId="Equation.3">
                  <p:embed/>
                </p:oleObj>
              </mc:Choice>
              <mc:Fallback>
                <p:oleObj name="数式" r:id="rId5" imgW="318744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505200"/>
                        <a:ext cx="7548563" cy="288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9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719676"/>
              </p:ext>
            </p:extLst>
          </p:nvPr>
        </p:nvGraphicFramePr>
        <p:xfrm>
          <a:off x="381001" y="152400"/>
          <a:ext cx="5257800" cy="2268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" name="数式" r:id="rId3" imgW="2286000" imgH="965160" progId="Equation.3">
                  <p:embed/>
                </p:oleObj>
              </mc:Choice>
              <mc:Fallback>
                <p:oleObj name="数式" r:id="rId3" imgW="22860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52400"/>
                        <a:ext cx="5257800" cy="2268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073587"/>
              </p:ext>
            </p:extLst>
          </p:nvPr>
        </p:nvGraphicFramePr>
        <p:xfrm>
          <a:off x="609600" y="2362200"/>
          <a:ext cx="4876800" cy="4007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1" name="数式" r:id="rId5" imgW="2197080" imgH="1765080" progId="Equation.3">
                  <p:embed/>
                </p:oleObj>
              </mc:Choice>
              <mc:Fallback>
                <p:oleObj name="数式" r:id="rId5" imgW="2197080" imgH="1765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62200"/>
                        <a:ext cx="4876800" cy="4007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89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091715"/>
              </p:ext>
            </p:extLst>
          </p:nvPr>
        </p:nvGraphicFramePr>
        <p:xfrm>
          <a:off x="609600" y="457200"/>
          <a:ext cx="4679950" cy="23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4" name="数式" r:id="rId3" imgW="2108160" imgH="1041120" progId="Equation.3">
                  <p:embed/>
                </p:oleObj>
              </mc:Choice>
              <mc:Fallback>
                <p:oleObj name="数式" r:id="rId3" imgW="210816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"/>
                        <a:ext cx="4679950" cy="236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866940"/>
              </p:ext>
            </p:extLst>
          </p:nvPr>
        </p:nvGraphicFramePr>
        <p:xfrm>
          <a:off x="838200" y="3200400"/>
          <a:ext cx="6019799" cy="270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5" name="数式" r:id="rId5" imgW="2552400" imgH="1117440" progId="Equation.3">
                  <p:embed/>
                </p:oleObj>
              </mc:Choice>
              <mc:Fallback>
                <p:oleObj name="数式" r:id="rId5" imgW="255240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00400"/>
                        <a:ext cx="6019799" cy="270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90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842219"/>
              </p:ext>
            </p:extLst>
          </p:nvPr>
        </p:nvGraphicFramePr>
        <p:xfrm>
          <a:off x="838200" y="354053"/>
          <a:ext cx="6251734" cy="616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name="Equation" r:id="rId3" imgW="4698720" imgH="4800600" progId="Equation.DSMT4">
                  <p:embed/>
                </p:oleObj>
              </mc:Choice>
              <mc:Fallback>
                <p:oleObj name="Equation" r:id="rId3" imgW="4698720" imgH="4800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4053"/>
                        <a:ext cx="6251734" cy="616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28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282102"/>
              </p:ext>
            </p:extLst>
          </p:nvPr>
        </p:nvGraphicFramePr>
        <p:xfrm>
          <a:off x="1593850" y="1425575"/>
          <a:ext cx="435610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2" name="数式" r:id="rId3" imgW="1854000" imgH="1600200" progId="Equation.3">
                  <p:embed/>
                </p:oleObj>
              </mc:Choice>
              <mc:Fallback>
                <p:oleObj name="数式" r:id="rId3" imgW="185400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425575"/>
                        <a:ext cx="4356100" cy="363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29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5615</TotalTime>
  <Words>453</Words>
  <Application>Microsoft Office PowerPoint</Application>
  <PresentationFormat>On-screen Show (4:3)</PresentationFormat>
  <Paragraphs>142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Symbol</vt:lpstr>
      <vt:lpstr>Wingdings</vt:lpstr>
      <vt:lpstr>Office Theme</vt:lpstr>
      <vt:lpstr>数式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262</cp:revision>
  <cp:lastPrinted>2015-08-31T14:54:14Z</cp:lastPrinted>
  <dcterms:created xsi:type="dcterms:W3CDTF">2012-01-10T18:32:24Z</dcterms:created>
  <dcterms:modified xsi:type="dcterms:W3CDTF">2015-08-31T20:18:20Z</dcterms:modified>
</cp:coreProperties>
</file>