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96" r:id="rId2"/>
    <p:sldId id="354" r:id="rId3"/>
    <p:sldId id="385" r:id="rId4"/>
    <p:sldId id="388" r:id="rId5"/>
    <p:sldId id="386" r:id="rId6"/>
    <p:sldId id="387" r:id="rId7"/>
    <p:sldId id="389" r:id="rId8"/>
    <p:sldId id="390" r:id="rId9"/>
    <p:sldId id="391" r:id="rId10"/>
    <p:sldId id="392" r:id="rId11"/>
    <p:sldId id="393" r:id="rId12"/>
    <p:sldId id="394" r:id="rId13"/>
    <p:sldId id="395" r:id="rId1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4" d="100"/>
          <a:sy n="64" d="100"/>
        </p:scale>
        <p:origin x="92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11/13/2015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089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11/13/2015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2015 -- Lecture 32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52400"/>
            <a:ext cx="84582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32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>
                <a:solidFill>
                  <a:schemeClr val="folHlink"/>
                </a:solidFill>
              </a:rPr>
              <a:t>Viscous fluids – Chap. 12 in F &amp; W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5143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Viscous stress tensor</a:t>
            </a:r>
          </a:p>
          <a:p>
            <a:pPr marL="5143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err="1" smtClean="0">
                <a:solidFill>
                  <a:schemeClr val="folHlink"/>
                </a:solidFill>
              </a:rPr>
              <a:t>Navier</a:t>
            </a:r>
            <a:r>
              <a:rPr lang="en-US" sz="3200" b="1" dirty="0" smtClean="0">
                <a:solidFill>
                  <a:schemeClr val="folHlink"/>
                </a:solidFill>
              </a:rPr>
              <a:t>-Stokes equation</a:t>
            </a:r>
          </a:p>
          <a:p>
            <a:pPr marL="5143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Example for incompressible fluid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– steady flow of an incompressible fluid in a long pipe with a circular cross section of radius </a:t>
            </a:r>
            <a:r>
              <a:rPr lang="en-US" sz="2400" i="1" dirty="0" smtClean="0">
                <a:latin typeface="+mj-lt"/>
              </a:rPr>
              <a:t>R -- </a:t>
            </a:r>
            <a:r>
              <a:rPr lang="en-US" sz="2400" dirty="0" smtClean="0">
                <a:latin typeface="+mj-lt"/>
              </a:rPr>
              <a:t>continued</a:t>
            </a:r>
          </a:p>
        </p:txBody>
      </p:sp>
      <p:sp>
        <p:nvSpPr>
          <p:cNvPr id="8" name="Can 7"/>
          <p:cNvSpPr/>
          <p:nvPr/>
        </p:nvSpPr>
        <p:spPr>
          <a:xfrm>
            <a:off x="6248400" y="2286000"/>
            <a:ext cx="1219200" cy="2362200"/>
          </a:xfrm>
          <a:prstGeom prst="can">
            <a:avLst>
              <a:gd name="adj" fmla="val 392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858000" y="2286000"/>
            <a:ext cx="3048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934200" y="2286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R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6629400" y="3200400"/>
            <a:ext cx="0" cy="91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553200" y="3352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v</a:t>
            </a:r>
            <a:r>
              <a:rPr lang="en-US" sz="2400" dirty="0" smtClean="0">
                <a:latin typeface="+mj-lt"/>
              </a:rPr>
              <a:t>(</a:t>
            </a:r>
            <a:r>
              <a:rPr lang="en-US" sz="2400" i="1" dirty="0" smtClean="0">
                <a:latin typeface="+mj-lt"/>
              </a:rPr>
              <a:t>r</a:t>
            </a:r>
            <a:r>
              <a:rPr lang="en-US" sz="2400" dirty="0" smtClean="0">
                <a:latin typeface="+mj-lt"/>
              </a:rPr>
              <a:t>)</a:t>
            </a:r>
            <a:endParaRPr lang="en-US" sz="2400" b="1" dirty="0" smtClean="0">
              <a:latin typeface="+mj-lt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7963617"/>
              </p:ext>
            </p:extLst>
          </p:nvPr>
        </p:nvGraphicFramePr>
        <p:xfrm>
          <a:off x="531813" y="1371600"/>
          <a:ext cx="5411787" cy="392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600" name="Equation" r:id="rId3" imgW="3657600" imgH="2654280" progId="Equation.DSMT4">
                  <p:embed/>
                </p:oleObj>
              </mc:Choice>
              <mc:Fallback>
                <p:oleObj name="Equation" r:id="rId3" imgW="3657600" imgH="2654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1813" y="1371600"/>
                        <a:ext cx="5411787" cy="3921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3519852"/>
              </p:ext>
            </p:extLst>
          </p:nvPr>
        </p:nvGraphicFramePr>
        <p:xfrm>
          <a:off x="762000" y="5374481"/>
          <a:ext cx="2970213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601" name="Equation" r:id="rId5" imgW="2006280" imgH="609480" progId="Equation.DSMT4">
                  <p:embed/>
                </p:oleObj>
              </mc:Choice>
              <mc:Fallback>
                <p:oleObj name="Equation" r:id="rId5" imgW="200628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2000" y="5374481"/>
                        <a:ext cx="2970213" cy="90011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ight Brace 17"/>
          <p:cNvSpPr/>
          <p:nvPr/>
        </p:nvSpPr>
        <p:spPr>
          <a:xfrm>
            <a:off x="7620000" y="2438400"/>
            <a:ext cx="381000" cy="19812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924800" y="3200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363406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– steady flow of an incompressible fluid in a long pipe with a circular cross section of radius </a:t>
            </a:r>
            <a:r>
              <a:rPr lang="en-US" sz="2400" i="1" dirty="0" smtClean="0">
                <a:latin typeface="+mj-lt"/>
              </a:rPr>
              <a:t>R -- </a:t>
            </a:r>
            <a:r>
              <a:rPr lang="en-US" sz="2400" dirty="0" smtClean="0">
                <a:latin typeface="+mj-lt"/>
              </a:rPr>
              <a:t>continued</a:t>
            </a:r>
          </a:p>
        </p:txBody>
      </p:sp>
      <p:sp>
        <p:nvSpPr>
          <p:cNvPr id="8" name="Can 7"/>
          <p:cNvSpPr/>
          <p:nvPr/>
        </p:nvSpPr>
        <p:spPr>
          <a:xfrm>
            <a:off x="6248400" y="2286000"/>
            <a:ext cx="1219200" cy="2362200"/>
          </a:xfrm>
          <a:prstGeom prst="can">
            <a:avLst>
              <a:gd name="adj" fmla="val 392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858000" y="2286000"/>
            <a:ext cx="3048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934200" y="2286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R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6629400" y="3200400"/>
            <a:ext cx="0" cy="91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553200" y="3352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v</a:t>
            </a:r>
            <a:r>
              <a:rPr lang="en-US" sz="2400" dirty="0" smtClean="0">
                <a:latin typeface="+mj-lt"/>
              </a:rPr>
              <a:t>(</a:t>
            </a:r>
            <a:r>
              <a:rPr lang="en-US" sz="2400" i="1" dirty="0" smtClean="0">
                <a:latin typeface="+mj-lt"/>
              </a:rPr>
              <a:t>r</a:t>
            </a:r>
            <a:r>
              <a:rPr lang="en-US" sz="2400" dirty="0" smtClean="0">
                <a:latin typeface="+mj-lt"/>
              </a:rPr>
              <a:t>)</a:t>
            </a:r>
            <a:endParaRPr lang="en-US" sz="2400" b="1" dirty="0" smtClean="0">
              <a:latin typeface="+mj-lt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6536315"/>
              </p:ext>
            </p:extLst>
          </p:nvPr>
        </p:nvGraphicFramePr>
        <p:xfrm>
          <a:off x="568325" y="1538288"/>
          <a:ext cx="4548188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12" name="Equation" r:id="rId3" imgW="3073320" imgH="1638000" progId="Equation.DSMT4">
                  <p:embed/>
                </p:oleObj>
              </mc:Choice>
              <mc:Fallback>
                <p:oleObj name="Equation" r:id="rId3" imgW="3073320" imgH="1638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8325" y="1538288"/>
                        <a:ext cx="4548188" cy="24177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ight Brace 17"/>
          <p:cNvSpPr/>
          <p:nvPr/>
        </p:nvSpPr>
        <p:spPr>
          <a:xfrm>
            <a:off x="7620000" y="2438400"/>
            <a:ext cx="381000" cy="19812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924800" y="3200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44196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Poiseuille</a:t>
            </a:r>
            <a:r>
              <a:rPr lang="en-US" sz="2400" dirty="0" smtClean="0">
                <a:latin typeface="+mj-lt"/>
              </a:rPr>
              <a:t> formula;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</a:t>
            </a:r>
            <a:r>
              <a:rPr lang="en-US" sz="2400" dirty="0" smtClean="0">
                <a:latin typeface="+mj-lt"/>
                <a:sym typeface="Wingdings" panose="05000000000000000000" pitchFamily="2" charset="2"/>
              </a:rPr>
              <a:t>Method for measuring </a:t>
            </a:r>
            <a:r>
              <a:rPr lang="en-US" sz="2400" dirty="0">
                <a:latin typeface="Symbol" panose="05050102010706020507" pitchFamily="18" charset="2"/>
                <a:sym typeface="Wingdings" panose="05000000000000000000" pitchFamily="2" charset="2"/>
              </a:rPr>
              <a:t>h</a:t>
            </a:r>
            <a:endParaRPr lang="en-US" sz="2400" dirty="0" smtClean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1232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– steady flow of an incompressible fluid in a long tube with a circular cross section of outer radius </a:t>
            </a:r>
            <a:r>
              <a:rPr lang="en-US" sz="2400" i="1" dirty="0" smtClean="0">
                <a:latin typeface="+mj-lt"/>
              </a:rPr>
              <a:t>R </a:t>
            </a:r>
            <a:r>
              <a:rPr lang="en-US" sz="2400" dirty="0" smtClean="0">
                <a:latin typeface="+mj-lt"/>
              </a:rPr>
              <a:t>and inner radius </a:t>
            </a:r>
            <a:r>
              <a:rPr lang="en-US" sz="2400" i="1" dirty="0" err="1" smtClean="0">
                <a:latin typeface="Symbol" panose="05050102010706020507" pitchFamily="18" charset="2"/>
              </a:rPr>
              <a:t>k</a:t>
            </a:r>
            <a:r>
              <a:rPr lang="en-US" sz="2400" i="1" dirty="0" err="1" smtClean="0">
                <a:latin typeface="+mj-lt"/>
              </a:rPr>
              <a:t>R</a:t>
            </a:r>
            <a:endParaRPr lang="en-US" sz="2400" dirty="0" smtClean="0">
              <a:latin typeface="+mj-lt"/>
            </a:endParaRPr>
          </a:p>
        </p:txBody>
      </p:sp>
      <p:sp>
        <p:nvSpPr>
          <p:cNvPr id="6" name="Can 5"/>
          <p:cNvSpPr/>
          <p:nvPr/>
        </p:nvSpPr>
        <p:spPr>
          <a:xfrm>
            <a:off x="876300" y="2133599"/>
            <a:ext cx="2514600" cy="3352800"/>
          </a:xfrm>
          <a:prstGeom prst="can">
            <a:avLst>
              <a:gd name="adj" fmla="val 396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371600" y="2362200"/>
            <a:ext cx="1524000" cy="533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e 8"/>
          <p:cNvSpPr/>
          <p:nvPr/>
        </p:nvSpPr>
        <p:spPr>
          <a:xfrm flipH="1">
            <a:off x="319045" y="2525247"/>
            <a:ext cx="478044" cy="25908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5356" y="3579167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L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095500" y="2375079"/>
            <a:ext cx="1028700" cy="25382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8" idx="5"/>
          </p:cNvCxnSpPr>
          <p:nvPr/>
        </p:nvCxnSpPr>
        <p:spPr>
          <a:xfrm>
            <a:off x="2095500" y="2628900"/>
            <a:ext cx="576915" cy="18858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057400" y="2205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37685" y="2514600"/>
            <a:ext cx="576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latin typeface="Symbol" panose="05050102010706020507" pitchFamily="18" charset="2"/>
              </a:rPr>
              <a:t>k</a:t>
            </a:r>
            <a:r>
              <a:rPr lang="en-US" sz="2400" i="1" dirty="0" err="1" smtClean="0">
                <a:latin typeface="+mj-lt"/>
              </a:rPr>
              <a:t>R</a:t>
            </a:r>
            <a:endParaRPr lang="en-US" sz="2400" i="1" dirty="0" smtClean="0">
              <a:latin typeface="+mj-lt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3242561"/>
              </p:ext>
            </p:extLst>
          </p:nvPr>
        </p:nvGraphicFramePr>
        <p:xfrm>
          <a:off x="3584547" y="1437597"/>
          <a:ext cx="5449888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801" name="Equation" r:id="rId3" imgW="3682800" imgH="3352680" progId="Equation.DSMT4">
                  <p:embed/>
                </p:oleObj>
              </mc:Choice>
              <mc:Fallback>
                <p:oleObj name="Equation" r:id="rId3" imgW="3682800" imgH="3352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84547" y="1437597"/>
                        <a:ext cx="5449888" cy="495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225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– steady flow of an incompressible fluid in a long tube with a circular cross section of outer radius </a:t>
            </a:r>
            <a:r>
              <a:rPr lang="en-US" sz="2400" i="1" dirty="0" smtClean="0">
                <a:latin typeface="+mj-lt"/>
              </a:rPr>
              <a:t>R </a:t>
            </a:r>
            <a:r>
              <a:rPr lang="en-US" sz="2400" dirty="0" smtClean="0">
                <a:latin typeface="+mj-lt"/>
              </a:rPr>
              <a:t>and inner radius </a:t>
            </a:r>
            <a:r>
              <a:rPr lang="en-US" sz="2400" i="1" dirty="0" err="1" smtClean="0">
                <a:latin typeface="Symbol" panose="05050102010706020507" pitchFamily="18" charset="2"/>
              </a:rPr>
              <a:t>k</a:t>
            </a:r>
            <a:r>
              <a:rPr lang="en-US" sz="2400" i="1" dirty="0" err="1" smtClean="0">
                <a:latin typeface="+mj-lt"/>
              </a:rPr>
              <a:t>R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-- continued</a:t>
            </a:r>
          </a:p>
        </p:txBody>
      </p:sp>
      <p:sp>
        <p:nvSpPr>
          <p:cNvPr id="6" name="Can 5"/>
          <p:cNvSpPr/>
          <p:nvPr/>
        </p:nvSpPr>
        <p:spPr>
          <a:xfrm>
            <a:off x="876300" y="2133599"/>
            <a:ext cx="2514600" cy="3352800"/>
          </a:xfrm>
          <a:prstGeom prst="can">
            <a:avLst>
              <a:gd name="adj" fmla="val 396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371600" y="2362200"/>
            <a:ext cx="1524000" cy="533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e 8"/>
          <p:cNvSpPr/>
          <p:nvPr/>
        </p:nvSpPr>
        <p:spPr>
          <a:xfrm flipH="1">
            <a:off x="319045" y="2525247"/>
            <a:ext cx="478044" cy="25908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5356" y="3579167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L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095500" y="2375079"/>
            <a:ext cx="1028700" cy="25382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8" idx="5"/>
          </p:cNvCxnSpPr>
          <p:nvPr/>
        </p:nvCxnSpPr>
        <p:spPr>
          <a:xfrm>
            <a:off x="2095500" y="2628900"/>
            <a:ext cx="576915" cy="18858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057400" y="2205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37685" y="2514600"/>
            <a:ext cx="576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latin typeface="Symbol" panose="05050102010706020507" pitchFamily="18" charset="2"/>
              </a:rPr>
              <a:t>k</a:t>
            </a:r>
            <a:r>
              <a:rPr lang="en-US" sz="2400" i="1" dirty="0" err="1" smtClean="0">
                <a:latin typeface="+mj-lt"/>
              </a:rPr>
              <a:t>R</a:t>
            </a:r>
            <a:endParaRPr lang="en-US" sz="2400" i="1" dirty="0" smtClean="0">
              <a:latin typeface="+mj-lt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4667488"/>
              </p:ext>
            </p:extLst>
          </p:nvPr>
        </p:nvGraphicFramePr>
        <p:xfrm>
          <a:off x="3387587" y="1620192"/>
          <a:ext cx="5730875" cy="163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828" name="Equation" r:id="rId3" imgW="3873240" imgH="1104840" progId="Equation.DSMT4">
                  <p:embed/>
                </p:oleObj>
              </mc:Choice>
              <mc:Fallback>
                <p:oleObj name="Equation" r:id="rId3" imgW="3873240" imgH="1104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87587" y="1620192"/>
                        <a:ext cx="5730875" cy="163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3492732"/>
              </p:ext>
            </p:extLst>
          </p:nvPr>
        </p:nvGraphicFramePr>
        <p:xfrm>
          <a:off x="1407184" y="4787900"/>
          <a:ext cx="7310438" cy="185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829" name="Equation" r:id="rId5" imgW="4940280" imgH="1257120" progId="Equation.DSMT4">
                  <p:embed/>
                </p:oleObj>
              </mc:Choice>
              <mc:Fallback>
                <p:oleObj name="Equation" r:id="rId5" imgW="4940280" imgH="1257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07184" y="4787900"/>
                        <a:ext cx="7310438" cy="1854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395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10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368B07-CEBF-4C80-90AF-53B34FA04CF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73490" y="32385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627" y="564024"/>
            <a:ext cx="8310563" cy="5729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General formulation of viscosity   from Chapter 12 of Fetter and </a:t>
            </a:r>
            <a:r>
              <a:rPr lang="en-US" sz="2400" dirty="0" err="1" smtClean="0">
                <a:latin typeface="+mj-lt"/>
              </a:rPr>
              <a:t>Walecka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852737"/>
              </p:ext>
            </p:extLst>
          </p:nvPr>
        </p:nvGraphicFramePr>
        <p:xfrm>
          <a:off x="998621" y="1157789"/>
          <a:ext cx="6527023" cy="224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494" name="Equation" r:id="rId3" imgW="4914720" imgH="1688760" progId="Equation.DSMT4">
                  <p:embed/>
                </p:oleObj>
              </mc:Choice>
              <mc:Fallback>
                <p:oleObj name="Equation" r:id="rId3" imgW="4914720" imgH="1688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8621" y="1157789"/>
                        <a:ext cx="6527023" cy="2243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8901281"/>
              </p:ext>
            </p:extLst>
          </p:nvPr>
        </p:nvGraphicFramePr>
        <p:xfrm>
          <a:off x="970756" y="3429000"/>
          <a:ext cx="7202488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495" name="Equation" r:id="rId5" imgW="5422680" imgH="622080" progId="Equation.DSMT4">
                  <p:embed/>
                </p:oleObj>
              </mc:Choice>
              <mc:Fallback>
                <p:oleObj name="Equation" r:id="rId5" imgW="542268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70756" y="3429000"/>
                        <a:ext cx="7202488" cy="827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0808552"/>
              </p:ext>
            </p:extLst>
          </p:nvPr>
        </p:nvGraphicFramePr>
        <p:xfrm>
          <a:off x="1143000" y="4343400"/>
          <a:ext cx="5010150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496" name="Equation" r:id="rId7" imgW="3771720" imgH="291960" progId="Equation.DSMT4">
                  <p:embed/>
                </p:oleObj>
              </mc:Choice>
              <mc:Fallback>
                <p:oleObj name="Equation" r:id="rId7" imgW="377172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43000" y="4343400"/>
                        <a:ext cx="5010150" cy="388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5953362"/>
              </p:ext>
            </p:extLst>
          </p:nvPr>
        </p:nvGraphicFramePr>
        <p:xfrm>
          <a:off x="1143000" y="4909280"/>
          <a:ext cx="5867400" cy="13165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497" name="Equation" r:id="rId9" imgW="4584600" imgH="1028520" progId="Equation.DSMT4">
                  <p:embed/>
                </p:oleObj>
              </mc:Choice>
              <mc:Fallback>
                <p:oleObj name="Equation" r:id="rId9" imgW="458460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43000" y="4909280"/>
                        <a:ext cx="5867400" cy="13165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121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2860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 that in absence of viscous effect, the stress tensor relations are identical to the Newton-Euler and continuity equations: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947562"/>
              </p:ext>
            </p:extLst>
          </p:nvPr>
        </p:nvGraphicFramePr>
        <p:xfrm>
          <a:off x="735013" y="1451154"/>
          <a:ext cx="5818187" cy="174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4505" name="Equation" r:id="rId3" imgW="4546440" imgH="1358640" progId="Equation.DSMT4">
                  <p:embed/>
                </p:oleObj>
              </mc:Choice>
              <mc:Fallback>
                <p:oleObj name="Equation" r:id="rId3" imgW="4546440" imgH="1358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5013" y="1451154"/>
                        <a:ext cx="5818187" cy="1741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4606362"/>
              </p:ext>
            </p:extLst>
          </p:nvPr>
        </p:nvGraphicFramePr>
        <p:xfrm>
          <a:off x="914400" y="3581400"/>
          <a:ext cx="3070225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4506" name="Equation" r:id="rId5" imgW="2311200" imgH="1892160" progId="Equation.DSMT4">
                  <p:embed/>
                </p:oleObj>
              </mc:Choice>
              <mc:Fallback>
                <p:oleObj name="Equation" r:id="rId5" imgW="2311200" imgH="1892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4400" y="3581400"/>
                        <a:ext cx="3070225" cy="2508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439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Effects of viscosity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6359026"/>
              </p:ext>
            </p:extLst>
          </p:nvPr>
        </p:nvGraphicFramePr>
        <p:xfrm>
          <a:off x="990600" y="869054"/>
          <a:ext cx="7543800" cy="24837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479" name="Equation" r:id="rId3" imgW="6210000" imgH="2044440" progId="Equation.DSMT4">
                  <p:embed/>
                </p:oleObj>
              </mc:Choice>
              <mc:Fallback>
                <p:oleObj name="Equation" r:id="rId3" imgW="6210000" imgH="2044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869054"/>
                        <a:ext cx="7543800" cy="24837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43000" y="38100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viscosity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24400" y="3653135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bulk viscosity</a:t>
            </a:r>
          </a:p>
        </p:txBody>
      </p:sp>
      <p:sp>
        <p:nvSpPr>
          <p:cNvPr id="9" name="Right Arrow 8"/>
          <p:cNvSpPr/>
          <p:nvPr/>
        </p:nvSpPr>
        <p:spPr>
          <a:xfrm rot="16403442">
            <a:off x="1389361" y="3404129"/>
            <a:ext cx="609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6403442">
            <a:off x="4742161" y="3208881"/>
            <a:ext cx="609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2920391"/>
              </p:ext>
            </p:extLst>
          </p:nvPr>
        </p:nvGraphicFramePr>
        <p:xfrm>
          <a:off x="990600" y="4307486"/>
          <a:ext cx="5768975" cy="192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480" name="Equation" r:id="rId5" imgW="4343400" imgH="1447560" progId="Equation.DSMT4">
                  <p:embed/>
                </p:oleObj>
              </mc:Choice>
              <mc:Fallback>
                <p:oleObj name="Equation" r:id="rId5" imgW="4343400" imgH="1447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90600" y="4307486"/>
                        <a:ext cx="5768975" cy="1920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449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Effects of viscosity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6042949"/>
              </p:ext>
            </p:extLst>
          </p:nvPr>
        </p:nvGraphicFramePr>
        <p:xfrm>
          <a:off x="523775" y="1066800"/>
          <a:ext cx="8297863" cy="454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3490" name="Equation" r:id="rId3" imgW="6248160" imgH="3429000" progId="Equation.DSMT4">
                  <p:embed/>
                </p:oleObj>
              </mc:Choice>
              <mc:Fallback>
                <p:oleObj name="Equation" r:id="rId3" imgW="6248160" imgH="3429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3775" y="1066800"/>
                        <a:ext cx="8297863" cy="4545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1850792"/>
              </p:ext>
            </p:extLst>
          </p:nvPr>
        </p:nvGraphicFramePr>
        <p:xfrm>
          <a:off x="523775" y="5136046"/>
          <a:ext cx="2579687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3491" name="Equation" r:id="rId5" imgW="1942920" imgH="901440" progId="Equation.DSMT4">
                  <p:embed/>
                </p:oleObj>
              </mc:Choice>
              <mc:Fallback>
                <p:oleObj name="Equation" r:id="rId5" imgW="194292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3775" y="5136046"/>
                        <a:ext cx="2579687" cy="1193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481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06005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Newton-Euler equations for viscous fluids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5428079"/>
              </p:ext>
            </p:extLst>
          </p:nvPr>
        </p:nvGraphicFramePr>
        <p:xfrm>
          <a:off x="762000" y="658813"/>
          <a:ext cx="6931025" cy="254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5518" name="Equation" r:id="rId3" imgW="5219640" imgH="1917360" progId="Equation.DSMT4">
                  <p:embed/>
                </p:oleObj>
              </mc:Choice>
              <mc:Fallback>
                <p:oleObj name="Equation" r:id="rId3" imgW="5219640" imgH="1917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658813"/>
                        <a:ext cx="6931025" cy="254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65187"/>
              </p:ext>
            </p:extLst>
          </p:nvPr>
        </p:nvGraphicFramePr>
        <p:xfrm>
          <a:off x="1447798" y="4038599"/>
          <a:ext cx="624522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2"/>
                <a:gridCol w="2133600"/>
                <a:gridCol w="1901824"/>
              </a:tblGrid>
              <a:tr h="35823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Fluid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anose="05050102010706020507" pitchFamily="18" charset="2"/>
                        </a:rPr>
                        <a:t>h/r</a:t>
                      </a:r>
                      <a:r>
                        <a:rPr lang="en-US" dirty="0" smtClean="0"/>
                        <a:t> (m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baseline="0" dirty="0" smtClean="0"/>
                        <a:t>/s)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anose="05050102010706020507" pitchFamily="18" charset="2"/>
                        </a:rPr>
                        <a:t>h </a:t>
                      </a:r>
                      <a:r>
                        <a:rPr lang="en-US" dirty="0" smtClean="0">
                          <a:latin typeface="+mn-lt"/>
                        </a:rPr>
                        <a:t>(Pa</a:t>
                      </a:r>
                      <a:r>
                        <a:rPr lang="en-US" baseline="0" dirty="0" smtClean="0">
                          <a:latin typeface="+mn-lt"/>
                        </a:rPr>
                        <a:t> s</a:t>
                      </a:r>
                      <a:r>
                        <a:rPr lang="en-US" dirty="0" smtClean="0">
                          <a:latin typeface="+mn-lt"/>
                        </a:rPr>
                        <a:t>)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</a:tr>
              <a:tr h="363214">
                <a:tc>
                  <a:txBody>
                    <a:bodyPr/>
                    <a:lstStyle/>
                    <a:p>
                      <a:r>
                        <a:rPr lang="en-US" dirty="0" smtClean="0"/>
                        <a:t>Water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1.00 x 10</a:t>
                      </a:r>
                      <a:r>
                        <a:rPr lang="en-US" baseline="30000" dirty="0" smtClean="0"/>
                        <a:t>-6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x 10</a:t>
                      </a:r>
                      <a:r>
                        <a:rPr lang="en-US" baseline="30000" dirty="0" smtClean="0"/>
                        <a:t>-3</a:t>
                      </a:r>
                      <a:endParaRPr lang="en-US" dirty="0"/>
                    </a:p>
                  </a:txBody>
                  <a:tcPr/>
                </a:tc>
              </a:tr>
              <a:tr h="363214">
                <a:tc>
                  <a:txBody>
                    <a:bodyPr/>
                    <a:lstStyle/>
                    <a:p>
                      <a:r>
                        <a:rPr lang="en-US" dirty="0" smtClean="0"/>
                        <a:t>Air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14.9  x  10</a:t>
                      </a:r>
                      <a:r>
                        <a:rPr lang="en-US" baseline="30000" dirty="0" smtClean="0"/>
                        <a:t>-6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0.018 x 10</a:t>
                      </a:r>
                      <a:r>
                        <a:rPr lang="en-US" baseline="30000" dirty="0" smtClean="0"/>
                        <a:t>-3</a:t>
                      </a:r>
                      <a:endParaRPr lang="en-US" dirty="0" smtClean="0"/>
                    </a:p>
                  </a:txBody>
                  <a:tcPr/>
                </a:tc>
              </a:tr>
              <a:tr h="363214">
                <a:tc>
                  <a:txBody>
                    <a:bodyPr/>
                    <a:lstStyle/>
                    <a:p>
                      <a:r>
                        <a:rPr lang="en-US" dirty="0" smtClean="0"/>
                        <a:t>Ethyl alcohol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1.52 x  10</a:t>
                      </a:r>
                      <a:r>
                        <a:rPr lang="en-US" baseline="30000" dirty="0" smtClean="0"/>
                        <a:t>-6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1.2 x 10</a:t>
                      </a:r>
                      <a:r>
                        <a:rPr lang="en-US" baseline="30000" dirty="0" smtClean="0"/>
                        <a:t>-3</a:t>
                      </a:r>
                      <a:endParaRPr lang="en-US" dirty="0" smtClean="0"/>
                    </a:p>
                  </a:txBody>
                  <a:tcPr/>
                </a:tc>
              </a:tr>
              <a:tr h="363214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Glycerine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1183  x  10</a:t>
                      </a:r>
                      <a:r>
                        <a:rPr lang="en-US" baseline="30000" dirty="0" smtClean="0"/>
                        <a:t>-6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1490 x 10</a:t>
                      </a:r>
                      <a:r>
                        <a:rPr lang="en-US" baseline="30000" dirty="0" smtClean="0"/>
                        <a:t>-3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43000" y="320040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Typical viscosities at 20</a:t>
            </a:r>
            <a:r>
              <a:rPr lang="en-US" sz="2800" baseline="30000" dirty="0" smtClean="0">
                <a:latin typeface="+mj-lt"/>
              </a:rPr>
              <a:t>o</a:t>
            </a:r>
            <a:r>
              <a:rPr lang="en-US" sz="2800" dirty="0" smtClean="0">
                <a:latin typeface="+mj-lt"/>
              </a:rPr>
              <a:t> C and 1 </a:t>
            </a:r>
            <a:r>
              <a:rPr lang="en-US" sz="2800" dirty="0" err="1" smtClean="0">
                <a:latin typeface="+mj-lt"/>
              </a:rPr>
              <a:t>atm</a:t>
            </a:r>
            <a:r>
              <a:rPr lang="en-US" sz="2800" dirty="0" smtClean="0">
                <a:latin typeface="+mj-lt"/>
              </a:rPr>
              <a:t>: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0481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2124" y="11039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– steady flow of an incompressible fluid in a long pipe with a circular cross section of radius </a:t>
            </a:r>
            <a:r>
              <a:rPr lang="en-US" sz="2400" i="1" dirty="0" smtClean="0">
                <a:latin typeface="+mj-lt"/>
              </a:rPr>
              <a:t>R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9506398"/>
              </p:ext>
            </p:extLst>
          </p:nvPr>
        </p:nvGraphicFramePr>
        <p:xfrm>
          <a:off x="457200" y="838200"/>
          <a:ext cx="6931025" cy="254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6550" name="Equation" r:id="rId3" imgW="5219640" imgH="1917360" progId="Equation.DSMT4">
                  <p:embed/>
                </p:oleObj>
              </mc:Choice>
              <mc:Fallback>
                <p:oleObj name="Equation" r:id="rId3" imgW="5219640" imgH="1917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838200"/>
                        <a:ext cx="6931025" cy="254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642010"/>
              </p:ext>
            </p:extLst>
          </p:nvPr>
        </p:nvGraphicFramePr>
        <p:xfrm>
          <a:off x="588018" y="3373438"/>
          <a:ext cx="5275263" cy="298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6551" name="Equation" r:id="rId5" imgW="3593880" imgH="2031840" progId="Equation.DSMT4">
                  <p:embed/>
                </p:oleObj>
              </mc:Choice>
              <mc:Fallback>
                <p:oleObj name="Equation" r:id="rId5" imgW="3593880" imgH="2031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8018" y="3373438"/>
                        <a:ext cx="5275263" cy="2982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890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– steady flow of an incompressible fluid in a long pipe with a circular cross section of radius </a:t>
            </a:r>
            <a:r>
              <a:rPr lang="en-US" sz="2400" i="1" dirty="0" smtClean="0">
                <a:latin typeface="+mj-lt"/>
              </a:rPr>
              <a:t>R -- </a:t>
            </a:r>
            <a:r>
              <a:rPr lang="en-US" sz="2400" dirty="0" smtClean="0">
                <a:latin typeface="+mj-lt"/>
              </a:rPr>
              <a:t>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186323"/>
              </p:ext>
            </p:extLst>
          </p:nvPr>
        </p:nvGraphicFramePr>
        <p:xfrm>
          <a:off x="640079" y="1401336"/>
          <a:ext cx="5098579" cy="1570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7576" name="Equation" r:id="rId3" imgW="3085920" imgH="952200" progId="Equation.DSMT4">
                  <p:embed/>
                </p:oleObj>
              </mc:Choice>
              <mc:Fallback>
                <p:oleObj name="Equation" r:id="rId3" imgW="308592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0079" y="1401336"/>
                        <a:ext cx="5098579" cy="15704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n 7"/>
          <p:cNvSpPr/>
          <p:nvPr/>
        </p:nvSpPr>
        <p:spPr>
          <a:xfrm>
            <a:off x="6248400" y="2286000"/>
            <a:ext cx="1219200" cy="2362200"/>
          </a:xfrm>
          <a:prstGeom prst="can">
            <a:avLst>
              <a:gd name="adj" fmla="val 392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858000" y="2286000"/>
            <a:ext cx="3048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934200" y="2286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R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6629400" y="3200400"/>
            <a:ext cx="0" cy="91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553200" y="3352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v</a:t>
            </a:r>
            <a:r>
              <a:rPr lang="en-US" sz="2400" dirty="0" smtClean="0">
                <a:latin typeface="+mj-lt"/>
              </a:rPr>
              <a:t>(</a:t>
            </a:r>
            <a:r>
              <a:rPr lang="en-US" sz="2400" i="1" dirty="0" smtClean="0">
                <a:latin typeface="+mj-lt"/>
              </a:rPr>
              <a:t>r</a:t>
            </a:r>
            <a:r>
              <a:rPr lang="en-US" sz="2400" dirty="0" smtClean="0">
                <a:latin typeface="+mj-lt"/>
              </a:rPr>
              <a:t>)</a:t>
            </a:r>
            <a:endParaRPr lang="en-US" sz="2400" b="1" dirty="0" smtClean="0">
              <a:latin typeface="+mj-lt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8663601"/>
              </p:ext>
            </p:extLst>
          </p:nvPr>
        </p:nvGraphicFramePr>
        <p:xfrm>
          <a:off x="640079" y="3065780"/>
          <a:ext cx="4904748" cy="332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7577" name="Equation" r:id="rId5" imgW="3314520" imgH="2247840" progId="Equation.DSMT4">
                  <p:embed/>
                </p:oleObj>
              </mc:Choice>
              <mc:Fallback>
                <p:oleObj name="Equation" r:id="rId5" imgW="3314520" imgH="2247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0079" y="3065780"/>
                        <a:ext cx="4904748" cy="3321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ight Brace 17"/>
          <p:cNvSpPr/>
          <p:nvPr/>
        </p:nvSpPr>
        <p:spPr>
          <a:xfrm>
            <a:off x="7620000" y="2438400"/>
            <a:ext cx="381000" cy="19812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924800" y="3200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14800" y="50292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(uniform pressure gradient)</a:t>
            </a:r>
          </a:p>
        </p:txBody>
      </p:sp>
    </p:spTree>
    <p:extLst>
      <p:ext uri="{BB962C8B-B14F-4D97-AF65-F5344CB8AC3E}">
        <p14:creationId xmlns:p14="http://schemas.microsoft.com/office/powerpoint/2010/main" val="306028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24329</TotalTime>
  <Words>423</Words>
  <Application>Microsoft Office PowerPoint</Application>
  <PresentationFormat>On-screen Show (4:3)</PresentationFormat>
  <Paragraphs>98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Symbol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1100</cp:revision>
  <cp:lastPrinted>2015-11-13T03:23:11Z</cp:lastPrinted>
  <dcterms:created xsi:type="dcterms:W3CDTF">2012-01-10T18:32:24Z</dcterms:created>
  <dcterms:modified xsi:type="dcterms:W3CDTF">2015-11-13T15:54:50Z</dcterms:modified>
</cp:coreProperties>
</file>