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362" r:id="rId4"/>
    <p:sldId id="373" r:id="rId5"/>
    <p:sldId id="369" r:id="rId6"/>
    <p:sldId id="374" r:id="rId7"/>
    <p:sldId id="375" r:id="rId8"/>
    <p:sldId id="370" r:id="rId9"/>
    <p:sldId id="363" r:id="rId10"/>
    <p:sldId id="376" r:id="rId11"/>
    <p:sldId id="377" r:id="rId12"/>
    <p:sldId id="364" r:id="rId13"/>
    <p:sldId id="365" r:id="rId14"/>
    <p:sldId id="366" r:id="rId15"/>
    <p:sldId id="36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70" d="100"/>
          <a:sy n="70" d="100"/>
        </p:scale>
        <p:origin x="760" y="-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17693"/>
            <a:ext cx="82296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1000" b="1" dirty="0"/>
          </a:p>
          <a:p>
            <a:pPr algn="ctr"/>
            <a:r>
              <a:rPr lang="en-US" sz="3200" b="1" dirty="0" smtClean="0"/>
              <a:t>Plan for Lecture 33:</a:t>
            </a: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Effects of viscosity in fluid motion – Chap.12 in Fetter &amp; </a:t>
            </a:r>
            <a:r>
              <a:rPr lang="en-US" sz="3200" b="1" dirty="0" err="1" smtClean="0">
                <a:solidFill>
                  <a:schemeClr val="folHlink"/>
                </a:solidFill>
              </a:rPr>
              <a:t>Walecka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 smtClean="0">
                <a:solidFill>
                  <a:schemeClr val="folHlink"/>
                </a:solidFill>
              </a:rPr>
              <a:t>Navier</a:t>
            </a:r>
            <a:r>
              <a:rPr lang="en-US" sz="3200" b="1" dirty="0" smtClean="0">
                <a:solidFill>
                  <a:schemeClr val="folHlink"/>
                </a:solidFill>
              </a:rPr>
              <a:t>-Stokes equation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Terminal velocity of a sphere moving with constant applied force in a viscous medium 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Stokes’ viscosity relation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716477"/>
              </p:ext>
            </p:extLst>
          </p:nvPr>
        </p:nvGraphicFramePr>
        <p:xfrm>
          <a:off x="685800" y="227807"/>
          <a:ext cx="5684838" cy="186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93" name="Equation" r:id="rId3" imgW="3263760" imgH="1066680" progId="Equation.DSMT4">
                  <p:embed/>
                </p:oleObj>
              </mc:Choice>
              <mc:Fallback>
                <p:oleObj name="Equation" r:id="rId3" imgW="3263760" imgH="106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7807"/>
                        <a:ext cx="5684838" cy="186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142356"/>
              </p:ext>
            </p:extLst>
          </p:nvPr>
        </p:nvGraphicFramePr>
        <p:xfrm>
          <a:off x="601663" y="4138613"/>
          <a:ext cx="4508500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94" name="Equation" r:id="rId5" imgW="2781000" imgH="672840" progId="Equation.DSMT4">
                  <p:embed/>
                </p:oleObj>
              </mc:Choice>
              <mc:Fallback>
                <p:oleObj name="Equation" r:id="rId5" imgW="278100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4138613"/>
                        <a:ext cx="4508500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644136"/>
              </p:ext>
            </p:extLst>
          </p:nvPr>
        </p:nvGraphicFramePr>
        <p:xfrm>
          <a:off x="708025" y="2399429"/>
          <a:ext cx="635635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95" name="Equation" r:id="rId7" imgW="4152600" imgH="1066680" progId="Equation.DSMT4">
                  <p:embed/>
                </p:oleObj>
              </mc:Choice>
              <mc:Fallback>
                <p:oleObj name="Equation" r:id="rId7" imgW="4152600" imgH="106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2399429"/>
                        <a:ext cx="635635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79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244612"/>
              </p:ext>
            </p:extLst>
          </p:nvPr>
        </p:nvGraphicFramePr>
        <p:xfrm>
          <a:off x="387350" y="457200"/>
          <a:ext cx="8604250" cy="318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04" name="Equation" r:id="rId3" imgW="5308560" imgH="1955520" progId="Equation.DSMT4">
                  <p:embed/>
                </p:oleObj>
              </mc:Choice>
              <mc:Fallback>
                <p:oleObj name="Equation" r:id="rId3" imgW="5308560" imgH="1955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457200"/>
                        <a:ext cx="8604250" cy="3181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080081"/>
              </p:ext>
            </p:extLst>
          </p:nvPr>
        </p:nvGraphicFramePr>
        <p:xfrm>
          <a:off x="834231" y="3962400"/>
          <a:ext cx="6713537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05" name="数式" r:id="rId5" imgW="2793960" imgH="482400" progId="Equation.3">
                  <p:embed/>
                </p:oleObj>
              </mc:Choice>
              <mc:Fallback>
                <p:oleObj name="数式" r:id="rId5" imgW="27939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231" y="3962400"/>
                        <a:ext cx="6713537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547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984658"/>
              </p:ext>
            </p:extLst>
          </p:nvPr>
        </p:nvGraphicFramePr>
        <p:xfrm>
          <a:off x="304800" y="228600"/>
          <a:ext cx="8662988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110" name="数式" r:id="rId3" imgW="3606480" imgH="1180800" progId="Equation.3">
                  <p:embed/>
                </p:oleObj>
              </mc:Choice>
              <mc:Fallback>
                <p:oleObj name="数式" r:id="rId3" imgW="3606480" imgH="1180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8662988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623894"/>
              </p:ext>
            </p:extLst>
          </p:nvPr>
        </p:nvGraphicFramePr>
        <p:xfrm>
          <a:off x="281781" y="3176266"/>
          <a:ext cx="8580438" cy="3080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111" name="Equation" r:id="rId5" imgW="5537160" imgH="1981080" progId="Equation.DSMT4">
                  <p:embed/>
                </p:oleObj>
              </mc:Choice>
              <mc:Fallback>
                <p:oleObj name="Equation" r:id="rId5" imgW="5537160" imgH="1981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" y="3176266"/>
                        <a:ext cx="8580438" cy="30803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066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144360"/>
              </p:ext>
            </p:extLst>
          </p:nvPr>
        </p:nvGraphicFramePr>
        <p:xfrm>
          <a:off x="327028" y="533400"/>
          <a:ext cx="8359772" cy="5367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76" name="Equation" r:id="rId3" imgW="5537160" imgH="3543120" progId="Equation.DSMT4">
                  <p:embed/>
                </p:oleObj>
              </mc:Choice>
              <mc:Fallback>
                <p:oleObj name="Equation" r:id="rId3" imgW="5537160" imgH="3543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8" y="533400"/>
                        <a:ext cx="8359772" cy="53675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62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4349013"/>
              </p:ext>
            </p:extLst>
          </p:nvPr>
        </p:nvGraphicFramePr>
        <p:xfrm>
          <a:off x="1828800" y="609600"/>
          <a:ext cx="5002212" cy="511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99" name="数式" r:id="rId3" imgW="2082600" imgH="2120760" progId="Equation.3">
                  <p:embed/>
                </p:oleObj>
              </mc:Choice>
              <mc:Fallback>
                <p:oleObj name="数式" r:id="rId3" imgW="2082600" imgH="2120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609600"/>
                        <a:ext cx="5002212" cy="511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687747"/>
              </p:ext>
            </p:extLst>
          </p:nvPr>
        </p:nvGraphicFramePr>
        <p:xfrm>
          <a:off x="744538" y="676275"/>
          <a:ext cx="4862512" cy="327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123" name="Equation" r:id="rId3" imgW="2628720" imgH="1765080" progId="Equation.DSMT4">
                  <p:embed/>
                </p:oleObj>
              </mc:Choice>
              <mc:Fallback>
                <p:oleObj name="Equation" r:id="rId3" imgW="2628720" imgH="17650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676275"/>
                        <a:ext cx="4862512" cy="327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371600" y="4648200"/>
            <a:ext cx="3429000" cy="1447800"/>
            <a:chOff x="3200400" y="2514600"/>
            <a:chExt cx="3429000" cy="1447800"/>
          </a:xfrm>
        </p:grpSpPr>
        <p:sp>
          <p:nvSpPr>
            <p:cNvPr id="7" name="Rectangle 6"/>
            <p:cNvSpPr/>
            <p:nvPr/>
          </p:nvSpPr>
          <p:spPr>
            <a:xfrm>
              <a:off x="3200400" y="2514600"/>
              <a:ext cx="3429000" cy="1447800"/>
            </a:xfrm>
            <a:prstGeom prst="rect">
              <a:avLst/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788525" y="2804160"/>
              <a:ext cx="609600" cy="609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093325" y="3108960"/>
              <a:ext cx="14692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800600" y="264729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u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581400" y="3581400"/>
              <a:ext cx="1219200" cy="0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648200" y="3272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F</a:t>
              </a:r>
              <a:r>
                <a:rPr lang="en-US" sz="2400" i="1" baseline="-25000" dirty="0" smtClean="0">
                  <a:latin typeface="+mj-lt"/>
                </a:rPr>
                <a:t>D</a:t>
              </a:r>
              <a:endParaRPr lang="en-US" sz="2400" i="1" dirty="0" smtClean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93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11/22/2013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711  Fall 2013 -- Lecture 34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185190" y="3429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721956"/>
            <a:ext cx="8039100" cy="541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33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viscous effects in incompressible fluids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508481"/>
              </p:ext>
            </p:extLst>
          </p:nvPr>
        </p:nvGraphicFramePr>
        <p:xfrm>
          <a:off x="228600" y="1199079"/>
          <a:ext cx="8624887" cy="1696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014" name="数式" r:id="rId3" imgW="3365280" imgH="660240" progId="Equation.3">
                  <p:embed/>
                </p:oleObj>
              </mc:Choice>
              <mc:Fallback>
                <p:oleObj name="数式" r:id="rId3" imgW="3365280" imgH="660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99079"/>
                        <a:ext cx="8624887" cy="1696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3429000"/>
            <a:ext cx="7239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Plan: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Consider the general effects of viscosity on fluid equations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Consider the solution to the linearized equations for the case of steady-state flow of a sphere of radius 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Infer the drag force needed to maintain the steady-state flow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200400" y="2514600"/>
            <a:ext cx="3429000" cy="1447800"/>
            <a:chOff x="3200400" y="2514600"/>
            <a:chExt cx="3429000" cy="1447800"/>
          </a:xfrm>
        </p:grpSpPr>
        <p:sp>
          <p:nvSpPr>
            <p:cNvPr id="15" name="Rectangle 14"/>
            <p:cNvSpPr/>
            <p:nvPr/>
          </p:nvSpPr>
          <p:spPr>
            <a:xfrm>
              <a:off x="3200400" y="2514600"/>
              <a:ext cx="3429000" cy="1447800"/>
            </a:xfrm>
            <a:prstGeom prst="rect">
              <a:avLst/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788525" y="2804160"/>
              <a:ext cx="609600" cy="609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093325" y="3108960"/>
              <a:ext cx="14692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800600" y="264729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u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3581400" y="3581400"/>
              <a:ext cx="1219200" cy="0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648200" y="3272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F</a:t>
              </a:r>
              <a:r>
                <a:rPr lang="en-US" sz="2400" i="1" baseline="-25000" dirty="0" smtClean="0">
                  <a:latin typeface="+mj-lt"/>
                </a:rPr>
                <a:t>D</a:t>
              </a:r>
              <a:endParaRPr lang="en-US" sz="2400" i="1" dirty="0" smtClean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48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645173"/>
              </p:ext>
            </p:extLst>
          </p:nvPr>
        </p:nvGraphicFramePr>
        <p:xfrm>
          <a:off x="457200" y="533400"/>
          <a:ext cx="847136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25" name="Equation" r:id="rId3" imgW="5448240" imgH="1612800" progId="Equation.DSMT4">
                  <p:embed/>
                </p:oleObj>
              </mc:Choice>
              <mc:Fallback>
                <p:oleObj name="Equation" r:id="rId3" imgW="5448240" imgH="16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"/>
                        <a:ext cx="847136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Brace 5"/>
          <p:cNvSpPr/>
          <p:nvPr/>
        </p:nvSpPr>
        <p:spPr>
          <a:xfrm rot="5400000">
            <a:off x="4648200" y="2362200"/>
            <a:ext cx="228600" cy="381000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044008"/>
              </p:ext>
            </p:extLst>
          </p:nvPr>
        </p:nvGraphicFramePr>
        <p:xfrm>
          <a:off x="2525295" y="3927465"/>
          <a:ext cx="406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n</a:t>
                      </a:r>
                      <a:r>
                        <a:rPr lang="en-US" dirty="0" smtClean="0"/>
                        <a:t> (m</a:t>
                      </a:r>
                      <a:r>
                        <a:rPr lang="en-US" baseline="30000" dirty="0" smtClean="0"/>
                        <a:t>2</a:t>
                      </a:r>
                      <a:r>
                        <a:rPr lang="en-US" baseline="0" dirty="0" smtClean="0"/>
                        <a:t>/s)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1.00 x 10</a:t>
                      </a:r>
                      <a:r>
                        <a:rPr lang="en-US" baseline="30000" dirty="0" smtClean="0"/>
                        <a:t>-6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14.9  x  10</a:t>
                      </a:r>
                      <a:r>
                        <a:rPr lang="en-US" baseline="30000" dirty="0" smtClean="0"/>
                        <a:t>-6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Ethyl 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1.52 x  10</a:t>
                      </a:r>
                      <a:r>
                        <a:rPr lang="en-US" baseline="30000" dirty="0" smtClean="0"/>
                        <a:t>-6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Glycerine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1183  x  10</a:t>
                      </a:r>
                      <a:r>
                        <a:rPr lang="en-US" baseline="30000" dirty="0" smtClean="0"/>
                        <a:t>-6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3200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Typical kinematic viscosities at 20</a:t>
            </a:r>
            <a:r>
              <a:rPr lang="en-US" sz="2800" baseline="30000" dirty="0" smtClean="0">
                <a:latin typeface="+mj-lt"/>
              </a:rPr>
              <a:t>o</a:t>
            </a:r>
            <a:r>
              <a:rPr lang="en-US" sz="2800" dirty="0" smtClean="0">
                <a:latin typeface="+mj-lt"/>
              </a:rPr>
              <a:t> C and 1 </a:t>
            </a:r>
            <a:r>
              <a:rPr lang="en-US" sz="2800" dirty="0" err="1" smtClean="0">
                <a:latin typeface="+mj-lt"/>
              </a:rPr>
              <a:t>atm</a:t>
            </a:r>
            <a:r>
              <a:rPr lang="en-US" sz="2800" dirty="0" smtClean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75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843866"/>
              </p:ext>
            </p:extLst>
          </p:nvPr>
        </p:nvGraphicFramePr>
        <p:xfrm>
          <a:off x="228600" y="457200"/>
          <a:ext cx="8624888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4" name="数式" r:id="rId3" imgW="3365280" imgH="660240" progId="Equation.3">
                  <p:embed/>
                </p:oleObj>
              </mc:Choice>
              <mc:Fallback>
                <p:oleObj name="数式" r:id="rId3" imgW="336528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57200"/>
                        <a:ext cx="8624888" cy="169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451292"/>
              </p:ext>
            </p:extLst>
          </p:nvPr>
        </p:nvGraphicFramePr>
        <p:xfrm>
          <a:off x="622300" y="2923691"/>
          <a:ext cx="6997700" cy="346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5" name="数式" r:id="rId5" imgW="2730240" imgH="1346040" progId="Equation.3">
                  <p:embed/>
                </p:oleObj>
              </mc:Choice>
              <mc:Fallback>
                <p:oleObj name="数式" r:id="rId5" imgW="2730240" imgH="1346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2923691"/>
                        <a:ext cx="6997700" cy="346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581400" y="1524000"/>
            <a:ext cx="3429000" cy="1447800"/>
            <a:chOff x="3200400" y="2514600"/>
            <a:chExt cx="3429000" cy="1447800"/>
          </a:xfrm>
        </p:grpSpPr>
        <p:sp>
          <p:nvSpPr>
            <p:cNvPr id="8" name="Rectangle 7"/>
            <p:cNvSpPr/>
            <p:nvPr/>
          </p:nvSpPr>
          <p:spPr>
            <a:xfrm>
              <a:off x="3200400" y="2514600"/>
              <a:ext cx="3429000" cy="1447800"/>
            </a:xfrm>
            <a:prstGeom prst="rect">
              <a:avLst/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788525" y="2804160"/>
              <a:ext cx="609600" cy="609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093325" y="3108960"/>
              <a:ext cx="14692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800600" y="264729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u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3581400" y="3581400"/>
              <a:ext cx="1219200" cy="0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648200" y="3272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F</a:t>
              </a:r>
              <a:r>
                <a:rPr lang="en-US" sz="2400" i="1" baseline="-25000" dirty="0" smtClean="0">
                  <a:latin typeface="+mj-lt"/>
                </a:rPr>
                <a:t>D</a:t>
              </a:r>
              <a:endParaRPr lang="en-US" sz="2400" i="1" dirty="0" smtClean="0">
                <a:latin typeface="+mj-lt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4474325" y="2118360"/>
            <a:ext cx="914400" cy="0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79125" y="2037694"/>
            <a:ext cx="40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6566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833042"/>
              </p:ext>
            </p:extLst>
          </p:nvPr>
        </p:nvGraphicFramePr>
        <p:xfrm>
          <a:off x="228600" y="152400"/>
          <a:ext cx="6997700" cy="346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246" name="数式" r:id="rId3" imgW="2730240" imgH="1346040" progId="Equation.3">
                  <p:embed/>
                </p:oleObj>
              </mc:Choice>
              <mc:Fallback>
                <p:oleObj name="数式" r:id="rId3" imgW="273024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6997700" cy="346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813" y="3724881"/>
            <a:ext cx="6858000" cy="25213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24400" y="6096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4491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257800" y="2133600"/>
            <a:ext cx="3429000" cy="1447800"/>
            <a:chOff x="3200400" y="2514600"/>
            <a:chExt cx="3429000" cy="1447800"/>
          </a:xfrm>
        </p:grpSpPr>
        <p:sp>
          <p:nvSpPr>
            <p:cNvPr id="11" name="Rectangle 10"/>
            <p:cNvSpPr/>
            <p:nvPr/>
          </p:nvSpPr>
          <p:spPr>
            <a:xfrm>
              <a:off x="3200400" y="2514600"/>
              <a:ext cx="3429000" cy="1447800"/>
            </a:xfrm>
            <a:prstGeom prst="rect">
              <a:avLst/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788525" y="2804160"/>
              <a:ext cx="609600" cy="609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4093325" y="3108960"/>
              <a:ext cx="14692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800600" y="264729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u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3581400" y="3581400"/>
              <a:ext cx="1219200" cy="0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648200" y="3272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F</a:t>
              </a:r>
              <a:r>
                <a:rPr lang="en-US" sz="2400" i="1" baseline="-25000" dirty="0" smtClean="0">
                  <a:latin typeface="+mj-lt"/>
                </a:rPr>
                <a:t>D</a:t>
              </a:r>
              <a:endParaRPr lang="en-US" sz="2400" i="1" dirty="0" smtClean="0">
                <a:latin typeface="+mj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>
            <a:off x="6172200" y="2743201"/>
            <a:ext cx="914400" cy="0"/>
          </a:xfrm>
          <a:prstGeom prst="straightConnector1">
            <a:avLst/>
          </a:prstGeom>
          <a:ln w="508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477000" y="2662535"/>
            <a:ext cx="40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latin typeface="+mj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36257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511311"/>
              </p:ext>
            </p:extLst>
          </p:nvPr>
        </p:nvGraphicFramePr>
        <p:xfrm>
          <a:off x="59343" y="647315"/>
          <a:ext cx="9025313" cy="2752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252" name="Equation" r:id="rId3" imgW="5892480" imgH="1790640" progId="Equation.DSMT4">
                  <p:embed/>
                </p:oleObj>
              </mc:Choice>
              <mc:Fallback>
                <p:oleObj name="Equation" r:id="rId3" imgW="5892480" imgH="1790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43" y="647315"/>
                        <a:ext cx="9025313" cy="27522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491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u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257800" y="2133600"/>
            <a:ext cx="3429000" cy="1447800"/>
            <a:chOff x="3200400" y="2514600"/>
            <a:chExt cx="3429000" cy="1447800"/>
          </a:xfrm>
        </p:grpSpPr>
        <p:sp>
          <p:nvSpPr>
            <p:cNvPr id="9" name="Rectangle 8"/>
            <p:cNvSpPr/>
            <p:nvPr/>
          </p:nvSpPr>
          <p:spPr>
            <a:xfrm>
              <a:off x="3200400" y="2514600"/>
              <a:ext cx="3429000" cy="1447800"/>
            </a:xfrm>
            <a:prstGeom prst="rect">
              <a:avLst/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788525" y="2804160"/>
              <a:ext cx="609600" cy="609600"/>
            </a:xfrm>
            <a:prstGeom prst="ellipse">
              <a:avLst/>
            </a:prstGeom>
            <a:solidFill>
              <a:schemeClr val="accent1">
                <a:alpha val="5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093325" y="3108960"/>
              <a:ext cx="146927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800600" y="264729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u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3581400" y="3581400"/>
              <a:ext cx="1219200" cy="0"/>
            </a:xfrm>
            <a:prstGeom prst="straightConnector1">
              <a:avLst/>
            </a:prstGeom>
            <a:ln w="50800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4648200" y="3272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F</a:t>
              </a:r>
              <a:r>
                <a:rPr lang="en-US" sz="2400" i="1" baseline="-25000" dirty="0" smtClean="0">
                  <a:latin typeface="+mj-lt"/>
                </a:rPr>
                <a:t>D</a:t>
              </a:r>
              <a:endParaRPr lang="en-US" sz="2400" i="1" dirty="0" smtClean="0">
                <a:latin typeface="+mj-lt"/>
              </a:endParaRPr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4400" y="3551887"/>
            <a:ext cx="4648200" cy="258952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200400" y="5862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48900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4711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Recall:  PHY </a:t>
            </a:r>
            <a:r>
              <a:rPr lang="en-US" sz="2400" b="1" dirty="0"/>
              <a:t>711 -- Assignment #</a:t>
            </a:r>
            <a:r>
              <a:rPr lang="en-US" sz="2400" b="1" dirty="0" smtClean="0"/>
              <a:t>24     </a:t>
            </a:r>
            <a:r>
              <a:rPr lang="en-US" sz="2400" dirty="0" smtClean="0"/>
              <a:t>Oct. 28, 2015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Determine </a:t>
            </a:r>
            <a:r>
              <a:rPr lang="en-US" sz="2400" dirty="0"/>
              <a:t>the form of the velocity potential for an incompressible fluid representing uniform velocity in the </a:t>
            </a:r>
            <a:r>
              <a:rPr lang="en-US" sz="2400" b="1" dirty="0"/>
              <a:t>z</a:t>
            </a:r>
            <a:r>
              <a:rPr lang="en-US" sz="2400" dirty="0"/>
              <a:t> direction at large distances from a spherical obstruction of radius </a:t>
            </a:r>
            <a:r>
              <a:rPr lang="en-US" sz="2400" i="1" dirty="0"/>
              <a:t>a</a:t>
            </a:r>
            <a:r>
              <a:rPr lang="en-US" sz="2400" dirty="0"/>
              <a:t>. Find the form of the velocity potential and the velocity field for all </a:t>
            </a:r>
            <a:r>
              <a:rPr lang="en-US" sz="2400" i="1" dirty="0"/>
              <a:t>r &gt; a</a:t>
            </a:r>
            <a:r>
              <a:rPr lang="en-US" sz="2400" dirty="0"/>
              <a:t>. Assume that the velocity in the radial direction is 0 for </a:t>
            </a:r>
            <a:r>
              <a:rPr lang="en-US" sz="2400" i="1" dirty="0"/>
              <a:t>r = a</a:t>
            </a:r>
            <a:r>
              <a:rPr lang="en-US" sz="2400" dirty="0"/>
              <a:t> and assume that the velocity is uniform in the azimuthal direction. </a:t>
            </a:r>
          </a:p>
        </p:txBody>
      </p:sp>
      <p:pic>
        <p:nvPicPr>
          <p:cNvPr id="390146" name="Picture 2" descr="http://urbana.mie.uc.edu/yliu/Images/Stokes_Flow_Around_A_Cylinder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657600"/>
            <a:ext cx="3057143" cy="264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550608"/>
              </p:ext>
            </p:extLst>
          </p:nvPr>
        </p:nvGraphicFramePr>
        <p:xfrm>
          <a:off x="387350" y="4267200"/>
          <a:ext cx="4687888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89" name="数式" r:id="rId4" imgW="1828800" imgH="736560" progId="Equation.3">
                  <p:embed/>
                </p:oleObj>
              </mc:Choice>
              <mc:Fallback>
                <p:oleObj name="数式" r:id="rId4" imgW="1828800" imgH="736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4267200"/>
                        <a:ext cx="4687888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10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9822569"/>
              </p:ext>
            </p:extLst>
          </p:nvPr>
        </p:nvGraphicFramePr>
        <p:xfrm>
          <a:off x="457200" y="450628"/>
          <a:ext cx="8397240" cy="2492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96" name="Equation" r:id="rId3" imgW="5448240" imgH="1612800" progId="Equation.DSMT4">
                  <p:embed/>
                </p:oleObj>
              </mc:Choice>
              <mc:Fallback>
                <p:oleObj name="Equation" r:id="rId3" imgW="5448240" imgH="1612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50628"/>
                        <a:ext cx="8397240" cy="24925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905759"/>
              </p:ext>
            </p:extLst>
          </p:nvPr>
        </p:nvGraphicFramePr>
        <p:xfrm>
          <a:off x="1057275" y="2747963"/>
          <a:ext cx="5154613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97" name="Equation" r:id="rId5" imgW="2958840" imgH="1663560" progId="Equation.DSMT4">
                  <p:embed/>
                </p:oleObj>
              </mc:Choice>
              <mc:Fallback>
                <p:oleObj name="Equation" r:id="rId5" imgW="2958840" imgH="1663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2747963"/>
                        <a:ext cx="5154613" cy="290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urved Left Arrow 6"/>
          <p:cNvSpPr/>
          <p:nvPr/>
        </p:nvSpPr>
        <p:spPr>
          <a:xfrm>
            <a:off x="4038600" y="1490979"/>
            <a:ext cx="5011420" cy="4452621"/>
          </a:xfrm>
          <a:prstGeom prst="curvedLeftArrow">
            <a:avLst>
              <a:gd name="adj1" fmla="val 10298"/>
              <a:gd name="adj2" fmla="val 22473"/>
              <a:gd name="adj3" fmla="val 23377"/>
            </a:avLst>
          </a:prstGeom>
          <a:solidFill>
            <a:srgbClr val="DA32AA">
              <a:alpha val="31000"/>
            </a:srgbClr>
          </a:solidFill>
          <a:ln>
            <a:solidFill>
              <a:schemeClr val="accent1">
                <a:shade val="50000"/>
                <a:alpha val="42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2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23827</TotalTime>
  <Words>379</Words>
  <Application>Microsoft Office PowerPoint</Application>
  <PresentationFormat>On-screen Show (4:3)</PresentationFormat>
  <Paragraphs>94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1075</cp:revision>
  <cp:lastPrinted>2015-11-16T15:48:18Z</cp:lastPrinted>
  <dcterms:created xsi:type="dcterms:W3CDTF">2012-01-10T18:32:24Z</dcterms:created>
  <dcterms:modified xsi:type="dcterms:W3CDTF">2015-11-16T17:04:40Z</dcterms:modified>
</cp:coreProperties>
</file>