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6" r:id="rId2"/>
    <p:sldId id="354" r:id="rId3"/>
    <p:sldId id="402" r:id="rId4"/>
    <p:sldId id="403" r:id="rId5"/>
    <p:sldId id="404" r:id="rId6"/>
    <p:sldId id="387" r:id="rId7"/>
    <p:sldId id="393" r:id="rId8"/>
    <p:sldId id="405" r:id="rId9"/>
    <p:sldId id="394" r:id="rId10"/>
    <p:sldId id="396" r:id="rId11"/>
    <p:sldId id="406" r:id="rId12"/>
    <p:sldId id="408" r:id="rId13"/>
    <p:sldId id="407" r:id="rId14"/>
    <p:sldId id="395" r:id="rId15"/>
    <p:sldId id="409" r:id="rId16"/>
    <p:sldId id="397" r:id="rId17"/>
    <p:sldId id="410" r:id="rId18"/>
    <p:sldId id="411" r:id="rId19"/>
    <p:sldId id="398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4" d="100"/>
          <a:sy n="64" d="100"/>
        </p:scale>
        <p:origin x="92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11/18/2015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089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3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9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1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9600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34</a:t>
            </a:r>
          </a:p>
          <a:p>
            <a:pPr algn="ctr"/>
            <a:endParaRPr lang="en-US" sz="3200" b="1" dirty="0">
              <a:solidFill>
                <a:schemeClr val="folHlink"/>
              </a:solidFill>
            </a:endParaRPr>
          </a:p>
          <a:p>
            <a:pPr marL="0" lvl="1" algn="ctr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folHlink"/>
                </a:solidFill>
              </a:rPr>
              <a:t>Navier</a:t>
            </a:r>
            <a:r>
              <a:rPr lang="en-US" sz="3200" b="1" dirty="0" smtClean="0">
                <a:solidFill>
                  <a:schemeClr val="folHlink"/>
                </a:solidFill>
              </a:rPr>
              <a:t>-Stokes equation – Chap. 12 in  F&amp;W</a:t>
            </a:r>
          </a:p>
          <a:p>
            <a:pPr marL="514350" lvl="1" indent="-5143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folHlink"/>
                </a:solidFill>
              </a:rPr>
              <a:t>Effects of viscosity on sound</a:t>
            </a:r>
            <a:endParaRPr lang="en-US" sz="32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Newton-Euler equations for viscous fluids – effects on sound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Note that pressure now depends both on density and entropy so that entropy must be coupled into the equations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361357"/>
              </p:ext>
            </p:extLst>
          </p:nvPr>
        </p:nvGraphicFramePr>
        <p:xfrm>
          <a:off x="914400" y="1505129"/>
          <a:ext cx="6931025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58" name="Equation" r:id="rId3" imgW="5219640" imgH="1257120" progId="Equation.DSMT4">
                  <p:embed/>
                </p:oleObj>
              </mc:Choice>
              <mc:Fallback>
                <p:oleObj name="Equation" r:id="rId3" imgW="5219640" imgH="1257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505129"/>
                        <a:ext cx="6931025" cy="1666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4524704"/>
              </p:ext>
            </p:extLst>
          </p:nvPr>
        </p:nvGraphicFramePr>
        <p:xfrm>
          <a:off x="631324" y="3399039"/>
          <a:ext cx="8083550" cy="347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59" name="Equation" r:id="rId5" imgW="5600520" imgH="2412720" progId="Equation.DSMT4">
                  <p:embed/>
                </p:oleObj>
              </mc:Choice>
              <mc:Fallback>
                <p:oleObj name="Equation" r:id="rId5" imgW="5600520" imgH="241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1324" y="3399039"/>
                        <a:ext cx="8083550" cy="3478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957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Newton-Euler equations for viscous fluids – linearized equations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2750251"/>
              </p:ext>
            </p:extLst>
          </p:nvPr>
        </p:nvGraphicFramePr>
        <p:xfrm>
          <a:off x="914400" y="1150066"/>
          <a:ext cx="6931025" cy="177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74" name="Equation" r:id="rId3" imgW="5219640" imgH="1333440" progId="Equation.DSMT4">
                  <p:embed/>
                </p:oleObj>
              </mc:Choice>
              <mc:Fallback>
                <p:oleObj name="Equation" r:id="rId3" imgW="5219640" imgH="1333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150066"/>
                        <a:ext cx="6931025" cy="1770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745261"/>
              </p:ext>
            </p:extLst>
          </p:nvPr>
        </p:nvGraphicFramePr>
        <p:xfrm>
          <a:off x="2019300" y="3236912"/>
          <a:ext cx="6863074" cy="918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75" name="Equation" r:id="rId5" imgW="5600520" imgH="749160" progId="Equation.DSMT4">
                  <p:embed/>
                </p:oleObj>
              </mc:Choice>
              <mc:Fallback>
                <p:oleObj name="Equation" r:id="rId5" imgW="5600520" imgH="749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19300" y="3236912"/>
                        <a:ext cx="6863074" cy="9181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Left Brace 9"/>
          <p:cNvSpPr/>
          <p:nvPr/>
        </p:nvSpPr>
        <p:spPr>
          <a:xfrm rot="-5400000">
            <a:off x="2494460" y="2534743"/>
            <a:ext cx="549155" cy="96607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2783964"/>
              </p:ext>
            </p:extLst>
          </p:nvPr>
        </p:nvGraphicFramePr>
        <p:xfrm>
          <a:off x="1523999" y="4373074"/>
          <a:ext cx="6867197" cy="187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76" name="Equation" r:id="rId7" imgW="6464160" imgH="1765080" progId="Equation.DSMT4">
                  <p:embed/>
                </p:oleObj>
              </mc:Choice>
              <mc:Fallback>
                <p:oleObj name="Equation" r:id="rId7" imgW="6464160" imgH="1765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23999" y="4373074"/>
                        <a:ext cx="6867197" cy="1875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118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Newton-Euler equations for viscous fluids – linearized equations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425303"/>
              </p:ext>
            </p:extLst>
          </p:nvPr>
        </p:nvGraphicFramePr>
        <p:xfrm>
          <a:off x="1066800" y="4616143"/>
          <a:ext cx="2805112" cy="1419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22" name="Equation" r:id="rId3" imgW="1981080" imgH="1002960" progId="Equation.DSMT4">
                  <p:embed/>
                </p:oleObj>
              </mc:Choice>
              <mc:Fallback>
                <p:oleObj name="Equation" r:id="rId3" imgW="198108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4616143"/>
                        <a:ext cx="2805112" cy="14194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Up Arrow 6"/>
          <p:cNvSpPr/>
          <p:nvPr/>
        </p:nvSpPr>
        <p:spPr>
          <a:xfrm rot="20080653">
            <a:off x="2536806" y="5845122"/>
            <a:ext cx="533400" cy="381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124200" y="5862935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heat capacity at constant volume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7648807"/>
              </p:ext>
            </p:extLst>
          </p:nvPr>
        </p:nvGraphicFramePr>
        <p:xfrm>
          <a:off x="1285856" y="1149016"/>
          <a:ext cx="3035300" cy="156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23" name="Equation" r:id="rId5" imgW="2286000" imgH="1180800" progId="Equation.DSMT4">
                  <p:embed/>
                </p:oleObj>
              </mc:Choice>
              <mc:Fallback>
                <p:oleObj name="Equation" r:id="rId5" imgW="2286000" imgH="1180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85856" y="1149016"/>
                        <a:ext cx="3035300" cy="1565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447646"/>
              </p:ext>
            </p:extLst>
          </p:nvPr>
        </p:nvGraphicFramePr>
        <p:xfrm>
          <a:off x="1265992" y="2746041"/>
          <a:ext cx="5446712" cy="180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24" name="Equation" r:id="rId7" imgW="4101840" imgH="1358640" progId="Equation.DSMT4">
                  <p:embed/>
                </p:oleObj>
              </mc:Choice>
              <mc:Fallback>
                <p:oleObj name="Equation" r:id="rId7" imgW="4101840" imgH="1358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65992" y="2746041"/>
                        <a:ext cx="5446712" cy="1801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6134568"/>
              </p:ext>
            </p:extLst>
          </p:nvPr>
        </p:nvGraphicFramePr>
        <p:xfrm>
          <a:off x="4321156" y="5029202"/>
          <a:ext cx="1165244" cy="946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25" name="Equation" r:id="rId9" imgW="812520" imgH="660240" progId="Equation.DSMT4">
                  <p:embed/>
                </p:oleObj>
              </mc:Choice>
              <mc:Fallback>
                <p:oleObj name="Equation" r:id="rId9" imgW="81252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21156" y="5029202"/>
                        <a:ext cx="1165244" cy="9467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92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286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Newton-Euler equations for viscous fluids – linearized equations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654418"/>
              </p:ext>
            </p:extLst>
          </p:nvPr>
        </p:nvGraphicFramePr>
        <p:xfrm>
          <a:off x="417513" y="1354138"/>
          <a:ext cx="6861175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63" name="Equation" r:id="rId3" imgW="5168880" imgH="723600" progId="Equation.DSMT4">
                  <p:embed/>
                </p:oleObj>
              </mc:Choice>
              <mc:Fallback>
                <p:oleObj name="Equation" r:id="rId3" imgW="516888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7513" y="1354138"/>
                        <a:ext cx="6861175" cy="960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858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0724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Newton-Euler equations for viscous fluids – effects on sound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3901361"/>
              </p:ext>
            </p:extLst>
          </p:nvPr>
        </p:nvGraphicFramePr>
        <p:xfrm>
          <a:off x="457200" y="1524000"/>
          <a:ext cx="8464550" cy="269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75" name="Equation" r:id="rId3" imgW="6375240" imgH="2031840" progId="Equation.DSMT4">
                  <p:embed/>
                </p:oleObj>
              </mc:Choice>
              <mc:Fallback>
                <p:oleObj name="Equation" r:id="rId3" imgW="6375240" imgH="2031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524000"/>
                        <a:ext cx="8464550" cy="26939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514617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Linearized equations (with the help of various thermodynamic relationships):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981495"/>
              </p:ext>
            </p:extLst>
          </p:nvPr>
        </p:nvGraphicFramePr>
        <p:xfrm>
          <a:off x="838200" y="4396374"/>
          <a:ext cx="4244871" cy="885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76" name="Equation" r:id="rId5" imgW="3288960" imgH="685800" progId="Equation.DSMT4">
                  <p:embed/>
                </p:oleObj>
              </mc:Choice>
              <mc:Fallback>
                <p:oleObj name="Equation" r:id="rId5" imgW="328896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38200" y="4396374"/>
                        <a:ext cx="4244871" cy="8850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253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5327339"/>
              </p:ext>
            </p:extLst>
          </p:nvPr>
        </p:nvGraphicFramePr>
        <p:xfrm>
          <a:off x="185807" y="838200"/>
          <a:ext cx="8464550" cy="269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25" name="Equation" r:id="rId3" imgW="6375240" imgH="2031840" progId="Equation.DSMT4">
                  <p:embed/>
                </p:oleObj>
              </mc:Choice>
              <mc:Fallback>
                <p:oleObj name="Equation" r:id="rId3" imgW="6375240" imgH="2031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5807" y="838200"/>
                        <a:ext cx="8464550" cy="26939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5807" y="228600"/>
            <a:ext cx="7357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Linearized hydrodynamic equations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182283"/>
              </p:ext>
            </p:extLst>
          </p:nvPr>
        </p:nvGraphicFramePr>
        <p:xfrm>
          <a:off x="457199" y="3713252"/>
          <a:ext cx="7162983" cy="12397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26" name="Equation" r:id="rId5" imgW="5943600" imgH="1028520" progId="Equation.DSMT4">
                  <p:embed/>
                </p:oleObj>
              </mc:Choice>
              <mc:Fallback>
                <p:oleObj name="Equation" r:id="rId5" imgW="594360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199" y="3713252"/>
                        <a:ext cx="7162983" cy="12397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04707"/>
              </p:ext>
            </p:extLst>
          </p:nvPr>
        </p:nvGraphicFramePr>
        <p:xfrm>
          <a:off x="381000" y="5426868"/>
          <a:ext cx="7723187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27" name="Equation" r:id="rId7" imgW="5816520" imgH="342720" progId="Equation.DSMT4">
                  <p:embed/>
                </p:oleObj>
              </mc:Choice>
              <mc:Fallback>
                <p:oleObj name="Equation" r:id="rId7" imgW="581652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1000" y="5426868"/>
                        <a:ext cx="7723187" cy="455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700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137178"/>
              </p:ext>
            </p:extLst>
          </p:nvPr>
        </p:nvGraphicFramePr>
        <p:xfrm>
          <a:off x="557213" y="798513"/>
          <a:ext cx="8112125" cy="230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85" name="Equation" r:id="rId3" imgW="6108480" imgH="1739880" progId="Equation.DSMT4">
                  <p:embed/>
                </p:oleObj>
              </mc:Choice>
              <mc:Fallback>
                <p:oleObj name="Equation" r:id="rId3" imgW="6108480" imgH="1739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7213" y="798513"/>
                        <a:ext cx="8112125" cy="2306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313" y="1524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Linearized hydrodynamic equations;  plane wave solutions: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4849595"/>
              </p:ext>
            </p:extLst>
          </p:nvPr>
        </p:nvGraphicFramePr>
        <p:xfrm>
          <a:off x="457200" y="3429000"/>
          <a:ext cx="6505182" cy="424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86" name="Equation" r:id="rId5" imgW="4089240" imgH="266400" progId="Equation.DSMT4">
                  <p:embed/>
                </p:oleObj>
              </mc:Choice>
              <mc:Fallback>
                <p:oleObj name="Equation" r:id="rId5" imgW="40892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3429000"/>
                        <a:ext cx="6505182" cy="4242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7906796"/>
              </p:ext>
            </p:extLst>
          </p:nvPr>
        </p:nvGraphicFramePr>
        <p:xfrm>
          <a:off x="811213" y="4037013"/>
          <a:ext cx="6459537" cy="183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87" name="Equation" r:id="rId7" imgW="4863960" imgH="1384200" progId="Equation.DSMT4">
                  <p:embed/>
                </p:oleObj>
              </mc:Choice>
              <mc:Fallback>
                <p:oleObj name="Equation" r:id="rId7" imgW="486396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11213" y="4037013"/>
                        <a:ext cx="6459537" cy="1836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14400" y="60960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sym typeface="Wingdings" panose="05000000000000000000" pitchFamily="2" charset="2"/>
              </a:rPr>
              <a:t>Entropy and mechanical modes are independent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0829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8815475"/>
              </p:ext>
            </p:extLst>
          </p:nvPr>
        </p:nvGraphicFramePr>
        <p:xfrm>
          <a:off x="1152525" y="3665538"/>
          <a:ext cx="5553075" cy="1925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42" name="Equation" r:id="rId3" imgW="4063680" imgH="1409400" progId="Equation.DSMT4">
                  <p:embed/>
                </p:oleObj>
              </mc:Choice>
              <mc:Fallback>
                <p:oleObj name="Equation" r:id="rId3" imgW="4063680" imgH="140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52525" y="3665538"/>
                        <a:ext cx="5553075" cy="19258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400" y="762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Linearized hydrodynamic equations;  full plane wave solutions: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0956614"/>
              </p:ext>
            </p:extLst>
          </p:nvPr>
        </p:nvGraphicFramePr>
        <p:xfrm>
          <a:off x="557213" y="798513"/>
          <a:ext cx="8112125" cy="230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43" name="Equation" r:id="rId5" imgW="6108480" imgH="1739880" progId="Equation.DSMT4">
                  <p:embed/>
                </p:oleObj>
              </mc:Choice>
              <mc:Fallback>
                <p:oleObj name="Equation" r:id="rId5" imgW="6108480" imgH="1739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7213" y="798513"/>
                        <a:ext cx="8112125" cy="2306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342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987724"/>
              </p:ext>
            </p:extLst>
          </p:nvPr>
        </p:nvGraphicFramePr>
        <p:xfrm>
          <a:off x="677863" y="3554413"/>
          <a:ext cx="6753225" cy="235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964" name="Equation" r:id="rId3" imgW="4991040" imgH="1739880" progId="Equation.DSMT4">
                  <p:embed/>
                </p:oleObj>
              </mc:Choice>
              <mc:Fallback>
                <p:oleObj name="Equation" r:id="rId3" imgW="4991040" imgH="1739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7863" y="3554413"/>
                        <a:ext cx="6753225" cy="2352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400" y="762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Linearized hydrodynamic equations;  full plane wave solutions: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347250"/>
              </p:ext>
            </p:extLst>
          </p:nvPr>
        </p:nvGraphicFramePr>
        <p:xfrm>
          <a:off x="557213" y="798513"/>
          <a:ext cx="8112125" cy="230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965" name="Equation" r:id="rId5" imgW="6108480" imgH="1739880" progId="Equation.DSMT4">
                  <p:embed/>
                </p:oleObj>
              </mc:Choice>
              <mc:Fallback>
                <p:oleObj name="Equation" r:id="rId5" imgW="6108480" imgH="1739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7213" y="798513"/>
                        <a:ext cx="8112125" cy="2306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114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6621816"/>
              </p:ext>
            </p:extLst>
          </p:nvPr>
        </p:nvGraphicFramePr>
        <p:xfrm>
          <a:off x="1371600" y="3507596"/>
          <a:ext cx="4924425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30" name="Equation" r:id="rId3" imgW="3708360" imgH="1307880" progId="Equation.DSMT4">
                  <p:embed/>
                </p:oleObj>
              </mc:Choice>
              <mc:Fallback>
                <p:oleObj name="Equation" r:id="rId3" imgW="370836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1600" y="3507596"/>
                        <a:ext cx="4924425" cy="1736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5479459"/>
              </p:ext>
            </p:extLst>
          </p:nvPr>
        </p:nvGraphicFramePr>
        <p:xfrm>
          <a:off x="914400" y="5602013"/>
          <a:ext cx="3543632" cy="640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31" name="Equation" r:id="rId5" imgW="1968480" imgH="355320" progId="Equation.DSMT4">
                  <p:embed/>
                </p:oleObj>
              </mc:Choice>
              <mc:Fallback>
                <p:oleObj name="Equation" r:id="rId5" imgW="19684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4400" y="5602013"/>
                        <a:ext cx="3543632" cy="6401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2400" y="762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Linearized hydrodynamic equations;  full plane wave solutions: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359925"/>
              </p:ext>
            </p:extLst>
          </p:nvPr>
        </p:nvGraphicFramePr>
        <p:xfrm>
          <a:off x="788988" y="796925"/>
          <a:ext cx="6751637" cy="235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32" name="Equation" r:id="rId7" imgW="4991040" imgH="1739880" progId="Equation.DSMT4">
                  <p:embed/>
                </p:oleObj>
              </mc:Choice>
              <mc:Fallback>
                <p:oleObj name="Equation" r:id="rId7" imgW="4991040" imgH="1739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88988" y="796925"/>
                        <a:ext cx="6751637" cy="2352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553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11/22/2013</a:t>
            </a:r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PHY 711  Fall 2013 -- Lecture 34</a:t>
            </a:r>
            <a:endParaRPr lang="en-US" dirty="0"/>
          </a:p>
        </p:txBody>
      </p:sp>
      <p:sp>
        <p:nvSpPr>
          <p:cNvPr id="10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039" y="593725"/>
            <a:ext cx="8610835" cy="567055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76200" y="3733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457200"/>
            <a:ext cx="7634288" cy="5514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08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00155"/>
            <a:ext cx="5876925" cy="6056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2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7" y="1143000"/>
            <a:ext cx="7506563" cy="425767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rot="19134391">
            <a:off x="876300" y="3064844"/>
            <a:ext cx="647847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Please sign up</a:t>
            </a:r>
            <a:endParaRPr lang="en-US" sz="6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932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Newton-Euler equations for viscous fluids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3708520"/>
              </p:ext>
            </p:extLst>
          </p:nvPr>
        </p:nvGraphicFramePr>
        <p:xfrm>
          <a:off x="915987" y="1019820"/>
          <a:ext cx="6931025" cy="254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3522" name="Equation" r:id="rId3" imgW="5219640" imgH="1917360" progId="Equation.DSMT4">
                  <p:embed/>
                </p:oleObj>
              </mc:Choice>
              <mc:Fallback>
                <p:oleObj name="Equation" r:id="rId3" imgW="5219640" imgH="1917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5987" y="1019820"/>
                        <a:ext cx="6931025" cy="254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481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Newton-Euler equations for viscous fluids – effects on sound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Without viscosity terms: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75590"/>
              </p:ext>
            </p:extLst>
          </p:nvPr>
        </p:nvGraphicFramePr>
        <p:xfrm>
          <a:off x="823912" y="695359"/>
          <a:ext cx="6594475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43" name="Equation" r:id="rId3" imgW="4965480" imgH="609480" progId="Equation.DSMT4">
                  <p:embed/>
                </p:oleObj>
              </mc:Choice>
              <mc:Fallback>
                <p:oleObj name="Equation" r:id="rId3" imgW="496548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3912" y="695359"/>
                        <a:ext cx="6594475" cy="808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7745665"/>
              </p:ext>
            </p:extLst>
          </p:nvPr>
        </p:nvGraphicFramePr>
        <p:xfrm>
          <a:off x="490538" y="1911350"/>
          <a:ext cx="7694612" cy="162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44" name="Equation" r:id="rId5" imgW="4863960" imgH="1028520" progId="Equation.DSMT4">
                  <p:embed/>
                </p:oleObj>
              </mc:Choice>
              <mc:Fallback>
                <p:oleObj name="Equation" r:id="rId5" imgW="486396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0538" y="1911350"/>
                        <a:ext cx="7694612" cy="1624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247312"/>
              </p:ext>
            </p:extLst>
          </p:nvPr>
        </p:nvGraphicFramePr>
        <p:xfrm>
          <a:off x="131404" y="3733837"/>
          <a:ext cx="8707796" cy="1526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45" name="Equation" r:id="rId7" imgW="5994360" imgH="1054080" progId="Equation.DSMT4">
                  <p:embed/>
                </p:oleObj>
              </mc:Choice>
              <mc:Fallback>
                <p:oleObj name="Equation" r:id="rId7" imgW="599436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1404" y="3733837"/>
                        <a:ext cx="8707796" cy="15265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979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286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Sound waves without viscosity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400753"/>
              </p:ext>
            </p:extLst>
          </p:nvPr>
        </p:nvGraphicFramePr>
        <p:xfrm>
          <a:off x="722312" y="838200"/>
          <a:ext cx="7959725" cy="410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17" name="Equation" r:id="rId3" imgW="5994360" imgH="3098520" progId="Equation.DSMT4">
                  <p:embed/>
                </p:oleObj>
              </mc:Choice>
              <mc:Fallback>
                <p:oleObj name="Equation" r:id="rId3" imgW="5994360" imgH="309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2312" y="838200"/>
                        <a:ext cx="7959725" cy="4105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200" y="54864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sym typeface="Wingdings" panose="05000000000000000000" pitchFamily="2" charset="2"/>
              </a:rPr>
              <a:t></a:t>
            </a:r>
            <a:r>
              <a:rPr lang="en-US" sz="2400" dirty="0" smtClean="0">
                <a:latin typeface="+mj-lt"/>
              </a:rPr>
              <a:t>Pure longitudinal harmonic wave solutions</a:t>
            </a:r>
          </a:p>
        </p:txBody>
      </p:sp>
    </p:spTree>
    <p:extLst>
      <p:ext uri="{BB962C8B-B14F-4D97-AF65-F5344CB8AC3E}">
        <p14:creationId xmlns:p14="http://schemas.microsoft.com/office/powerpoint/2010/main" val="93340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11/17/2015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Newton-Euler equations for viscous fluids – effects on sound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Recall full equations: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652441"/>
              </p:ext>
            </p:extLst>
          </p:nvPr>
        </p:nvGraphicFramePr>
        <p:xfrm>
          <a:off x="1106487" y="1135797"/>
          <a:ext cx="6931025" cy="254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14" name="Equation" r:id="rId3" imgW="5219640" imgH="1917360" progId="Equation.DSMT4">
                  <p:embed/>
                </p:oleObj>
              </mc:Choice>
              <mc:Fallback>
                <p:oleObj name="Equation" r:id="rId3" imgW="5219640" imgH="1917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6487" y="1135797"/>
                        <a:ext cx="6931025" cy="254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6617610"/>
              </p:ext>
            </p:extLst>
          </p:nvPr>
        </p:nvGraphicFramePr>
        <p:xfrm>
          <a:off x="1057275" y="3832225"/>
          <a:ext cx="7019925" cy="294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15" name="Equation" r:id="rId5" imgW="4863960" imgH="2044440" progId="Equation.DSMT4">
                  <p:embed/>
                </p:oleObj>
              </mc:Choice>
              <mc:Fallback>
                <p:oleObj name="Equation" r:id="rId5" imgW="4863960" imgH="2044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57275" y="3832225"/>
                        <a:ext cx="7019925" cy="2949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Up Arrow 6"/>
          <p:cNvSpPr/>
          <p:nvPr/>
        </p:nvSpPr>
        <p:spPr>
          <a:xfrm rot="19402026">
            <a:off x="6210300" y="5249799"/>
            <a:ext cx="685800" cy="609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934200" y="541020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viscosity causes heat transfer</a:t>
            </a:r>
          </a:p>
        </p:txBody>
      </p:sp>
    </p:spTree>
    <p:extLst>
      <p:ext uri="{BB962C8B-B14F-4D97-AF65-F5344CB8AC3E}">
        <p14:creationId xmlns:p14="http://schemas.microsoft.com/office/powerpoint/2010/main" val="203345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24521</TotalTime>
  <Words>386</Words>
  <Application>Microsoft Office PowerPoint</Application>
  <PresentationFormat>On-screen Show (4:3)</PresentationFormat>
  <Paragraphs>92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Wingdings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1146</cp:revision>
  <cp:lastPrinted>2015-11-18T17:49:03Z</cp:lastPrinted>
  <dcterms:created xsi:type="dcterms:W3CDTF">2012-01-10T18:32:24Z</dcterms:created>
  <dcterms:modified xsi:type="dcterms:W3CDTF">2015-11-18T17:49:16Z</dcterms:modified>
</cp:coreProperties>
</file>