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402" r:id="rId4"/>
    <p:sldId id="403" r:id="rId5"/>
    <p:sldId id="404" r:id="rId6"/>
    <p:sldId id="387" r:id="rId7"/>
    <p:sldId id="393" r:id="rId8"/>
    <p:sldId id="405" r:id="rId9"/>
    <p:sldId id="394" r:id="rId10"/>
    <p:sldId id="396" r:id="rId11"/>
    <p:sldId id="406" r:id="rId12"/>
    <p:sldId id="408" r:id="rId13"/>
    <p:sldId id="407" r:id="rId14"/>
    <p:sldId id="395" r:id="rId15"/>
    <p:sldId id="409" r:id="rId16"/>
    <p:sldId id="397" r:id="rId17"/>
    <p:sldId id="410" r:id="rId18"/>
    <p:sldId id="411" r:id="rId19"/>
    <p:sldId id="398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34</a:t>
            </a:r>
          </a:p>
          <a:p>
            <a:pPr algn="ctr"/>
            <a:endParaRPr lang="en-US" sz="3200" b="1" dirty="0">
              <a:solidFill>
                <a:schemeClr val="folHlink"/>
              </a:solidFill>
            </a:endParaRPr>
          </a:p>
          <a:p>
            <a:pPr marL="0" lvl="1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folHlink"/>
                </a:solidFill>
              </a:rPr>
              <a:t>Navier</a:t>
            </a:r>
            <a:r>
              <a:rPr lang="en-US" sz="3200" b="1" dirty="0" smtClean="0">
                <a:solidFill>
                  <a:schemeClr val="folHlink"/>
                </a:solidFill>
              </a:rPr>
              <a:t>-Stokes equation – Chap. 12 in  F&amp;W</a:t>
            </a:r>
          </a:p>
          <a:p>
            <a:pPr marL="51435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folHlink"/>
                </a:solidFill>
              </a:rPr>
              <a:t>Effects of viscosity on sound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Note that pressure now depends both on density and entropy so that entropy must be coupled into the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361357"/>
              </p:ext>
            </p:extLst>
          </p:nvPr>
        </p:nvGraphicFramePr>
        <p:xfrm>
          <a:off x="914400" y="1505129"/>
          <a:ext cx="693102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58" name="Equation" r:id="rId3" imgW="5219640" imgH="1257120" progId="Equation.DSMT4">
                  <p:embed/>
                </p:oleObj>
              </mc:Choice>
              <mc:Fallback>
                <p:oleObj name="Equation" r:id="rId3" imgW="521964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505129"/>
                        <a:ext cx="6931025" cy="166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524704"/>
              </p:ext>
            </p:extLst>
          </p:nvPr>
        </p:nvGraphicFramePr>
        <p:xfrm>
          <a:off x="631324" y="3399039"/>
          <a:ext cx="8083550" cy="347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59" name="Equation" r:id="rId5" imgW="5600520" imgH="2412720" progId="Equation.DSMT4">
                  <p:embed/>
                </p:oleObj>
              </mc:Choice>
              <mc:Fallback>
                <p:oleObj name="Equation" r:id="rId5" imgW="560052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324" y="3399039"/>
                        <a:ext cx="8083550" cy="347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5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linearized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750251"/>
              </p:ext>
            </p:extLst>
          </p:nvPr>
        </p:nvGraphicFramePr>
        <p:xfrm>
          <a:off x="914400" y="1150066"/>
          <a:ext cx="6931025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74" name="Equation" r:id="rId3" imgW="5219640" imgH="1333440" progId="Equation.DSMT4">
                  <p:embed/>
                </p:oleObj>
              </mc:Choice>
              <mc:Fallback>
                <p:oleObj name="Equation" r:id="rId3" imgW="5219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150066"/>
                        <a:ext cx="6931025" cy="177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45261"/>
              </p:ext>
            </p:extLst>
          </p:nvPr>
        </p:nvGraphicFramePr>
        <p:xfrm>
          <a:off x="2019300" y="3236912"/>
          <a:ext cx="6863074" cy="91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75" name="Equation" r:id="rId5" imgW="5600520" imgH="749160" progId="Equation.DSMT4">
                  <p:embed/>
                </p:oleObj>
              </mc:Choice>
              <mc:Fallback>
                <p:oleObj name="Equation" r:id="rId5" imgW="56005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9300" y="3236912"/>
                        <a:ext cx="6863074" cy="918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eft Brace 9"/>
          <p:cNvSpPr/>
          <p:nvPr/>
        </p:nvSpPr>
        <p:spPr>
          <a:xfrm rot="-5400000">
            <a:off x="2494460" y="2534743"/>
            <a:ext cx="549155" cy="96607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783964"/>
              </p:ext>
            </p:extLst>
          </p:nvPr>
        </p:nvGraphicFramePr>
        <p:xfrm>
          <a:off x="1523999" y="4373074"/>
          <a:ext cx="6867197" cy="187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76" name="Equation" r:id="rId7" imgW="6464160" imgH="1765080" progId="Equation.DSMT4">
                  <p:embed/>
                </p:oleObj>
              </mc:Choice>
              <mc:Fallback>
                <p:oleObj name="Equation" r:id="rId7" imgW="64641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3999" y="4373074"/>
                        <a:ext cx="6867197" cy="187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1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linearized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425303"/>
              </p:ext>
            </p:extLst>
          </p:nvPr>
        </p:nvGraphicFramePr>
        <p:xfrm>
          <a:off x="1066800" y="4616143"/>
          <a:ext cx="2805112" cy="1419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2" name="Equation" r:id="rId3" imgW="1981080" imgH="1002960" progId="Equation.DSMT4">
                  <p:embed/>
                </p:oleObj>
              </mc:Choice>
              <mc:Fallback>
                <p:oleObj name="Equation" r:id="rId3" imgW="19810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616143"/>
                        <a:ext cx="2805112" cy="1419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20080653">
            <a:off x="2536806" y="5845122"/>
            <a:ext cx="533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58629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capacity at constant volume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648807"/>
              </p:ext>
            </p:extLst>
          </p:nvPr>
        </p:nvGraphicFramePr>
        <p:xfrm>
          <a:off x="1285856" y="1149016"/>
          <a:ext cx="30353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3" name="Equation" r:id="rId5" imgW="2286000" imgH="1180800" progId="Equation.DSMT4">
                  <p:embed/>
                </p:oleObj>
              </mc:Choice>
              <mc:Fallback>
                <p:oleObj name="Equation" r:id="rId5" imgW="228600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5856" y="1149016"/>
                        <a:ext cx="3035300" cy="156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47646"/>
              </p:ext>
            </p:extLst>
          </p:nvPr>
        </p:nvGraphicFramePr>
        <p:xfrm>
          <a:off x="1265992" y="2746041"/>
          <a:ext cx="5446712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4" name="Equation" r:id="rId7" imgW="4101840" imgH="1358640" progId="Equation.DSMT4">
                  <p:embed/>
                </p:oleObj>
              </mc:Choice>
              <mc:Fallback>
                <p:oleObj name="Equation" r:id="rId7" imgW="41018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5992" y="2746041"/>
                        <a:ext cx="5446712" cy="180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134568"/>
              </p:ext>
            </p:extLst>
          </p:nvPr>
        </p:nvGraphicFramePr>
        <p:xfrm>
          <a:off x="4321156" y="5029202"/>
          <a:ext cx="1165244" cy="946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5" name="Equation" r:id="rId9" imgW="812520" imgH="660240" progId="Equation.DSMT4">
                  <p:embed/>
                </p:oleObj>
              </mc:Choice>
              <mc:Fallback>
                <p:oleObj name="Equation" r:id="rId9" imgW="8125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21156" y="5029202"/>
                        <a:ext cx="1165244" cy="946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linearized equations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654418"/>
              </p:ext>
            </p:extLst>
          </p:nvPr>
        </p:nvGraphicFramePr>
        <p:xfrm>
          <a:off x="417513" y="1354138"/>
          <a:ext cx="6861175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3" name="Equation" r:id="rId3" imgW="5168880" imgH="723600" progId="Equation.DSMT4">
                  <p:embed/>
                </p:oleObj>
              </mc:Choice>
              <mc:Fallback>
                <p:oleObj name="Equation" r:id="rId3" imgW="5168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354138"/>
                        <a:ext cx="6861175" cy="96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5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072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901361"/>
              </p:ext>
            </p:extLst>
          </p:nvPr>
        </p:nvGraphicFramePr>
        <p:xfrm>
          <a:off x="457200" y="1524000"/>
          <a:ext cx="846455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75" name="Equation" r:id="rId3" imgW="6375240" imgH="2031840" progId="Equation.DSMT4">
                  <p:embed/>
                </p:oleObj>
              </mc:Choice>
              <mc:Fallback>
                <p:oleObj name="Equation" r:id="rId3" imgW="637524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24000"/>
                        <a:ext cx="8464550" cy="2693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1461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equations (with the help of various thermodynamic relationships):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81495"/>
              </p:ext>
            </p:extLst>
          </p:nvPr>
        </p:nvGraphicFramePr>
        <p:xfrm>
          <a:off x="838200" y="4396374"/>
          <a:ext cx="4244871" cy="8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76" name="Equation" r:id="rId5" imgW="3288960" imgH="685800" progId="Equation.DSMT4">
                  <p:embed/>
                </p:oleObj>
              </mc:Choice>
              <mc:Fallback>
                <p:oleObj name="Equation" r:id="rId5" imgW="32889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4396374"/>
                        <a:ext cx="4244871" cy="885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5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327339"/>
              </p:ext>
            </p:extLst>
          </p:nvPr>
        </p:nvGraphicFramePr>
        <p:xfrm>
          <a:off x="185807" y="838200"/>
          <a:ext cx="846455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5" name="Equation" r:id="rId3" imgW="6375240" imgH="2031840" progId="Equation.DSMT4">
                  <p:embed/>
                </p:oleObj>
              </mc:Choice>
              <mc:Fallback>
                <p:oleObj name="Equation" r:id="rId3" imgW="637524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807" y="838200"/>
                        <a:ext cx="8464550" cy="2693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807" y="228600"/>
            <a:ext cx="735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Linearized hydrodynamic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182283"/>
              </p:ext>
            </p:extLst>
          </p:nvPr>
        </p:nvGraphicFramePr>
        <p:xfrm>
          <a:off x="457199" y="3713252"/>
          <a:ext cx="7162983" cy="1239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6" name="Equation" r:id="rId5" imgW="5943600" imgH="1028520" progId="Equation.DSMT4">
                  <p:embed/>
                </p:oleObj>
              </mc:Choice>
              <mc:Fallback>
                <p:oleObj name="Equation" r:id="rId5" imgW="59436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3713252"/>
                        <a:ext cx="7162983" cy="1239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04707"/>
              </p:ext>
            </p:extLst>
          </p:nvPr>
        </p:nvGraphicFramePr>
        <p:xfrm>
          <a:off x="381000" y="5426868"/>
          <a:ext cx="77231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7" name="Equation" r:id="rId7" imgW="5816520" imgH="342720" progId="Equation.DSMT4">
                  <p:embed/>
                </p:oleObj>
              </mc:Choice>
              <mc:Fallback>
                <p:oleObj name="Equation" r:id="rId7" imgW="58165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000" y="5426868"/>
                        <a:ext cx="7723187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0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137178"/>
              </p:ext>
            </p:extLst>
          </p:nvPr>
        </p:nvGraphicFramePr>
        <p:xfrm>
          <a:off x="557213" y="798513"/>
          <a:ext cx="8112125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85" name="Equation" r:id="rId3" imgW="6108480" imgH="1739880" progId="Equation.DSMT4">
                  <p:embed/>
                </p:oleObj>
              </mc:Choice>
              <mc:Fallback>
                <p:oleObj name="Equation" r:id="rId3" imgW="61084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213" y="798513"/>
                        <a:ext cx="8112125" cy="230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13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hydrodynamic equations;  plane wave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849595"/>
              </p:ext>
            </p:extLst>
          </p:nvPr>
        </p:nvGraphicFramePr>
        <p:xfrm>
          <a:off x="457200" y="3429000"/>
          <a:ext cx="6505182" cy="424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86" name="Equation" r:id="rId5" imgW="4089240" imgH="266400" progId="Equation.DSMT4">
                  <p:embed/>
                </p:oleObj>
              </mc:Choice>
              <mc:Fallback>
                <p:oleObj name="Equation" r:id="rId5" imgW="4089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6505182" cy="424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06796"/>
              </p:ext>
            </p:extLst>
          </p:nvPr>
        </p:nvGraphicFramePr>
        <p:xfrm>
          <a:off x="811213" y="4037013"/>
          <a:ext cx="6459537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87" name="Equation" r:id="rId7" imgW="4863960" imgH="1384200" progId="Equation.DSMT4">
                  <p:embed/>
                </p:oleObj>
              </mc:Choice>
              <mc:Fallback>
                <p:oleObj name="Equation" r:id="rId7" imgW="48639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1213" y="4037013"/>
                        <a:ext cx="6459537" cy="183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6096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Entropy and mechanical modes are independent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82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815475"/>
              </p:ext>
            </p:extLst>
          </p:nvPr>
        </p:nvGraphicFramePr>
        <p:xfrm>
          <a:off x="1152525" y="3665538"/>
          <a:ext cx="5553075" cy="192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42" name="Equation" r:id="rId3" imgW="4063680" imgH="1409400" progId="Equation.DSMT4">
                  <p:embed/>
                </p:oleObj>
              </mc:Choice>
              <mc:Fallback>
                <p:oleObj name="Equation" r:id="rId3" imgW="40636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525" y="3665538"/>
                        <a:ext cx="5553075" cy="1925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hydrodynamic equations;  full plane wave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956614"/>
              </p:ext>
            </p:extLst>
          </p:nvPr>
        </p:nvGraphicFramePr>
        <p:xfrm>
          <a:off x="557213" y="798513"/>
          <a:ext cx="8112125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43" name="Equation" r:id="rId5" imgW="6108480" imgH="1739880" progId="Equation.DSMT4">
                  <p:embed/>
                </p:oleObj>
              </mc:Choice>
              <mc:Fallback>
                <p:oleObj name="Equation" r:id="rId5" imgW="61084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7213" y="798513"/>
                        <a:ext cx="8112125" cy="230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4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87724"/>
              </p:ext>
            </p:extLst>
          </p:nvPr>
        </p:nvGraphicFramePr>
        <p:xfrm>
          <a:off x="677863" y="3554413"/>
          <a:ext cx="67532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64" name="Equation" r:id="rId3" imgW="4991040" imgH="1739880" progId="Equation.DSMT4">
                  <p:embed/>
                </p:oleObj>
              </mc:Choice>
              <mc:Fallback>
                <p:oleObj name="Equation" r:id="rId3" imgW="499104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863" y="3554413"/>
                        <a:ext cx="6753225" cy="235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hydrodynamic equations;  full plane wave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47250"/>
              </p:ext>
            </p:extLst>
          </p:nvPr>
        </p:nvGraphicFramePr>
        <p:xfrm>
          <a:off x="557213" y="798513"/>
          <a:ext cx="8112125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65" name="Equation" r:id="rId5" imgW="6108480" imgH="1739880" progId="Equation.DSMT4">
                  <p:embed/>
                </p:oleObj>
              </mc:Choice>
              <mc:Fallback>
                <p:oleObj name="Equation" r:id="rId5" imgW="61084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7213" y="798513"/>
                        <a:ext cx="8112125" cy="230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1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621816"/>
              </p:ext>
            </p:extLst>
          </p:nvPr>
        </p:nvGraphicFramePr>
        <p:xfrm>
          <a:off x="1371600" y="3507596"/>
          <a:ext cx="492442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30" name="Equation" r:id="rId3" imgW="3708360" imgH="1307880" progId="Equation.DSMT4">
                  <p:embed/>
                </p:oleObj>
              </mc:Choice>
              <mc:Fallback>
                <p:oleObj name="Equation" r:id="rId3" imgW="37083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507596"/>
                        <a:ext cx="4924425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479459"/>
              </p:ext>
            </p:extLst>
          </p:nvPr>
        </p:nvGraphicFramePr>
        <p:xfrm>
          <a:off x="914400" y="5602013"/>
          <a:ext cx="3543632" cy="64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31" name="Equation" r:id="rId5" imgW="1968480" imgH="355320" progId="Equation.DSMT4">
                  <p:embed/>
                </p:oleObj>
              </mc:Choice>
              <mc:Fallback>
                <p:oleObj name="Equation" r:id="rId5" imgW="1968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5602013"/>
                        <a:ext cx="3543632" cy="640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hydrodynamic equations;  full plane wave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359925"/>
              </p:ext>
            </p:extLst>
          </p:nvPr>
        </p:nvGraphicFramePr>
        <p:xfrm>
          <a:off x="788988" y="796925"/>
          <a:ext cx="6751637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32" name="Equation" r:id="rId7" imgW="4991040" imgH="1739880" progId="Equation.DSMT4">
                  <p:embed/>
                </p:oleObj>
              </mc:Choice>
              <mc:Fallback>
                <p:oleObj name="Equation" r:id="rId7" imgW="499104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8988" y="796925"/>
                        <a:ext cx="6751637" cy="235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5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39" y="593725"/>
            <a:ext cx="8610835" cy="56705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3733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7634288" cy="551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0155"/>
            <a:ext cx="5876925" cy="60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1143000"/>
            <a:ext cx="7506563" cy="42576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9134391">
            <a:off x="876300" y="3064844"/>
            <a:ext cx="64784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Please sign up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3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708520"/>
              </p:ext>
            </p:extLst>
          </p:nvPr>
        </p:nvGraphicFramePr>
        <p:xfrm>
          <a:off x="915987" y="1019820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22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987" y="1019820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8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Without viscosity terms: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75590"/>
              </p:ext>
            </p:extLst>
          </p:nvPr>
        </p:nvGraphicFramePr>
        <p:xfrm>
          <a:off x="823912" y="695359"/>
          <a:ext cx="65944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3" name="Equation" r:id="rId3" imgW="4965480" imgH="609480" progId="Equation.DSMT4">
                  <p:embed/>
                </p:oleObj>
              </mc:Choice>
              <mc:Fallback>
                <p:oleObj name="Equation" r:id="rId3" imgW="49654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2" y="695359"/>
                        <a:ext cx="6594475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745665"/>
              </p:ext>
            </p:extLst>
          </p:nvPr>
        </p:nvGraphicFramePr>
        <p:xfrm>
          <a:off x="490538" y="1911350"/>
          <a:ext cx="7694612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4" name="Equation" r:id="rId5" imgW="4863960" imgH="1028520" progId="Equation.DSMT4">
                  <p:embed/>
                </p:oleObj>
              </mc:Choice>
              <mc:Fallback>
                <p:oleObj name="Equation" r:id="rId5" imgW="48639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538" y="1911350"/>
                        <a:ext cx="7694612" cy="162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47312"/>
              </p:ext>
            </p:extLst>
          </p:nvPr>
        </p:nvGraphicFramePr>
        <p:xfrm>
          <a:off x="131404" y="3733837"/>
          <a:ext cx="8707796" cy="152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5" name="Equation" r:id="rId7" imgW="5994360" imgH="1054080" progId="Equation.DSMT4">
                  <p:embed/>
                </p:oleObj>
              </mc:Choice>
              <mc:Fallback>
                <p:oleObj name="Equation" r:id="rId7" imgW="5994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404" y="3733837"/>
                        <a:ext cx="8707796" cy="1526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97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Sound waves without viscosity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00753"/>
              </p:ext>
            </p:extLst>
          </p:nvPr>
        </p:nvGraphicFramePr>
        <p:xfrm>
          <a:off x="722312" y="838200"/>
          <a:ext cx="79597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7" name="Equation" r:id="rId3" imgW="5994360" imgH="3098520" progId="Equation.DSMT4">
                  <p:embed/>
                </p:oleObj>
              </mc:Choice>
              <mc:Fallback>
                <p:oleObj name="Equation" r:id="rId3" imgW="5994360" imgH="309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312" y="838200"/>
                        <a:ext cx="7959725" cy="410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486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latin typeface="+mj-lt"/>
              </a:rPr>
              <a:t>Pure longitudinal harmonic wave solutions</a:t>
            </a:r>
          </a:p>
        </p:txBody>
      </p:sp>
    </p:spTree>
    <p:extLst>
      <p:ext uri="{BB962C8B-B14F-4D97-AF65-F5344CB8AC3E}">
        <p14:creationId xmlns:p14="http://schemas.microsoft.com/office/powerpoint/2010/main" val="9334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 full equations: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52441"/>
              </p:ext>
            </p:extLst>
          </p:nvPr>
        </p:nvGraphicFramePr>
        <p:xfrm>
          <a:off x="1106487" y="1135797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14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7" y="1135797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617610"/>
              </p:ext>
            </p:extLst>
          </p:nvPr>
        </p:nvGraphicFramePr>
        <p:xfrm>
          <a:off x="1057275" y="3832225"/>
          <a:ext cx="7019925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15" name="Equation" r:id="rId5" imgW="4863960" imgH="2044440" progId="Equation.DSMT4">
                  <p:embed/>
                </p:oleObj>
              </mc:Choice>
              <mc:Fallback>
                <p:oleObj name="Equation" r:id="rId5" imgW="486396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275" y="3832225"/>
                        <a:ext cx="7019925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402026">
            <a:off x="6210300" y="5249799"/>
            <a:ext cx="6858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5410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viscosity causes heat transfer</a:t>
            </a:r>
          </a:p>
        </p:txBody>
      </p:sp>
    </p:spTree>
    <p:extLst>
      <p:ext uri="{BB962C8B-B14F-4D97-AF65-F5344CB8AC3E}">
        <p14:creationId xmlns:p14="http://schemas.microsoft.com/office/powerpoint/2010/main" val="20334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24521</TotalTime>
  <Words>386</Words>
  <Application>Microsoft Office PowerPoint</Application>
  <PresentationFormat>On-screen Show (4:3)</PresentationFormat>
  <Paragraphs>92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1146</cp:revision>
  <cp:lastPrinted>2015-11-18T17:49:03Z</cp:lastPrinted>
  <dcterms:created xsi:type="dcterms:W3CDTF">2012-01-10T18:32:24Z</dcterms:created>
  <dcterms:modified xsi:type="dcterms:W3CDTF">2015-11-18T17:49:16Z</dcterms:modified>
</cp:coreProperties>
</file>