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96" r:id="rId2"/>
    <p:sldId id="354" r:id="rId3"/>
    <p:sldId id="399" r:id="rId4"/>
    <p:sldId id="400" r:id="rId5"/>
    <p:sldId id="403" r:id="rId6"/>
    <p:sldId id="408" r:id="rId7"/>
    <p:sldId id="404" r:id="rId8"/>
    <p:sldId id="405" r:id="rId9"/>
    <p:sldId id="411" r:id="rId10"/>
    <p:sldId id="406" r:id="rId11"/>
    <p:sldId id="410" r:id="rId12"/>
    <p:sldId id="413" r:id="rId13"/>
    <p:sldId id="409" r:id="rId14"/>
    <p:sldId id="407" r:id="rId15"/>
    <p:sldId id="412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3.wmf"/><Relationship Id="rId4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89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pangea.stanford.edu/courses/gp262/Notes/5.Elasticity.pdf" TargetMode="Externa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9600"/>
            <a:ext cx="84582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35</a:t>
            </a:r>
          </a:p>
          <a:p>
            <a:pPr algn="ctr"/>
            <a:endParaRPr lang="en-US" sz="3200" b="1" dirty="0">
              <a:solidFill>
                <a:schemeClr val="folHlink"/>
              </a:solidFill>
            </a:endParaRPr>
          </a:p>
          <a:p>
            <a:pPr algn="ctr"/>
            <a:r>
              <a:rPr lang="en-US" sz="3200" b="1" dirty="0">
                <a:solidFill>
                  <a:schemeClr val="folHlink"/>
                </a:solidFill>
              </a:rPr>
              <a:t>Physics of elastic </a:t>
            </a:r>
            <a:r>
              <a:rPr lang="en-US" sz="3200" b="1" dirty="0" smtClean="0">
                <a:solidFill>
                  <a:schemeClr val="folHlink"/>
                </a:solidFill>
              </a:rPr>
              <a:t>continua – </a:t>
            </a:r>
          </a:p>
          <a:p>
            <a:pPr algn="ctr"/>
            <a:r>
              <a:rPr lang="en-US" sz="3200" b="1" dirty="0" smtClean="0">
                <a:solidFill>
                  <a:schemeClr val="folHlink"/>
                </a:solidFill>
              </a:rPr>
              <a:t>Chap. 13 in F &amp; W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Stress and strain</a:t>
            </a:r>
          </a:p>
          <a:p>
            <a:pPr marL="514350" lvl="1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Waves in elastic media</a:t>
            </a:r>
            <a:endParaRPr lang="en-US" sz="3200" b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12/01/2014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100044"/>
              </p:ext>
            </p:extLst>
          </p:nvPr>
        </p:nvGraphicFramePr>
        <p:xfrm>
          <a:off x="1295400" y="1856526"/>
          <a:ext cx="5129213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11" name="Equation" r:id="rId3" imgW="4178160" imgH="1917360" progId="Equation.DSMT4">
                  <p:embed/>
                </p:oleObj>
              </mc:Choice>
              <mc:Fallback>
                <p:oleObj name="Equation" r:id="rId3" imgW="4178160" imgH="1917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1856526"/>
                        <a:ext cx="5129213" cy="2417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1168799"/>
              </p:ext>
            </p:extLst>
          </p:nvPr>
        </p:nvGraphicFramePr>
        <p:xfrm>
          <a:off x="914400" y="198586"/>
          <a:ext cx="6291263" cy="12013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12" name="Equation" r:id="rId5" imgW="7188120" imgH="1257120" progId="Equation.DSMT4">
                  <p:embed/>
                </p:oleObj>
              </mc:Choice>
              <mc:Fallback>
                <p:oleObj name="Equation" r:id="rId5" imgW="7188120" imgH="1257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4400" y="198586"/>
                        <a:ext cx="6291263" cy="12013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442171"/>
              </p:ext>
            </p:extLst>
          </p:nvPr>
        </p:nvGraphicFramePr>
        <p:xfrm>
          <a:off x="1295400" y="3971075"/>
          <a:ext cx="6065837" cy="239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913" name="Equation" r:id="rId7" imgW="4940280" imgH="1955520" progId="Equation.DSMT4">
                  <p:embed/>
                </p:oleObj>
              </mc:Choice>
              <mc:Fallback>
                <p:oleObj name="Equation" r:id="rId7" imgW="4940280" imgH="19555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95400" y="3971075"/>
                        <a:ext cx="6065837" cy="2392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3213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115058"/>
              </p:ext>
            </p:extLst>
          </p:nvPr>
        </p:nvGraphicFramePr>
        <p:xfrm>
          <a:off x="609600" y="228600"/>
          <a:ext cx="658299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973" name="Equation" r:id="rId3" imgW="4940280" imgH="2755800" progId="Equation.DSMT4">
                  <p:embed/>
                </p:oleObj>
              </mc:Choice>
              <mc:Fallback>
                <p:oleObj name="Equation" r:id="rId3" imgW="4940280" imgH="2755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228600"/>
                        <a:ext cx="6582990" cy="365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2716258"/>
              </p:ext>
            </p:extLst>
          </p:nvPr>
        </p:nvGraphicFramePr>
        <p:xfrm>
          <a:off x="1371600" y="4190999"/>
          <a:ext cx="4343400" cy="17910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974" name="Equation" r:id="rId5" imgW="3695400" imgH="1523880" progId="Equation.DSMT4">
                  <p:embed/>
                </p:oleObj>
              </mc:Choice>
              <mc:Fallback>
                <p:oleObj name="Equation" r:id="rId5" imgW="3695400" imgH="1523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71600" y="4190999"/>
                        <a:ext cx="4343400" cy="17910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899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739302"/>
              </p:ext>
            </p:extLst>
          </p:nvPr>
        </p:nvGraphicFramePr>
        <p:xfrm>
          <a:off x="1295400" y="838200"/>
          <a:ext cx="3860024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89" name="Equation" r:id="rId3" imgW="3009600" imgH="1663560" progId="Equation.DSMT4">
                  <p:embed/>
                </p:oleObj>
              </mc:Choice>
              <mc:Fallback>
                <p:oleObj name="Equation" r:id="rId3" imgW="300960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838200"/>
                        <a:ext cx="3860024" cy="213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8644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300788" cy="6406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25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12/01/2014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Dynamical equations of elastic continuum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8766790"/>
              </p:ext>
            </p:extLst>
          </p:nvPr>
        </p:nvGraphicFramePr>
        <p:xfrm>
          <a:off x="1066800" y="1219200"/>
          <a:ext cx="537667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18" name="Equation" r:id="rId3" imgW="3733560" imgH="634680" progId="Equation.DSMT4">
                  <p:embed/>
                </p:oleObj>
              </mc:Choice>
              <mc:Fallback>
                <p:oleObj name="Equation" r:id="rId3" imgW="373356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1219200"/>
                        <a:ext cx="5376672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939593"/>
              </p:ext>
            </p:extLst>
          </p:nvPr>
        </p:nvGraphicFramePr>
        <p:xfrm>
          <a:off x="1371600" y="2349500"/>
          <a:ext cx="6280150" cy="427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919" name="Equation" r:id="rId5" imgW="4267080" imgH="2908080" progId="Equation.DSMT4">
                  <p:embed/>
                </p:oleObj>
              </mc:Choice>
              <mc:Fallback>
                <p:oleObj name="Equation" r:id="rId5" imgW="4267080" imgH="290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71600" y="2349500"/>
                        <a:ext cx="6280150" cy="427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815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688" y="1143000"/>
            <a:ext cx="8875312" cy="42269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304800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from: </a:t>
            </a:r>
            <a:r>
              <a:rPr lang="en-US" sz="2400" i="1" dirty="0">
                <a:hlinkClick r:id="rId3"/>
              </a:rPr>
              <a:t>https://pangea.stanford.edu/courses/gp262/Notes/5.Elasticity.pdf</a:t>
            </a:r>
            <a:endParaRPr lang="en-US" sz="24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439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Date Placeholder 1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11/22/2013</a:t>
            </a:r>
            <a:endParaRPr lang="en-US" dirty="0"/>
          </a:p>
        </p:txBody>
      </p:sp>
      <p:sp>
        <p:nvSpPr>
          <p:cNvPr id="9" name="Footer Placeholder 2"/>
          <p:cNvSpPr txBox="1">
            <a:spLocks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PHY 711  Fall 2013 -- Lecture 34</a:t>
            </a:r>
            <a:endParaRPr lang="en-US" dirty="0"/>
          </a:p>
        </p:txBody>
      </p:sp>
      <p:sp>
        <p:nvSpPr>
          <p:cNvPr id="10" name="Slide Number Placeholder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E368B07-CEBF-4C80-90AF-53B34FA04CF3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28600" y="3429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04800"/>
            <a:ext cx="8191500" cy="5377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Brief introduction to elastic continua</a:t>
            </a:r>
          </a:p>
        </p:txBody>
      </p:sp>
      <p:sp>
        <p:nvSpPr>
          <p:cNvPr id="6" name="Parallelogram 5"/>
          <p:cNvSpPr/>
          <p:nvPr/>
        </p:nvSpPr>
        <p:spPr>
          <a:xfrm>
            <a:off x="1447800" y="1600200"/>
            <a:ext cx="990600" cy="838200"/>
          </a:xfrm>
          <a:prstGeom prst="parallelogram">
            <a:avLst>
              <a:gd name="adj" fmla="val 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rallelogram 7"/>
          <p:cNvSpPr/>
          <p:nvPr/>
        </p:nvSpPr>
        <p:spPr>
          <a:xfrm>
            <a:off x="1447800" y="2446421"/>
            <a:ext cx="990600" cy="838200"/>
          </a:xfrm>
          <a:prstGeom prst="parallelogram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/>
        </p:nvSpPr>
        <p:spPr>
          <a:xfrm>
            <a:off x="2438400" y="2438400"/>
            <a:ext cx="990600" cy="838200"/>
          </a:xfrm>
          <a:prstGeom prst="parallelogram">
            <a:avLst>
              <a:gd name="adj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2457450" y="1607419"/>
            <a:ext cx="990600" cy="838200"/>
          </a:xfrm>
          <a:prstGeom prst="parallelogram">
            <a:avLst>
              <a:gd name="adj" fmla="val 0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rallelogram 10"/>
          <p:cNvSpPr/>
          <p:nvPr/>
        </p:nvSpPr>
        <p:spPr>
          <a:xfrm>
            <a:off x="4876800" y="1614638"/>
            <a:ext cx="1219200" cy="830981"/>
          </a:xfrm>
          <a:prstGeom prst="parallelogram">
            <a:avLst>
              <a:gd name="adj" fmla="val 23166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/>
          <p:cNvSpPr/>
          <p:nvPr/>
        </p:nvSpPr>
        <p:spPr>
          <a:xfrm>
            <a:off x="4724400" y="2460859"/>
            <a:ext cx="1123950" cy="830981"/>
          </a:xfrm>
          <a:prstGeom prst="parallelogram">
            <a:avLst>
              <a:gd name="adj" fmla="val 1737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>
            <a:off x="5715000" y="2452838"/>
            <a:ext cx="1123950" cy="830981"/>
          </a:xfrm>
          <a:prstGeom prst="parallelogram">
            <a:avLst>
              <a:gd name="adj" fmla="val 208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>
            <a:off x="5886450" y="1621857"/>
            <a:ext cx="1123950" cy="830981"/>
          </a:xfrm>
          <a:prstGeom prst="parallelogram">
            <a:avLst>
              <a:gd name="adj" fmla="val 26641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00200" y="3657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reference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876800" y="365313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deformation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447800" y="1981200"/>
            <a:ext cx="685800" cy="130261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00200" y="19812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743450" y="1981200"/>
            <a:ext cx="990600" cy="131064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98983" y="1959891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r>
              <a:rPr lang="en-US" sz="2400" i="1" baseline="-25000" dirty="0" smtClean="0">
                <a:latin typeface="+mj-lt"/>
              </a:rPr>
              <a:t>1</a:t>
            </a:r>
            <a:r>
              <a:rPr lang="en-US" sz="2400" i="1" dirty="0" smtClean="0">
                <a:latin typeface="+mj-lt"/>
              </a:rPr>
              <a:t>’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625533"/>
              </p:ext>
            </p:extLst>
          </p:nvPr>
        </p:nvGraphicFramePr>
        <p:xfrm>
          <a:off x="1397000" y="4548084"/>
          <a:ext cx="5713972" cy="1243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765" name="Equation" r:id="rId3" imgW="3327120" imgH="723600" progId="Equation.DSMT4">
                  <p:embed/>
                </p:oleObj>
              </mc:Choice>
              <mc:Fallback>
                <p:oleObj name="Equation" r:id="rId3" imgW="332712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7000" y="4548084"/>
                        <a:ext cx="5713972" cy="1243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0602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Brief introduction to elastic continua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4875902"/>
              </p:ext>
            </p:extLst>
          </p:nvPr>
        </p:nvGraphicFramePr>
        <p:xfrm>
          <a:off x="1676400" y="1524000"/>
          <a:ext cx="5177043" cy="220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87" name="Equation" r:id="rId3" imgW="3429000" imgH="1460160" progId="Equation.DSMT4">
                  <p:embed/>
                </p:oleObj>
              </mc:Choice>
              <mc:Fallback>
                <p:oleObj name="Equation" r:id="rId3" imgW="342900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76400" y="1524000"/>
                        <a:ext cx="5177043" cy="220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Up Arrow 6"/>
          <p:cNvSpPr/>
          <p:nvPr/>
        </p:nvSpPr>
        <p:spPr>
          <a:xfrm rot="19635884">
            <a:off x="3454663" y="3530862"/>
            <a:ext cx="533400" cy="5334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91000" y="3469978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rotation of material</a:t>
            </a:r>
          </a:p>
        </p:txBody>
      </p:sp>
      <p:sp>
        <p:nvSpPr>
          <p:cNvPr id="9" name="Up Arrow 8"/>
          <p:cNvSpPr/>
          <p:nvPr/>
        </p:nvSpPr>
        <p:spPr>
          <a:xfrm rot="2562840">
            <a:off x="2247901" y="3596479"/>
            <a:ext cx="533400" cy="5334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62101" y="4166125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elastic strain tensor</a:t>
            </a:r>
          </a:p>
        </p:txBody>
      </p:sp>
    </p:spTree>
    <p:extLst>
      <p:ext uri="{BB962C8B-B14F-4D97-AF65-F5344CB8AC3E}">
        <p14:creationId xmlns:p14="http://schemas.microsoft.com/office/powerpoint/2010/main" val="1345853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12/01/2014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2643" y="13478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Brief introduction to elastic continua</a:t>
            </a:r>
          </a:p>
        </p:txBody>
      </p:sp>
      <p:sp>
        <p:nvSpPr>
          <p:cNvPr id="6" name="Parallelogram 5"/>
          <p:cNvSpPr/>
          <p:nvPr/>
        </p:nvSpPr>
        <p:spPr>
          <a:xfrm>
            <a:off x="1447800" y="685800"/>
            <a:ext cx="990600" cy="838200"/>
          </a:xfrm>
          <a:prstGeom prst="parallelogram">
            <a:avLst>
              <a:gd name="adj" fmla="val 0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rallelogram 7"/>
          <p:cNvSpPr/>
          <p:nvPr/>
        </p:nvSpPr>
        <p:spPr>
          <a:xfrm>
            <a:off x="1447800" y="1532021"/>
            <a:ext cx="990600" cy="838200"/>
          </a:xfrm>
          <a:prstGeom prst="parallelogram">
            <a:avLst>
              <a:gd name="adj" fmla="val 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/>
        </p:nvSpPr>
        <p:spPr>
          <a:xfrm>
            <a:off x="2438400" y="1524000"/>
            <a:ext cx="990600" cy="838200"/>
          </a:xfrm>
          <a:prstGeom prst="parallelogram">
            <a:avLst>
              <a:gd name="adj" fmla="val 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/>
          <p:cNvSpPr/>
          <p:nvPr/>
        </p:nvSpPr>
        <p:spPr>
          <a:xfrm>
            <a:off x="2457450" y="693019"/>
            <a:ext cx="990600" cy="838200"/>
          </a:xfrm>
          <a:prstGeom prst="parallelogram">
            <a:avLst>
              <a:gd name="adj" fmla="val 0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rallelogram 10"/>
          <p:cNvSpPr/>
          <p:nvPr/>
        </p:nvSpPr>
        <p:spPr>
          <a:xfrm>
            <a:off x="4876800" y="700238"/>
            <a:ext cx="1219200" cy="830981"/>
          </a:xfrm>
          <a:prstGeom prst="parallelogram">
            <a:avLst>
              <a:gd name="adj" fmla="val 23166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/>
          <p:cNvSpPr/>
          <p:nvPr/>
        </p:nvSpPr>
        <p:spPr>
          <a:xfrm>
            <a:off x="4724400" y="1546459"/>
            <a:ext cx="1123950" cy="830981"/>
          </a:xfrm>
          <a:prstGeom prst="parallelogram">
            <a:avLst>
              <a:gd name="adj" fmla="val 17375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>
            <a:off x="5715000" y="1538438"/>
            <a:ext cx="1123950" cy="830981"/>
          </a:xfrm>
          <a:prstGeom prst="parallelogram">
            <a:avLst>
              <a:gd name="adj" fmla="val 208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Parallelogram 13"/>
          <p:cNvSpPr/>
          <p:nvPr/>
        </p:nvSpPr>
        <p:spPr>
          <a:xfrm>
            <a:off x="5886450" y="707457"/>
            <a:ext cx="1123950" cy="830981"/>
          </a:xfrm>
          <a:prstGeom prst="parallelogram">
            <a:avLst>
              <a:gd name="adj" fmla="val 26641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76400" y="2476603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reference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24400" y="2513169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deformation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447800" y="1066800"/>
            <a:ext cx="685800" cy="130261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00200" y="1066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r>
              <a:rPr lang="en-US" sz="2400" i="1" baseline="-25000" dirty="0" smtClean="0">
                <a:latin typeface="+mj-lt"/>
              </a:rPr>
              <a:t>1</a:t>
            </a:r>
            <a:endParaRPr lang="en-US" sz="2400" i="1" dirty="0" smtClean="0">
              <a:latin typeface="+mj-lt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743450" y="1066800"/>
            <a:ext cx="990600" cy="131064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098983" y="1045491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+mj-lt"/>
              </a:rPr>
              <a:t>r</a:t>
            </a:r>
            <a:r>
              <a:rPr lang="en-US" sz="2400" i="1" baseline="-25000" dirty="0" smtClean="0">
                <a:latin typeface="+mj-lt"/>
              </a:rPr>
              <a:t>1</a:t>
            </a:r>
            <a:r>
              <a:rPr lang="en-US" sz="2400" i="1" dirty="0" smtClean="0">
                <a:latin typeface="+mj-lt"/>
              </a:rPr>
              <a:t>’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004340"/>
              </p:ext>
            </p:extLst>
          </p:nvPr>
        </p:nvGraphicFramePr>
        <p:xfrm>
          <a:off x="1646464" y="3037240"/>
          <a:ext cx="5713972" cy="12431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18" name="Equation" r:id="rId3" imgW="3327120" imgH="723600" progId="Equation.DSMT4">
                  <p:embed/>
                </p:oleObj>
              </mc:Choice>
              <mc:Fallback>
                <p:oleObj name="Equation" r:id="rId3" imgW="3327120" imgH="723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46464" y="3037240"/>
                        <a:ext cx="5713972" cy="12431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0040556"/>
              </p:ext>
            </p:extLst>
          </p:nvPr>
        </p:nvGraphicFramePr>
        <p:xfrm>
          <a:off x="1910442" y="4452761"/>
          <a:ext cx="3347357" cy="13486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819" name="Equation" r:id="rId5" imgW="2616120" imgH="1054080" progId="Equation.DSMT4">
                  <p:embed/>
                </p:oleObj>
              </mc:Choice>
              <mc:Fallback>
                <p:oleObj name="Equation" r:id="rId5" imgW="261612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10442" y="4452761"/>
                        <a:ext cx="3347357" cy="13486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0602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371600" y="1219200"/>
            <a:ext cx="1828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/>
          <p:cNvSpPr/>
          <p:nvPr/>
        </p:nvSpPr>
        <p:spPr>
          <a:xfrm>
            <a:off x="4953000" y="1295400"/>
            <a:ext cx="2133600" cy="12192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259203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10200" y="25908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a’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1676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8200" y="1676400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b’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3393303"/>
              </p:ext>
            </p:extLst>
          </p:nvPr>
        </p:nvGraphicFramePr>
        <p:xfrm>
          <a:off x="1582737" y="3369965"/>
          <a:ext cx="3235325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22" name="Equation" r:id="rId3" imgW="2527200" imgH="1815840" progId="Equation.DSMT4">
                  <p:embed/>
                </p:oleObj>
              </mc:Choice>
              <mc:Fallback>
                <p:oleObj name="Equation" r:id="rId3" imgW="2527200" imgH="1815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2737" y="3369965"/>
                        <a:ext cx="3235325" cy="2324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5526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12/01/2014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3810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Brief introduction to elastic continua</a:t>
            </a:r>
          </a:p>
        </p:txBody>
      </p:sp>
      <p:sp>
        <p:nvSpPr>
          <p:cNvPr id="8" name="Parallelogram 7"/>
          <p:cNvSpPr/>
          <p:nvPr/>
        </p:nvSpPr>
        <p:spPr>
          <a:xfrm>
            <a:off x="990600" y="3201789"/>
            <a:ext cx="876300" cy="851693"/>
          </a:xfrm>
          <a:prstGeom prst="parallelogram">
            <a:avLst>
              <a:gd name="adj" fmla="val 3745"/>
            </a:avLst>
          </a:prstGeom>
          <a:solidFill>
            <a:srgbClr val="DA32AA"/>
          </a:solidFill>
          <a:scene3d>
            <a:camera prst="orthographicFront"/>
            <a:lightRig rig="threePt" dir="t"/>
          </a:scene3d>
          <a:sp3d extrusionH="190500">
            <a:bevelT w="120650"/>
            <a:bevelB/>
            <a:extrusionClr>
              <a:srgbClr val="DA32AA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/>
          <p:cNvSpPr/>
          <p:nvPr/>
        </p:nvSpPr>
        <p:spPr>
          <a:xfrm>
            <a:off x="2737489" y="3183393"/>
            <a:ext cx="1066800" cy="851693"/>
          </a:xfrm>
          <a:prstGeom prst="parallelogram">
            <a:avLst>
              <a:gd name="adj" fmla="val 13732"/>
            </a:avLst>
          </a:prstGeom>
          <a:solidFill>
            <a:srgbClr val="DA32AA"/>
          </a:solidFill>
          <a:scene3d>
            <a:camera prst="orthographicFront"/>
            <a:lightRig rig="threePt" dir="t"/>
          </a:scene3d>
          <a:sp3d extrusionH="190500">
            <a:bevelT w="120650"/>
            <a:bevelB/>
            <a:extrusionClr>
              <a:srgbClr val="DA32AA"/>
            </a:extrusion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6396133"/>
              </p:ext>
            </p:extLst>
          </p:nvPr>
        </p:nvGraphicFramePr>
        <p:xfrm>
          <a:off x="532820" y="4177633"/>
          <a:ext cx="1686674" cy="4600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88" name="Equation" r:id="rId3" imgW="1257120" imgH="342720" progId="Equation.DSMT4">
                  <p:embed/>
                </p:oleObj>
              </mc:Choice>
              <mc:Fallback>
                <p:oleObj name="Equation" r:id="rId3" imgW="125712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2820" y="4177633"/>
                        <a:ext cx="1686674" cy="4600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330814"/>
              </p:ext>
            </p:extLst>
          </p:nvPr>
        </p:nvGraphicFramePr>
        <p:xfrm>
          <a:off x="2590800" y="4170777"/>
          <a:ext cx="187325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89" name="Equation" r:id="rId5" imgW="1396800" imgH="342720" progId="Equation.DSMT4">
                  <p:embed/>
                </p:oleObj>
              </mc:Choice>
              <mc:Fallback>
                <p:oleObj name="Equation" r:id="rId5" imgW="139680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0800" y="4170777"/>
                        <a:ext cx="1873250" cy="460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2299473"/>
              </p:ext>
            </p:extLst>
          </p:nvPr>
        </p:nvGraphicFramePr>
        <p:xfrm>
          <a:off x="4851685" y="4092556"/>
          <a:ext cx="386556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90" name="Equation" r:id="rId7" imgW="2882880" imgH="368280" progId="Equation.DSMT4">
                  <p:embed/>
                </p:oleObj>
              </mc:Choice>
              <mc:Fallback>
                <p:oleObj name="Equation" r:id="rId7" imgW="2882880" imgH="368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51685" y="4092556"/>
                        <a:ext cx="3865563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3783126"/>
              </p:ext>
            </p:extLst>
          </p:nvPr>
        </p:nvGraphicFramePr>
        <p:xfrm>
          <a:off x="1085695" y="4814969"/>
          <a:ext cx="3303587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91" name="Equation" r:id="rId9" imgW="2463480" imgH="609480" progId="Equation.DSMT4">
                  <p:embed/>
                </p:oleObj>
              </mc:Choice>
              <mc:Fallback>
                <p:oleObj name="Equation" r:id="rId9" imgW="2463480" imgH="609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85695" y="4814969"/>
                        <a:ext cx="3303587" cy="820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737488" y="2384848"/>
            <a:ext cx="6463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X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1317531"/>
              </p:ext>
            </p:extLst>
          </p:nvPr>
        </p:nvGraphicFramePr>
        <p:xfrm>
          <a:off x="1376157" y="842665"/>
          <a:ext cx="5177043" cy="220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892" name="Equation" r:id="rId11" imgW="3429000" imgH="1460160" progId="Equation.DSMT4">
                  <p:embed/>
                </p:oleObj>
              </mc:Choice>
              <mc:Fallback>
                <p:oleObj name="Equation" r:id="rId11" imgW="3429000" imgH="1460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376157" y="842665"/>
                        <a:ext cx="5177043" cy="220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585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12/01/2014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2507" y="212234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Stress tensor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1132399"/>
              </p:ext>
            </p:extLst>
          </p:nvPr>
        </p:nvGraphicFramePr>
        <p:xfrm>
          <a:off x="990599" y="658815"/>
          <a:ext cx="5846615" cy="250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7" name="Equation" r:id="rId3" imgW="5117760" imgH="2197080" progId="Equation.DSMT4">
                  <p:embed/>
                </p:oleObj>
              </mc:Choice>
              <mc:Fallback>
                <p:oleObj name="Equation" r:id="rId3" imgW="5117760" imgH="2197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599" y="658815"/>
                        <a:ext cx="5846615" cy="2509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710077"/>
              </p:ext>
            </p:extLst>
          </p:nvPr>
        </p:nvGraphicFramePr>
        <p:xfrm>
          <a:off x="1828800" y="3200400"/>
          <a:ext cx="6262687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8" name="Equation" r:id="rId5" imgW="4647960" imgH="2298600" progId="Equation.DSMT4">
                  <p:embed/>
                </p:oleObj>
              </mc:Choice>
              <mc:Fallback>
                <p:oleObj name="Equation" r:id="rId5" imgW="4647960" imgH="229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28800" y="3200400"/>
                        <a:ext cx="6262687" cy="3381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Left Brace 10"/>
          <p:cNvSpPr/>
          <p:nvPr/>
        </p:nvSpPr>
        <p:spPr>
          <a:xfrm rot="16200000">
            <a:off x="5295900" y="3924301"/>
            <a:ext cx="533400" cy="762000"/>
          </a:xfrm>
          <a:prstGeom prst="lef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998508"/>
              </p:ext>
            </p:extLst>
          </p:nvPr>
        </p:nvGraphicFramePr>
        <p:xfrm>
          <a:off x="5414865" y="4343401"/>
          <a:ext cx="372913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9" name="Equation" r:id="rId7" imgW="2768400" imgH="622080" progId="Equation.DSMT4">
                  <p:embed/>
                </p:oleObj>
              </mc:Choice>
              <mc:Fallback>
                <p:oleObj name="Equation" r:id="rId7" imgW="276840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14865" y="4343401"/>
                        <a:ext cx="3729135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6252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11/19/2015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35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81000"/>
            <a:ext cx="55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Stress tensor -- continued</a:t>
            </a:r>
            <a:endParaRPr lang="en-US" sz="2400" dirty="0" smtClean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957181"/>
              </p:ext>
            </p:extLst>
          </p:nvPr>
        </p:nvGraphicFramePr>
        <p:xfrm>
          <a:off x="1289050" y="871538"/>
          <a:ext cx="5818188" cy="377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943" name="Equation" r:id="rId3" imgW="4317840" imgH="2565360" progId="Equation.DSMT4">
                  <p:embed/>
                </p:oleObj>
              </mc:Choice>
              <mc:Fallback>
                <p:oleObj name="Equation" r:id="rId3" imgW="4317840" imgH="2565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89050" y="871538"/>
                        <a:ext cx="5818188" cy="3773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6644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24339</TotalTime>
  <Words>241</Words>
  <Application>Microsoft Office PowerPoint</Application>
  <PresentationFormat>On-screen Show (4:3)</PresentationFormat>
  <Paragraphs>83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1135</cp:revision>
  <cp:lastPrinted>2015-11-20T07:46:10Z</cp:lastPrinted>
  <dcterms:created xsi:type="dcterms:W3CDTF">2012-01-10T18:32:24Z</dcterms:created>
  <dcterms:modified xsi:type="dcterms:W3CDTF">2015-11-20T07:46:30Z</dcterms:modified>
</cp:coreProperties>
</file>