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61" r:id="rId4"/>
    <p:sldId id="377" r:id="rId5"/>
    <p:sldId id="383" r:id="rId6"/>
    <p:sldId id="386" r:id="rId7"/>
    <p:sldId id="384" r:id="rId8"/>
    <p:sldId id="385" r:id="rId9"/>
    <p:sldId id="387" r:id="rId10"/>
    <p:sldId id="388" r:id="rId11"/>
    <p:sldId id="390" r:id="rId12"/>
    <p:sldId id="389" r:id="rId13"/>
    <p:sldId id="362" r:id="rId14"/>
    <p:sldId id="363" r:id="rId15"/>
    <p:sldId id="364" r:id="rId16"/>
    <p:sldId id="392" r:id="rId17"/>
    <p:sldId id="366" r:id="rId18"/>
    <p:sldId id="393" r:id="rId19"/>
    <p:sldId id="367" r:id="rId20"/>
    <p:sldId id="368" r:id="rId21"/>
    <p:sldId id="39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19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36</a:t>
            </a:r>
          </a:p>
          <a:p>
            <a:pPr algn="ctr"/>
            <a:endParaRPr lang="en-US" sz="3200" b="1" dirty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Review of Mathematical Methods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More details on Green’s function methods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Special functions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16929"/>
              </p:ext>
            </p:extLst>
          </p:nvPr>
        </p:nvGraphicFramePr>
        <p:xfrm>
          <a:off x="468313" y="304800"/>
          <a:ext cx="5935662" cy="358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84" name="Equation" r:id="rId3" imgW="3632040" imgH="2197080" progId="Equation.DSMT4">
                  <p:embed/>
                </p:oleObj>
              </mc:Choice>
              <mc:Fallback>
                <p:oleObj name="Equation" r:id="rId3" imgW="363204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304800"/>
                        <a:ext cx="5935662" cy="358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81927"/>
              </p:ext>
            </p:extLst>
          </p:nvPr>
        </p:nvGraphicFramePr>
        <p:xfrm>
          <a:off x="2560638" y="4391025"/>
          <a:ext cx="48879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85" name="Equation" r:id="rId5" imgW="3073320" imgH="901440" progId="Equation.DSMT4">
                  <p:embed/>
                </p:oleObj>
              </mc:Choice>
              <mc:Fallback>
                <p:oleObj name="Equation" r:id="rId5" imgW="307332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4391025"/>
                        <a:ext cx="4887912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473337"/>
              </p:ext>
            </p:extLst>
          </p:nvPr>
        </p:nvGraphicFramePr>
        <p:xfrm>
          <a:off x="609600" y="228600"/>
          <a:ext cx="722947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18" name="Equation" r:id="rId3" imgW="5155920" imgH="3568680" progId="Equation.DSMT4">
                  <p:embed/>
                </p:oleObj>
              </mc:Choice>
              <mc:Fallback>
                <p:oleObj name="Equation" r:id="rId3" imgW="5155920" imgH="3568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722947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4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25" y="196418"/>
            <a:ext cx="4038600" cy="305954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41902"/>
              </p:ext>
            </p:extLst>
          </p:nvPr>
        </p:nvGraphicFramePr>
        <p:xfrm>
          <a:off x="3505200" y="304800"/>
          <a:ext cx="4792662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10" name="Equation" r:id="rId4" imgW="2933640" imgH="1028520" progId="Equation.DSMT4">
                  <p:embed/>
                </p:oleObj>
              </mc:Choice>
              <mc:Fallback>
                <p:oleObj name="Equation" r:id="rId4" imgW="2933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304800"/>
                        <a:ext cx="4792662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033375"/>
              </p:ext>
            </p:extLst>
          </p:nvPr>
        </p:nvGraphicFramePr>
        <p:xfrm>
          <a:off x="542925" y="3155950"/>
          <a:ext cx="8443913" cy="338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11" name="Equation" r:id="rId6" imgW="5168880" imgH="2070000" progId="Equation.DSMT4">
                  <p:embed/>
                </p:oleObj>
              </mc:Choice>
              <mc:Fallback>
                <p:oleObj name="Equation" r:id="rId6" imgW="516888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925" y="3155950"/>
                        <a:ext cx="8443913" cy="3382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Eigenfunction</a:t>
            </a:r>
            <a:r>
              <a:rPr lang="en-US" sz="2400" dirty="0" smtClean="0">
                <a:latin typeface="+mj-lt"/>
              </a:rPr>
              <a:t> solution methods 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317203"/>
              </p:ext>
            </p:extLst>
          </p:nvPr>
        </p:nvGraphicFramePr>
        <p:xfrm>
          <a:off x="389731" y="8044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79"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8044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80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985572"/>
              </p:ext>
            </p:extLst>
          </p:nvPr>
        </p:nvGraphicFramePr>
        <p:xfrm>
          <a:off x="685800" y="4953000"/>
          <a:ext cx="763272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81" name="Equation" r:id="rId7" imgW="5155920" imgH="977760" progId="Equation.DSMT4">
                  <p:embed/>
                </p:oleObj>
              </mc:Choice>
              <mc:Fallback>
                <p:oleObj name="Equation" r:id="rId7" imgW="515592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953000"/>
                        <a:ext cx="763272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6403" y="3969603"/>
            <a:ext cx="75039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is possible to prove several properties of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 –    including </a:t>
            </a:r>
            <a:r>
              <a:rPr lang="en-US" sz="2400" dirty="0" err="1" smtClean="0"/>
              <a:t>orthogonality</a:t>
            </a:r>
            <a:r>
              <a:rPr lang="en-US" sz="2400" dirty="0" smtClean="0"/>
              <a:t> and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completeness.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687158"/>
              </p:ext>
            </p:extLst>
          </p:nvPr>
        </p:nvGraphicFramePr>
        <p:xfrm>
          <a:off x="396374" y="381000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00"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74" y="381000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615879"/>
              </p:ext>
            </p:extLst>
          </p:nvPr>
        </p:nvGraphicFramePr>
        <p:xfrm>
          <a:off x="368300" y="2057400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01"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57400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01389"/>
              </p:ext>
            </p:extLst>
          </p:nvPr>
        </p:nvGraphicFramePr>
        <p:xfrm>
          <a:off x="346075" y="3810000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02"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810000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8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4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5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6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53003"/>
              </p:ext>
            </p:extLst>
          </p:nvPr>
        </p:nvGraphicFramePr>
        <p:xfrm>
          <a:off x="511968" y="4675244"/>
          <a:ext cx="2635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0" name="Equation" r:id="rId3" imgW="1612800" imgH="660240" progId="Equation.DSMT4">
                  <p:embed/>
                </p:oleObj>
              </mc:Choice>
              <mc:Fallback>
                <p:oleObj name="Equation" r:id="rId3" imgW="16128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968" y="4675244"/>
                        <a:ext cx="26352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336524"/>
            <a:ext cx="5029200" cy="38100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08084"/>
              </p:ext>
            </p:extLst>
          </p:nvPr>
        </p:nvGraphicFramePr>
        <p:xfrm>
          <a:off x="6138862" y="609600"/>
          <a:ext cx="82867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1" name="Equation" r:id="rId6" imgW="507960" imgH="634680" progId="Equation.DSMT4">
                  <p:embed/>
                </p:oleObj>
              </mc:Choice>
              <mc:Fallback>
                <p:oleObj name="Equation" r:id="rId6" imgW="507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8862" y="609600"/>
                        <a:ext cx="828675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727750"/>
              </p:ext>
            </p:extLst>
          </p:nvPr>
        </p:nvGraphicFramePr>
        <p:xfrm>
          <a:off x="2743200" y="3028215"/>
          <a:ext cx="8080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2" name="Equation" r:id="rId8" imgW="495000" imgH="266400" progId="Equation.DSMT4">
                  <p:embed/>
                </p:oleObj>
              </mc:Choice>
              <mc:Fallback>
                <p:oleObj name="Equation" r:id="rId8" imgW="495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3200" y="3028215"/>
                        <a:ext cx="808037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953634"/>
              </p:ext>
            </p:extLst>
          </p:nvPr>
        </p:nvGraphicFramePr>
        <p:xfrm>
          <a:off x="4351338" y="4374384"/>
          <a:ext cx="4792662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3" name="Equation" r:id="rId10" imgW="2933640" imgH="1028520" progId="Equation.DSMT4">
                  <p:embed/>
                </p:oleObj>
              </mc:Choice>
              <mc:Fallback>
                <p:oleObj name="Equation" r:id="rId10" imgW="2933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51338" y="4374384"/>
                        <a:ext cx="4792662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8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09911"/>
              </p:ext>
            </p:extLst>
          </p:nvPr>
        </p:nvGraphicFramePr>
        <p:xfrm>
          <a:off x="457200" y="274738"/>
          <a:ext cx="6915150" cy="317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64" name="Equation" r:id="rId3" imgW="4546440" imgH="2082600" progId="Equation.DSMT4">
                  <p:embed/>
                </p:oleObj>
              </mc:Choice>
              <mc:Fallback>
                <p:oleObj name="Equation" r:id="rId3" imgW="4546440" imgH="20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738"/>
                        <a:ext cx="6915150" cy="3175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82671"/>
              </p:ext>
            </p:extLst>
          </p:nvPr>
        </p:nvGraphicFramePr>
        <p:xfrm>
          <a:off x="381000" y="3657600"/>
          <a:ext cx="84214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65" name="Equation" r:id="rId5" imgW="5499000" imgH="1638000" progId="Equation.DSMT4">
                  <p:embed/>
                </p:oleObj>
              </mc:Choice>
              <mc:Fallback>
                <p:oleObj name="Equation" r:id="rId5" imgW="549900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842148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– convergence of Fourier series representation of </a:t>
            </a:r>
            <a:r>
              <a:rPr lang="en-US" sz="2400" dirty="0" smtClean="0">
                <a:latin typeface="Symbol" panose="05050102010706020507" pitchFamily="18" charset="2"/>
              </a:rPr>
              <a:t>r</a:t>
            </a:r>
            <a:r>
              <a:rPr lang="en-US" sz="2400" dirty="0" smtClean="0"/>
              <a:t>(x) itself: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21707"/>
              </p:ext>
            </p:extLst>
          </p:nvPr>
        </p:nvGraphicFramePr>
        <p:xfrm>
          <a:off x="2146300" y="1345773"/>
          <a:ext cx="5232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84" name="Equation" r:id="rId3" imgW="5232240" imgH="1600200" progId="Equation.DSMT4">
                  <p:embed/>
                </p:oleObj>
              </mc:Choice>
              <mc:Fallback>
                <p:oleObj name="Equation" r:id="rId3" imgW="523224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6300" y="1345773"/>
                        <a:ext cx="52324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5387" y="3422374"/>
            <a:ext cx="7134225" cy="280323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990600" y="5334000"/>
            <a:ext cx="685800" cy="45720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587" y="493603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 term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81800" y="3352800"/>
            <a:ext cx="685800" cy="457200"/>
          </a:xfrm>
          <a:prstGeom prst="straightConnector1">
            <a:avLst/>
          </a:prstGeom>
          <a:ln w="254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3048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3 terms</a:t>
            </a:r>
          </a:p>
        </p:txBody>
      </p:sp>
    </p:spTree>
    <p:extLst>
      <p:ext uri="{BB962C8B-B14F-4D97-AF65-F5344CB8AC3E}">
        <p14:creationId xmlns:p14="http://schemas.microsoft.com/office/powerpoint/2010/main" val="2248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252590"/>
              </p:ext>
            </p:extLst>
          </p:nvPr>
        </p:nvGraphicFramePr>
        <p:xfrm>
          <a:off x="185738" y="3017838"/>
          <a:ext cx="7920037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90" name="Equation" r:id="rId3" imgW="5486400" imgH="1612800" progId="Equation.DSMT4">
                  <p:embed/>
                </p:oleObj>
              </mc:Choice>
              <mc:Fallback>
                <p:oleObj name="Equation" r:id="rId3" imgW="548640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017838"/>
                        <a:ext cx="7920037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91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2400" y="3657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800"/>
            <a:ext cx="8191500" cy="537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35800"/>
              </p:ext>
            </p:extLst>
          </p:nvPr>
        </p:nvGraphicFramePr>
        <p:xfrm>
          <a:off x="609600" y="573088"/>
          <a:ext cx="714851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97" name="Equation" r:id="rId3" imgW="5206680" imgH="3924000" progId="Equation.DSMT4">
                  <p:embed/>
                </p:oleObj>
              </mc:Choice>
              <mc:Fallback>
                <p:oleObj name="Equation" r:id="rId3" imgW="5206680" imgH="392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3088"/>
                        <a:ext cx="7148513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59127"/>
              </p:ext>
            </p:extLst>
          </p:nvPr>
        </p:nvGraphicFramePr>
        <p:xfrm>
          <a:off x="914400" y="609600"/>
          <a:ext cx="6015037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762" name="Equation" r:id="rId3" imgW="4381200" imgH="1257120" progId="Equation.DSMT4">
                  <p:embed/>
                </p:oleObj>
              </mc:Choice>
              <mc:Fallback>
                <p:oleObj name="Equation" r:id="rId3" imgW="438120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9600"/>
                        <a:ext cx="6015037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48" y="2895600"/>
            <a:ext cx="8162925" cy="27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second-order ordinary differential equations</a:t>
            </a:r>
          </a:p>
          <a:p>
            <a:r>
              <a:rPr lang="en-US" sz="2400" dirty="0" smtClean="0">
                <a:latin typeface="+mj-lt"/>
              </a:rPr>
              <a:t>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25" name="Equation" r:id="rId3" imgW="6324480" imgH="622080" progId="Equation.DSMT4">
                  <p:embed/>
                </p:oleObj>
              </mc:Choice>
              <mc:Fallback>
                <p:oleObj name="Equation" r:id="rId3" imgW="6324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30125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39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40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938520"/>
              </p:ext>
            </p:extLst>
          </p:nvPr>
        </p:nvGraphicFramePr>
        <p:xfrm>
          <a:off x="514350" y="4343400"/>
          <a:ext cx="548481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41" name="Equation" r:id="rId7" imgW="3276360" imgH="1002960" progId="Equation.DSMT4">
                  <p:embed/>
                </p:oleObj>
              </mc:Choice>
              <mc:Fallback>
                <p:oleObj name="Equation" r:id="rId7" imgW="32763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4343400"/>
                        <a:ext cx="548481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method of constructing Green’s functions using homogeneous solutions to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68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69"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03732"/>
              </p:ext>
            </p:extLst>
          </p:nvPr>
        </p:nvGraphicFramePr>
        <p:xfrm>
          <a:off x="447675" y="2255838"/>
          <a:ext cx="50514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59" name="Equation" r:id="rId3" imgW="4101840" imgH="952200" progId="Equation.DSMT4">
                  <p:embed/>
                </p:oleObj>
              </mc:Choice>
              <mc:Fallback>
                <p:oleObj name="Equation" r:id="rId3" imgW="41018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255838"/>
                        <a:ext cx="50514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225608"/>
              </p:ext>
            </p:extLst>
          </p:nvPr>
        </p:nvGraphicFramePr>
        <p:xfrm>
          <a:off x="2233613" y="304800"/>
          <a:ext cx="4929187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60" name="Equation" r:id="rId5" imgW="3746160" imgH="1307880" progId="Equation.DSMT4">
                  <p:embed/>
                </p:oleObj>
              </mc:Choice>
              <mc:Fallback>
                <p:oleObj name="Equation" r:id="rId5" imgW="37461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04800"/>
                        <a:ext cx="4929187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0689"/>
              </p:ext>
            </p:extLst>
          </p:nvPr>
        </p:nvGraphicFramePr>
        <p:xfrm>
          <a:off x="492125" y="3519488"/>
          <a:ext cx="7489825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61" name="Equation" r:id="rId7" imgW="6083280" imgH="2070000" progId="Equation.DSMT4">
                  <p:embed/>
                </p:oleObj>
              </mc:Choice>
              <mc:Fallback>
                <p:oleObj name="Equation" r:id="rId7" imgW="6083280" imgH="207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519488"/>
                        <a:ext cx="7489825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5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971223"/>
              </p:ext>
            </p:extLst>
          </p:nvPr>
        </p:nvGraphicFramePr>
        <p:xfrm>
          <a:off x="200025" y="263525"/>
          <a:ext cx="8651875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6" name="Equation" r:id="rId3" imgW="7022880" imgH="3187440" progId="Equation.DSMT4">
                  <p:embed/>
                </p:oleObj>
              </mc:Choice>
              <mc:Fallback>
                <p:oleObj name="Equation" r:id="rId3" imgW="7022880" imgH="318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63525"/>
                        <a:ext cx="8651875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7"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8"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1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503000"/>
              </p:ext>
            </p:extLst>
          </p:nvPr>
        </p:nvGraphicFramePr>
        <p:xfrm>
          <a:off x="457200" y="1391478"/>
          <a:ext cx="8404225" cy="260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6" name="Equation" r:id="rId3" imgW="5994360" imgH="1854000" progId="Equation.DSMT4">
                  <p:embed/>
                </p:oleObj>
              </mc:Choice>
              <mc:Fallback>
                <p:oleObj name="Equation" r:id="rId3" imgW="599436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91478"/>
                        <a:ext cx="8404225" cy="260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7"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25866"/>
              </p:ext>
            </p:extLst>
          </p:nvPr>
        </p:nvGraphicFramePr>
        <p:xfrm>
          <a:off x="544099" y="3882645"/>
          <a:ext cx="5465762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8" name="Equation" r:id="rId7" imgW="3898800" imgH="1841400" progId="Equation.DSMT4">
                  <p:embed/>
                </p:oleObj>
              </mc:Choice>
              <mc:Fallback>
                <p:oleObj name="Equation" r:id="rId7" imgW="38988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99" y="3882645"/>
                        <a:ext cx="5465762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3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53003"/>
              </p:ext>
            </p:extLst>
          </p:nvPr>
        </p:nvGraphicFramePr>
        <p:xfrm>
          <a:off x="511968" y="4675244"/>
          <a:ext cx="2635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87" name="Equation" r:id="rId3" imgW="1612800" imgH="660240" progId="Equation.DSMT4">
                  <p:embed/>
                </p:oleObj>
              </mc:Choice>
              <mc:Fallback>
                <p:oleObj name="Equation" r:id="rId3" imgW="16128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968" y="4675244"/>
                        <a:ext cx="26352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336524"/>
            <a:ext cx="5029200" cy="38100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08084"/>
              </p:ext>
            </p:extLst>
          </p:nvPr>
        </p:nvGraphicFramePr>
        <p:xfrm>
          <a:off x="6138862" y="609600"/>
          <a:ext cx="82867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88" name="Equation" r:id="rId6" imgW="507960" imgH="634680" progId="Equation.DSMT4">
                  <p:embed/>
                </p:oleObj>
              </mc:Choice>
              <mc:Fallback>
                <p:oleObj name="Equation" r:id="rId6" imgW="507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8862" y="609600"/>
                        <a:ext cx="828675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727750"/>
              </p:ext>
            </p:extLst>
          </p:nvPr>
        </p:nvGraphicFramePr>
        <p:xfrm>
          <a:off x="2743200" y="3028215"/>
          <a:ext cx="8080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89" name="Equation" r:id="rId8" imgW="495000" imgH="266400" progId="Equation.DSMT4">
                  <p:embed/>
                </p:oleObj>
              </mc:Choice>
              <mc:Fallback>
                <p:oleObj name="Equation" r:id="rId8" imgW="495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3200" y="3028215"/>
                        <a:ext cx="808037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953634"/>
              </p:ext>
            </p:extLst>
          </p:nvPr>
        </p:nvGraphicFramePr>
        <p:xfrm>
          <a:off x="4351338" y="4374384"/>
          <a:ext cx="4792662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90" name="Equation" r:id="rId10" imgW="2933640" imgH="1028520" progId="Equation.DSMT4">
                  <p:embed/>
                </p:oleObj>
              </mc:Choice>
              <mc:Fallback>
                <p:oleObj name="Equation" r:id="rId10" imgW="2933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51338" y="4374384"/>
                        <a:ext cx="4792662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3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24796</TotalTime>
  <Words>336</Words>
  <Application>Microsoft Office PowerPoint</Application>
  <PresentationFormat>On-screen Show (4:3)</PresentationFormat>
  <Paragraphs>96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1161</cp:revision>
  <cp:lastPrinted>2015-11-23T13:59:27Z</cp:lastPrinted>
  <dcterms:created xsi:type="dcterms:W3CDTF">2012-01-10T18:32:24Z</dcterms:created>
  <dcterms:modified xsi:type="dcterms:W3CDTF">2015-11-23T18:28:55Z</dcterms:modified>
</cp:coreProperties>
</file>