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94" r:id="rId4"/>
    <p:sldId id="395" r:id="rId5"/>
    <p:sldId id="377" r:id="rId6"/>
    <p:sldId id="383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8" d="100"/>
        <a:sy n="3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0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3765" y="228600"/>
            <a:ext cx="84582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37</a:t>
            </a:r>
            <a:endParaRPr lang="en-US" sz="3200" b="1" dirty="0" smtClean="0"/>
          </a:p>
          <a:p>
            <a:pPr algn="ctr"/>
            <a:endParaRPr lang="en-US" sz="3200" b="1" dirty="0">
              <a:solidFill>
                <a:schemeClr val="folHlink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Review of Mathematical </a:t>
            </a:r>
            <a:r>
              <a:rPr lang="en-US" sz="3200" b="1" dirty="0" smtClean="0">
                <a:solidFill>
                  <a:schemeClr val="folHlink"/>
                </a:solidFill>
              </a:rPr>
              <a:t>Techniques – Green’s function methods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Methods for two and higher dimensions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Examples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Course evaluation forms</a:t>
            </a:r>
            <a:endParaRPr lang="en-US" sz="3200" b="1" dirty="0" smtClean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549220"/>
              </p:ext>
            </p:extLst>
          </p:nvPr>
        </p:nvGraphicFramePr>
        <p:xfrm>
          <a:off x="533400" y="228600"/>
          <a:ext cx="614362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88" name="Equation" r:id="rId3" imgW="3492360" imgH="672840" progId="Equation.DSMT4">
                  <p:embed/>
                </p:oleObj>
              </mc:Choice>
              <mc:Fallback>
                <p:oleObj name="Equation" r:id="rId3" imgW="34923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28600"/>
                        <a:ext cx="6143625" cy="1184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ube 5"/>
          <p:cNvSpPr/>
          <p:nvPr/>
        </p:nvSpPr>
        <p:spPr>
          <a:xfrm>
            <a:off x="1524000" y="2362200"/>
            <a:ext cx="1981200" cy="1600200"/>
          </a:xfrm>
          <a:prstGeom prst="cub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05000" y="1600200"/>
            <a:ext cx="0" cy="20161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05000" y="3581400"/>
            <a:ext cx="2667000" cy="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066800" y="3606799"/>
            <a:ext cx="838200" cy="88900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2000" y="4343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x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1447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z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3352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y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5298"/>
              </p:ext>
            </p:extLst>
          </p:nvPr>
        </p:nvGraphicFramePr>
        <p:xfrm>
          <a:off x="2590800" y="4397028"/>
          <a:ext cx="5866797" cy="1471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89" name="Equation" r:id="rId5" imgW="3898800" imgH="977760" progId="Equation.DSMT4">
                  <p:embed/>
                </p:oleObj>
              </mc:Choice>
              <mc:Fallback>
                <p:oleObj name="Equation" r:id="rId5" imgW="38988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4397028"/>
                        <a:ext cx="5866797" cy="1471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896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254173"/>
              </p:ext>
            </p:extLst>
          </p:nvPr>
        </p:nvGraphicFramePr>
        <p:xfrm>
          <a:off x="475456" y="990600"/>
          <a:ext cx="8421688" cy="343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05" name="Equation" r:id="rId3" imgW="6692760" imgH="2730240" progId="Equation.DSMT4">
                  <p:embed/>
                </p:oleObj>
              </mc:Choice>
              <mc:Fallback>
                <p:oleObj name="Equation" r:id="rId3" imgW="669276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5456" y="990600"/>
                        <a:ext cx="8421688" cy="343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using method #2 in all three dimensions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0440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46475"/>
              </p:ext>
            </p:extLst>
          </p:nvPr>
        </p:nvGraphicFramePr>
        <p:xfrm>
          <a:off x="838200" y="1219200"/>
          <a:ext cx="6870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28" name="Equation" r:id="rId3" imgW="5460840" imgH="3340080" progId="Equation.DSMT4">
                  <p:embed/>
                </p:oleObj>
              </mc:Choice>
              <mc:Fallback>
                <p:oleObj name="Equation" r:id="rId3" imgW="5460840" imgH="3340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219200"/>
                        <a:ext cx="6870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using method #2 in all two dimensions and method #1 in the third dimension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574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05000" y="-76200"/>
            <a:ext cx="4267200" cy="3357265"/>
            <a:chOff x="762000" y="1447800"/>
            <a:chExt cx="4267200" cy="3357265"/>
          </a:xfrm>
        </p:grpSpPr>
        <p:sp>
          <p:nvSpPr>
            <p:cNvPr id="6" name="Cube 5"/>
            <p:cNvSpPr/>
            <p:nvPr/>
          </p:nvSpPr>
          <p:spPr>
            <a:xfrm>
              <a:off x="1524000" y="2362200"/>
              <a:ext cx="1981200" cy="1600200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905000" y="1600200"/>
              <a:ext cx="0" cy="20161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05000" y="3581400"/>
              <a:ext cx="266700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66800" y="3606799"/>
              <a:ext cx="838200" cy="8890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620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144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3352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  <a:endParaRPr lang="en-US" sz="2400" i="1" dirty="0" smtClean="0">
                <a:latin typeface="+mj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67000" y="190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2362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1600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c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602918"/>
              </p:ext>
            </p:extLst>
          </p:nvPr>
        </p:nvGraphicFramePr>
        <p:xfrm>
          <a:off x="132556" y="3484859"/>
          <a:ext cx="88788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6952" name="Equation" r:id="rId3" imgW="7569000" imgH="1892160" progId="Equation.DSMT4">
                  <p:embed/>
                </p:oleObj>
              </mc:Choice>
              <mc:Fallback>
                <p:oleObj name="Equation" r:id="rId3" imgW="7569000" imgH="189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" y="3484859"/>
                        <a:ext cx="8878888" cy="2219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877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continued</a:t>
            </a:r>
            <a:endParaRPr lang="en-US" sz="2400" dirty="0" smtClean="0">
              <a:latin typeface="+mj-lt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05000" y="-76200"/>
            <a:ext cx="4267200" cy="3357265"/>
            <a:chOff x="762000" y="1447800"/>
            <a:chExt cx="4267200" cy="3357265"/>
          </a:xfrm>
        </p:grpSpPr>
        <p:sp>
          <p:nvSpPr>
            <p:cNvPr id="6" name="Cube 5"/>
            <p:cNvSpPr/>
            <p:nvPr/>
          </p:nvSpPr>
          <p:spPr>
            <a:xfrm>
              <a:off x="1524000" y="2362200"/>
              <a:ext cx="1981200" cy="1600200"/>
            </a:xfrm>
            <a:prstGeom prst="cub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905000" y="1600200"/>
              <a:ext cx="0" cy="20161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905000" y="3581400"/>
              <a:ext cx="2667000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1066800" y="3606799"/>
              <a:ext cx="838200" cy="88900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62000" y="4343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x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1447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z</a:t>
              </a:r>
              <a:endParaRPr lang="en-US" sz="2400" i="1" dirty="0" smtClean="0"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0" y="33528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y</a:t>
              </a:r>
              <a:endParaRPr lang="en-US" sz="2400" i="1" dirty="0" smtClean="0">
                <a:latin typeface="+mj-lt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667000" y="1905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a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2362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b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1600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c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795610"/>
              </p:ext>
            </p:extLst>
          </p:nvPr>
        </p:nvGraphicFramePr>
        <p:xfrm>
          <a:off x="242888" y="3259138"/>
          <a:ext cx="8656637" cy="314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975" name="Equation" r:id="rId3" imgW="7378560" imgH="2679480" progId="Equation.DSMT4">
                  <p:embed/>
                </p:oleObj>
              </mc:Choice>
              <mc:Fallback>
                <p:oleObj name="Equation" r:id="rId3" imgW="7378560" imgH="267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888" y="3259138"/>
                        <a:ext cx="8656637" cy="314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2632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Other examples of Green’s function constructions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1657210"/>
              </p:ext>
            </p:extLst>
          </p:nvPr>
        </p:nvGraphicFramePr>
        <p:xfrm>
          <a:off x="838200" y="1007982"/>
          <a:ext cx="7775575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000" name="Equation" r:id="rId3" imgW="6260760" imgH="1371600" progId="Equation.DSMT4">
                  <p:embed/>
                </p:oleObj>
              </mc:Choice>
              <mc:Fallback>
                <p:oleObj name="Equation" r:id="rId3" imgW="6260760" imgH="1371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007982"/>
                        <a:ext cx="7775575" cy="170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686046"/>
              </p:ext>
            </p:extLst>
          </p:nvPr>
        </p:nvGraphicFramePr>
        <p:xfrm>
          <a:off x="652463" y="3082925"/>
          <a:ext cx="7996237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9001" name="Equation" r:id="rId5" imgW="6438600" imgH="1269720" progId="Equation.DSMT4">
                  <p:embed/>
                </p:oleObj>
              </mc:Choice>
              <mc:Fallback>
                <p:oleObj name="Equation" r:id="rId5" imgW="6438600" imgH="1269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2463" y="3082925"/>
                        <a:ext cx="7996237" cy="157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Up Arrow 7"/>
          <p:cNvSpPr/>
          <p:nvPr/>
        </p:nvSpPr>
        <p:spPr>
          <a:xfrm rot="1649946">
            <a:off x="2230916" y="4557683"/>
            <a:ext cx="4572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5046959"/>
            <a:ext cx="369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Bessel function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Up Arrow 9"/>
          <p:cNvSpPr/>
          <p:nvPr/>
        </p:nvSpPr>
        <p:spPr>
          <a:xfrm rot="17621745">
            <a:off x="3492137" y="4394200"/>
            <a:ext cx="4572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005263" y="4567535"/>
            <a:ext cx="369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spherical </a:t>
            </a:r>
            <a:r>
              <a:rPr lang="en-US" sz="2400" dirty="0" err="1" smtClean="0">
                <a:latin typeface="+mj-lt"/>
              </a:rPr>
              <a:t>Hankel</a:t>
            </a:r>
            <a:r>
              <a:rPr lang="en-US" sz="2400" dirty="0" smtClean="0">
                <a:latin typeface="+mj-lt"/>
              </a:rPr>
              <a:t> function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337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9648" y="2971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31175"/>
          <a:stretch/>
        </p:blipFill>
        <p:spPr>
          <a:xfrm>
            <a:off x="786848" y="459480"/>
            <a:ext cx="8191500" cy="37010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083" y="425441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**Note: The final exam </a:t>
            </a:r>
            <a:r>
              <a:rPr lang="en-US" sz="2400" dirty="0" smtClean="0">
                <a:latin typeface="+mj-lt"/>
              </a:rPr>
              <a:t>has the take-home form similar to that of the mid-term.  In order to accommodate your schedules, it will be available on 12/04 and will be due before 9 AM on 12/14.   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85800"/>
            <a:ext cx="7658852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24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guidelines about the presentations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 your presentations, please make sure to acknowledge all of your sources.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We have allotted 17 minutes including questions for each presentation. 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In order to encourage participation, points will be awarded for questions from the audience.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For efficiency, you may wish to email me your talk an use my computer for the presentation.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At the end each session, please email me your presentations and any supplementary materials.</a:t>
            </a:r>
            <a:endParaRPr lang="en-US" sz="2400" dirty="0" smtClean="0">
              <a:latin typeface="+mj-lt"/>
            </a:endParaRP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675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solution methods for one-dimensional second order (Sturm-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) differential equations: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4839676"/>
              </p:ext>
            </p:extLst>
          </p:nvPr>
        </p:nvGraphicFramePr>
        <p:xfrm>
          <a:off x="417513" y="1144588"/>
          <a:ext cx="6540500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05" name="Equation" r:id="rId3" imgW="4114800" imgH="952200" progId="Equation.DSMT4">
                  <p:embed/>
                </p:oleObj>
              </mc:Choice>
              <mc:Fallback>
                <p:oleObj name="Equation" r:id="rId3" imgW="41148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144588"/>
                        <a:ext cx="6540500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06" name="数式" r:id="rId5" imgW="3035160" imgH="660240" progId="Equation.3">
                  <p:embed/>
                </p:oleObj>
              </mc:Choice>
              <mc:Fallback>
                <p:oleObj name="数式" r:id="rId5" imgW="3035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307522"/>
              </p:ext>
            </p:extLst>
          </p:nvPr>
        </p:nvGraphicFramePr>
        <p:xfrm>
          <a:off x="68263" y="4343400"/>
          <a:ext cx="637698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507" name="Equation" r:id="rId7" imgW="3809880" imgH="1002960" progId="Equation.DSMT4">
                  <p:embed/>
                </p:oleObj>
              </mc:Choice>
              <mc:Fallback>
                <p:oleObj name="Equation" r:id="rId7" imgW="380988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3" y="4343400"/>
                        <a:ext cx="637698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Solution to </a:t>
            </a:r>
            <a:r>
              <a:rPr lang="en-US" sz="2400" dirty="0" smtClean="0">
                <a:latin typeface="+mj-lt"/>
              </a:rPr>
              <a:t>problem with </a:t>
            </a:r>
            <a:r>
              <a:rPr lang="en-US" sz="2400" i="1" dirty="0" smtClean="0">
                <a:latin typeface="+mj-lt"/>
              </a:rPr>
              <a:t>F(x)=0</a:t>
            </a:r>
            <a:endParaRPr lang="en-US" sz="2400" dirty="0" smtClean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42965" y="3581400"/>
            <a:ext cx="3900435" cy="990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0513" y="685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construction method #1 -- using </a:t>
            </a:r>
            <a:r>
              <a:rPr lang="en-US" sz="2400" dirty="0" smtClean="0">
                <a:latin typeface="+mj-lt"/>
              </a:rPr>
              <a:t>homogeneous solutions to 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396553"/>
              </p:ext>
            </p:extLst>
          </p:nvPr>
        </p:nvGraphicFramePr>
        <p:xfrm>
          <a:off x="442965" y="1676400"/>
          <a:ext cx="8258069" cy="282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612" name="Equation" r:id="rId3" imgW="5613120" imgH="1917360" progId="Equation.DSMT4">
                  <p:embed/>
                </p:oleObj>
              </mc:Choice>
              <mc:Fallback>
                <p:oleObj name="Equation" r:id="rId3" imgW="5613120" imgH="1917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65" y="1676400"/>
                        <a:ext cx="8258069" cy="282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621307"/>
              </p:ext>
            </p:extLst>
          </p:nvPr>
        </p:nvGraphicFramePr>
        <p:xfrm>
          <a:off x="1219200" y="4661693"/>
          <a:ext cx="630237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9613" name="Equation" r:id="rId5" imgW="5117760" imgH="622080" progId="Equation.DSMT4">
                  <p:embed/>
                </p:oleObj>
              </mc:Choice>
              <mc:Fallback>
                <p:oleObj name="Equation" r:id="rId5" imgW="51177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661693"/>
                        <a:ext cx="6302375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1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447800" y="5500688"/>
            <a:ext cx="4419600" cy="9763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construction method #2 -- using </a:t>
            </a:r>
            <a:r>
              <a:rPr lang="en-US" sz="2400" dirty="0" err="1" smtClean="0">
                <a:latin typeface="+mj-lt"/>
              </a:rPr>
              <a:t>eigenfunctions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ot</a:t>
            </a:r>
            <a:r>
              <a:rPr lang="en-US" sz="2400" dirty="0" smtClean="0">
                <a:latin typeface="+mj-lt"/>
              </a:rPr>
              <a:t> the  </a:t>
            </a:r>
            <a:r>
              <a:rPr lang="en-US" sz="2400" dirty="0" smtClean="0">
                <a:latin typeface="+mj-lt"/>
              </a:rPr>
              <a:t>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550980"/>
              </p:ext>
            </p:extLst>
          </p:nvPr>
        </p:nvGraphicFramePr>
        <p:xfrm>
          <a:off x="410345" y="1493216"/>
          <a:ext cx="6096000" cy="151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5" name="Equation" r:id="rId3" imgW="3848040" imgH="952200" progId="Equation.DSMT4">
                  <p:embed/>
                </p:oleObj>
              </mc:Choice>
              <mc:Fallback>
                <p:oleObj name="Equation" r:id="rId3" imgW="38480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345" y="1493216"/>
                        <a:ext cx="6096000" cy="151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757803"/>
              </p:ext>
            </p:extLst>
          </p:nvPr>
        </p:nvGraphicFramePr>
        <p:xfrm>
          <a:off x="393780" y="2953490"/>
          <a:ext cx="5733604" cy="16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6" name="Equation" r:id="rId5" imgW="4431960" imgH="1307880" progId="Equation.DSMT4">
                  <p:embed/>
                </p:oleObj>
              </mc:Choice>
              <mc:Fallback>
                <p:oleObj name="Equation" r:id="rId5" imgW="44319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3780" y="2953490"/>
                        <a:ext cx="5733604" cy="1692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301190"/>
              </p:ext>
            </p:extLst>
          </p:nvPr>
        </p:nvGraphicFramePr>
        <p:xfrm>
          <a:off x="381000" y="4645025"/>
          <a:ext cx="6092825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7" name="Equation" r:id="rId7" imgW="4533840" imgH="634680" progId="Equation.DSMT4">
                  <p:embed/>
                </p:oleObj>
              </mc:Choice>
              <mc:Fallback>
                <p:oleObj name="Equation" r:id="rId7" imgW="45338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45025"/>
                        <a:ext cx="6092825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157229"/>
              </p:ext>
            </p:extLst>
          </p:nvPr>
        </p:nvGraphicFramePr>
        <p:xfrm>
          <a:off x="344488" y="1036638"/>
          <a:ext cx="7894637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8" name="Equation" r:id="rId9" imgW="5333760" imgH="291960" progId="Equation.DSMT4">
                  <p:embed/>
                </p:oleObj>
              </mc:Choice>
              <mc:Fallback>
                <p:oleObj name="Equation" r:id="rId9" imgW="53337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4488" y="1036638"/>
                        <a:ext cx="7894637" cy="433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882152"/>
              </p:ext>
            </p:extLst>
          </p:nvPr>
        </p:nvGraphicFramePr>
        <p:xfrm>
          <a:off x="393780" y="5500688"/>
          <a:ext cx="53609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79" name="Equation" r:id="rId11" imgW="3543120" imgH="634680" progId="Equation.DSMT4">
                  <p:embed/>
                </p:oleObj>
              </mc:Choice>
              <mc:Fallback>
                <p:oleObj name="Equation" r:id="rId11" imgW="354312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80" y="5500688"/>
                        <a:ext cx="5360988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4879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52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solution methods for one-dimensional second order (Sturm-</a:t>
            </a:r>
            <a:r>
              <a:rPr lang="en-US" sz="2400" dirty="0" err="1" smtClean="0">
                <a:latin typeface="+mj-lt"/>
              </a:rPr>
              <a:t>Liouville</a:t>
            </a:r>
            <a:r>
              <a:rPr lang="en-US" sz="2400" dirty="0" smtClean="0">
                <a:latin typeface="+mj-lt"/>
              </a:rPr>
              <a:t>) differential equations --</a:t>
            </a:r>
            <a:r>
              <a:rPr lang="en-US" sz="2400" dirty="0"/>
              <a:t> </a:t>
            </a:r>
            <a:r>
              <a:rPr lang="en-US" sz="2400" dirty="0" smtClean="0"/>
              <a:t>comparison </a:t>
            </a:r>
            <a:r>
              <a:rPr lang="en-US" sz="2400" dirty="0"/>
              <a:t>of method #1 and #2 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2948581"/>
              </p:ext>
            </p:extLst>
          </p:nvPr>
        </p:nvGraphicFramePr>
        <p:xfrm>
          <a:off x="762000" y="1740128"/>
          <a:ext cx="56800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48" name="Equation" r:id="rId3" imgW="3860640" imgH="571320" progId="Equation.DSMT4">
                  <p:embed/>
                </p:oleObj>
              </mc:Choice>
              <mc:Fallback>
                <p:oleObj name="Equation" r:id="rId3" imgW="386064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740128"/>
                        <a:ext cx="5680075" cy="8413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9451011"/>
              </p:ext>
            </p:extLst>
          </p:nvPr>
        </p:nvGraphicFramePr>
        <p:xfrm>
          <a:off x="762000" y="4192055"/>
          <a:ext cx="6148388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49" name="Equation" r:id="rId5" imgW="4063680" imgH="634680" progId="Equation.DSMT4">
                  <p:embed/>
                </p:oleObj>
              </mc:Choice>
              <mc:Fallback>
                <p:oleObj name="Equation" r:id="rId5" imgW="406368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92055"/>
                        <a:ext cx="6148388" cy="962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0" y="2759140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Single discontinuous integral for evaluating full solution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Only works in one dimension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5265003"/>
            <a:ext cx="655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Infinite series of  continuous integrals for evaluating full solution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Can be extended to multiple dimensions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310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11/30/2015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function methods in multiple dimensions  -- 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Example system – Poisson equation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15465"/>
              </p:ext>
            </p:extLst>
          </p:nvPr>
        </p:nvGraphicFramePr>
        <p:xfrm>
          <a:off x="1014413" y="1149350"/>
          <a:ext cx="2770187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64" name="Equation" r:id="rId3" imgW="1574640" imgH="634680" progId="Equation.DSMT4">
                  <p:embed/>
                </p:oleObj>
              </mc:Choice>
              <mc:Fallback>
                <p:oleObj name="Equation" r:id="rId3" imgW="15746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4413" y="1149350"/>
                        <a:ext cx="2770187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20124594">
            <a:off x="1477994" y="1853640"/>
            <a:ext cx="450766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81200" y="2133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Electrostatic potential</a:t>
            </a:r>
            <a:endParaRPr lang="en-US" sz="2400" dirty="0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1455003"/>
            <a:ext cx="2503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Charge density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Up Arrow 9"/>
          <p:cNvSpPr/>
          <p:nvPr/>
        </p:nvSpPr>
        <p:spPr>
          <a:xfrm rot="16408083">
            <a:off x="3838616" y="1239288"/>
            <a:ext cx="450766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675055"/>
              </p:ext>
            </p:extLst>
          </p:nvPr>
        </p:nvGraphicFramePr>
        <p:xfrm>
          <a:off x="1044230" y="3272086"/>
          <a:ext cx="8143875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865" name="Equation" r:id="rId5" imgW="5574960" imgH="1574640" progId="Equation.DSMT4">
                  <p:embed/>
                </p:oleObj>
              </mc:Choice>
              <mc:Fallback>
                <p:oleObj name="Equation" r:id="rId5" imgW="557496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44230" y="3272086"/>
                        <a:ext cx="8143875" cy="229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 rot="20124594" flipH="1">
            <a:off x="2342418" y="5485273"/>
            <a:ext cx="496762" cy="6237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0" y="5570786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Boundary value terms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6405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25063</TotalTime>
  <Words>477</Words>
  <Application>Microsoft Office PowerPoint</Application>
  <PresentationFormat>On-screen Show (4:3)</PresentationFormat>
  <Paragraphs>104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Office Theme</vt:lpstr>
      <vt:lpstr>MathType 6.0 Equation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1187</cp:revision>
  <cp:lastPrinted>2015-11-23T13:59:27Z</cp:lastPrinted>
  <dcterms:created xsi:type="dcterms:W3CDTF">2012-01-10T18:32:24Z</dcterms:created>
  <dcterms:modified xsi:type="dcterms:W3CDTF">2015-11-30T02:33:14Z</dcterms:modified>
</cp:coreProperties>
</file>