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96" r:id="rId2"/>
    <p:sldId id="354" r:id="rId3"/>
    <p:sldId id="355" r:id="rId4"/>
    <p:sldId id="357" r:id="rId5"/>
    <p:sldId id="356" r:id="rId6"/>
    <p:sldId id="358" r:id="rId7"/>
    <p:sldId id="359" r:id="rId8"/>
    <p:sldId id="360" r:id="rId9"/>
    <p:sldId id="361" r:id="rId10"/>
    <p:sldId id="362" r:id="rId11"/>
    <p:sldId id="363" r:id="rId12"/>
    <p:sldId id="368" r:id="rId13"/>
    <p:sldId id="364" r:id="rId14"/>
    <p:sldId id="365" r:id="rId15"/>
    <p:sldId id="366" r:id="rId16"/>
    <p:sldId id="370" r:id="rId17"/>
    <p:sldId id="371" r:id="rId18"/>
    <p:sldId id="374" r:id="rId19"/>
    <p:sldId id="375" r:id="rId2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4" autoAdjust="0"/>
    <p:restoredTop sz="94660"/>
  </p:normalViewPr>
  <p:slideViewPr>
    <p:cSldViewPr>
      <p:cViewPr varScale="1">
        <p:scale>
          <a:sx n="57" d="100"/>
          <a:sy n="57" d="100"/>
        </p:scale>
        <p:origin x="74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9/3/2015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234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9/4/2015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9/4/2015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9/4/2015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9/4/2015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9/4/2015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9/4/2015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9/4/2015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9/4/2015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9/4/2015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9/4/2015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9/4/2015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9/4/2015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711  Fall 2015 -- Lecture 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7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8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9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hyperlink" Target="http://mathworld.wolfram.com/BrachistochroneProblem.html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2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4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7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8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7.png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7.png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9/4/2015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457200"/>
            <a:ext cx="7239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</a:t>
            </a:r>
            <a:r>
              <a:rPr lang="en-US" sz="3200" b="1" dirty="0"/>
              <a:t>7</a:t>
            </a:r>
            <a:r>
              <a:rPr lang="en-US" sz="3200" b="1" dirty="0" smtClean="0"/>
              <a:t>11 Classical Mechanics and Mathematical Methods</a:t>
            </a:r>
          </a:p>
          <a:p>
            <a:pPr algn="ctr"/>
            <a:r>
              <a:rPr lang="en-US" sz="3200" b="1" dirty="0" smtClean="0"/>
              <a:t>10-10:50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5: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Start reading Chapter 3 – </a:t>
            </a:r>
          </a:p>
          <a:p>
            <a:pPr marL="457200" lvl="2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F</a:t>
            </a:r>
            <a:r>
              <a:rPr lang="en-US" sz="3200" b="1" dirty="0" smtClean="0">
                <a:solidFill>
                  <a:schemeClr val="folHlink"/>
                </a:solidFill>
              </a:rPr>
              <a:t>irst focusing on the “calculus of variation”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9/4/2015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5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4343400" y="2037694"/>
            <a:ext cx="4800600" cy="4843166"/>
            <a:chOff x="4343400" y="2037694"/>
            <a:chExt cx="4800600" cy="4843166"/>
          </a:xfrm>
        </p:grpSpPr>
        <p:grpSp>
          <p:nvGrpSpPr>
            <p:cNvPr id="10" name="Group 9"/>
            <p:cNvGrpSpPr/>
            <p:nvPr/>
          </p:nvGrpSpPr>
          <p:grpSpPr>
            <a:xfrm>
              <a:off x="4343400" y="2499359"/>
              <a:ext cx="4381500" cy="4381501"/>
              <a:chOff x="4762500" y="1371600"/>
              <a:chExt cx="4381500" cy="4381501"/>
            </a:xfrm>
          </p:grpSpPr>
          <p:pic>
            <p:nvPicPr>
              <p:cNvPr id="52226" name="Picture 2" descr="Ivory Bell Linen Lamp Shade 9x19x12.5 (Spider)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62500" y="1371600"/>
                <a:ext cx="4381500" cy="43815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7" name="Straight Arrow Connector 6"/>
              <p:cNvCxnSpPr/>
              <p:nvPr/>
            </p:nvCxnSpPr>
            <p:spPr>
              <a:xfrm flipV="1">
                <a:off x="6858000" y="1371600"/>
                <a:ext cx="0" cy="609600"/>
              </a:xfrm>
              <a:prstGeom prst="straightConnector1">
                <a:avLst/>
              </a:prstGeom>
              <a:ln w="508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6858000" y="1981200"/>
                <a:ext cx="0" cy="3124200"/>
              </a:xfrm>
              <a:prstGeom prst="line">
                <a:avLst/>
              </a:prstGeom>
              <a:ln w="5080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" name="Straight Arrow Connector 11"/>
            <p:cNvCxnSpPr/>
            <p:nvPr/>
          </p:nvCxnSpPr>
          <p:spPr>
            <a:xfrm flipV="1">
              <a:off x="6400800" y="5943600"/>
              <a:ext cx="2480310" cy="60959"/>
            </a:xfrm>
            <a:prstGeom prst="straightConnector1">
              <a:avLst/>
            </a:prstGeom>
            <a:ln w="508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6172200" y="2037694"/>
              <a:ext cx="53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+mj-lt"/>
                </a:rPr>
                <a:t>y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610600" y="5329535"/>
              <a:ext cx="53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+mj-lt"/>
                </a:rPr>
                <a:t>x</a:t>
              </a: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7543800" y="2891135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x</a:t>
            </a:r>
            <a:r>
              <a:rPr lang="en-US" sz="2400" b="1" i="1" baseline="-25000" dirty="0">
                <a:latin typeface="+mj-lt"/>
              </a:rPr>
              <a:t>i</a:t>
            </a:r>
            <a:r>
              <a:rPr lang="en-US" sz="2400" b="1" i="1" dirty="0" smtClean="0">
                <a:latin typeface="+mj-lt"/>
              </a:rPr>
              <a:t>  </a:t>
            </a:r>
            <a:r>
              <a:rPr lang="en-US" sz="2400" b="1" i="1" dirty="0" err="1" smtClean="0">
                <a:latin typeface="+mj-lt"/>
              </a:rPr>
              <a:t>y</a:t>
            </a:r>
            <a:r>
              <a:rPr lang="en-US" sz="2400" b="1" i="1" baseline="-25000" dirty="0" err="1" smtClean="0">
                <a:latin typeface="+mj-lt"/>
              </a:rPr>
              <a:t>i</a:t>
            </a:r>
            <a:endParaRPr lang="en-US" sz="2400" b="1" i="1" dirty="0" smtClean="0"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153400" y="58674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 smtClean="0">
                <a:latin typeface="+mj-lt"/>
              </a:rPr>
              <a:t>x</a:t>
            </a:r>
            <a:r>
              <a:rPr lang="en-US" sz="2400" b="1" i="1" baseline="-25000" dirty="0" err="1" smtClean="0">
                <a:latin typeface="+mj-lt"/>
              </a:rPr>
              <a:t>f</a:t>
            </a:r>
            <a:r>
              <a:rPr lang="en-US" sz="2400" b="1" i="1" dirty="0" smtClean="0">
                <a:latin typeface="+mj-lt"/>
              </a:rPr>
              <a:t>  </a:t>
            </a:r>
            <a:r>
              <a:rPr lang="en-US" sz="2400" b="1" i="1" dirty="0" err="1" smtClean="0">
                <a:latin typeface="+mj-lt"/>
              </a:rPr>
              <a:t>y</a:t>
            </a:r>
            <a:r>
              <a:rPr lang="en-US" sz="2400" b="1" i="1" baseline="-25000" dirty="0" err="1">
                <a:latin typeface="+mj-lt"/>
              </a:rPr>
              <a:t>f</a:t>
            </a:r>
            <a:endParaRPr lang="en-US" sz="2400" b="1" i="1" dirty="0" smtClean="0">
              <a:latin typeface="+mj-lt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4655814"/>
              </p:ext>
            </p:extLst>
          </p:nvPr>
        </p:nvGraphicFramePr>
        <p:xfrm>
          <a:off x="477837" y="203200"/>
          <a:ext cx="8132763" cy="413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67" name="数式" r:id="rId4" imgW="3848040" imgH="1955520" progId="Equation.3">
                  <p:embed/>
                </p:oleObj>
              </mc:Choice>
              <mc:Fallback>
                <p:oleObj name="数式" r:id="rId4" imgW="3848040" imgH="19555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837" y="203200"/>
                        <a:ext cx="8132763" cy="413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5267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9/4/2015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5151487"/>
              </p:ext>
            </p:extLst>
          </p:nvPr>
        </p:nvGraphicFramePr>
        <p:xfrm>
          <a:off x="1828800" y="838200"/>
          <a:ext cx="4725988" cy="45593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88" name="数式" r:id="rId3" imgW="2234880" imgH="2158920" progId="Equation.3">
                  <p:embed/>
                </p:oleObj>
              </mc:Choice>
              <mc:Fallback>
                <p:oleObj name="数式" r:id="rId3" imgW="2234880" imgH="21589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838200"/>
                        <a:ext cx="4725988" cy="45593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9247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9/4/2015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457200"/>
            <a:ext cx="792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Another example:</a:t>
            </a:r>
          </a:p>
          <a:p>
            <a:pPr lvl="1"/>
            <a:r>
              <a:rPr lang="en-US" sz="2000" dirty="0" smtClean="0">
                <a:latin typeface="+mj-lt"/>
              </a:rPr>
              <a:t>(Courtesy of F. B. Hildebrand, Methods of Applied Mathematics)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4691710"/>
              </p:ext>
            </p:extLst>
          </p:nvPr>
        </p:nvGraphicFramePr>
        <p:xfrm>
          <a:off x="969963" y="1743075"/>
          <a:ext cx="6443662" cy="450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62" name="数式" r:id="rId3" imgW="3047760" imgH="2133360" progId="Equation.3">
                  <p:embed/>
                </p:oleObj>
              </mc:Choice>
              <mc:Fallback>
                <p:oleObj name="数式" r:id="rId3" imgW="3047760" imgH="21333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9963" y="1743075"/>
                        <a:ext cx="6443662" cy="450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722528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9/4/2015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6429220"/>
              </p:ext>
            </p:extLst>
          </p:nvPr>
        </p:nvGraphicFramePr>
        <p:xfrm>
          <a:off x="304800" y="61970"/>
          <a:ext cx="6400800" cy="29098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53" name="数式" r:id="rId3" imgW="3492360" imgH="1587240" progId="Equation.3">
                  <p:embed/>
                </p:oleObj>
              </mc:Choice>
              <mc:Fallback>
                <p:oleObj name="数式" r:id="rId3" imgW="3492360" imgH="15872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61970"/>
                        <a:ext cx="6400800" cy="29098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3305891"/>
              </p:ext>
            </p:extLst>
          </p:nvPr>
        </p:nvGraphicFramePr>
        <p:xfrm>
          <a:off x="228600" y="2825750"/>
          <a:ext cx="6400800" cy="372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54" name="数式" r:id="rId5" imgW="3314520" imgH="1930320" progId="Equation.3">
                  <p:embed/>
                </p:oleObj>
              </mc:Choice>
              <mc:Fallback>
                <p:oleObj name="数式" r:id="rId5" imgW="3314520" imgH="19303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825750"/>
                        <a:ext cx="6400800" cy="3727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9895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9/4/2015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048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+mj-lt"/>
              </a:rPr>
              <a:t>Brachistochrone</a:t>
            </a:r>
            <a:r>
              <a:rPr lang="en-US" sz="2400" b="1" dirty="0" smtClean="0">
                <a:latin typeface="+mj-lt"/>
              </a:rPr>
              <a:t> problem:   </a:t>
            </a:r>
            <a:r>
              <a:rPr lang="en-US" sz="2400" dirty="0" smtClean="0">
                <a:latin typeface="+mj-lt"/>
              </a:rPr>
              <a:t>(solved by Newton in 1696)</a:t>
            </a:r>
            <a:endParaRPr lang="en-US" sz="2400" b="1" dirty="0" smtClean="0">
              <a:latin typeface="+mj-lt"/>
            </a:endParaRPr>
          </a:p>
          <a:p>
            <a:r>
              <a:rPr lang="en-US" sz="2400" b="1" dirty="0">
                <a:latin typeface="+mj-lt"/>
              </a:rPr>
              <a:t>         </a:t>
            </a:r>
            <a:r>
              <a:rPr lang="en-US" dirty="0">
                <a:latin typeface="+mj-lt"/>
                <a:hlinkClick r:id="rId2"/>
              </a:rPr>
              <a:t>http://mathworld.wolfram.com/BrachistochroneProblem.html</a:t>
            </a:r>
            <a:endParaRPr lang="en-US" dirty="0" smtClean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43600" y="1600200"/>
            <a:ext cx="2971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 particle of </a:t>
            </a:r>
            <a:r>
              <a:rPr lang="en-US" sz="2400" dirty="0" smtClean="0"/>
              <a:t>weight </a:t>
            </a:r>
            <a:r>
              <a:rPr lang="en-US" sz="2400" i="1" dirty="0" smtClean="0"/>
              <a:t>mg</a:t>
            </a:r>
            <a:r>
              <a:rPr lang="en-US" sz="2400" dirty="0" smtClean="0"/>
              <a:t> travels </a:t>
            </a:r>
            <a:r>
              <a:rPr lang="en-US" sz="2400" dirty="0" err="1" smtClean="0"/>
              <a:t>frictionlessly</a:t>
            </a:r>
            <a:r>
              <a:rPr lang="en-US" sz="2400" dirty="0" smtClean="0"/>
              <a:t> down a path of shape </a:t>
            </a:r>
            <a:r>
              <a:rPr lang="en-US" sz="2400" i="1" dirty="0"/>
              <a:t>y(x</a:t>
            </a:r>
            <a:r>
              <a:rPr lang="en-US" sz="2400" i="1" dirty="0" smtClean="0"/>
              <a:t>). </a:t>
            </a:r>
            <a:r>
              <a:rPr lang="en-US" sz="2400" dirty="0" smtClean="0">
                <a:latin typeface="+mj-lt"/>
              </a:rPr>
              <a:t>What is the shape of the path </a:t>
            </a:r>
            <a:r>
              <a:rPr lang="en-US" sz="2400" i="1" dirty="0" smtClean="0">
                <a:latin typeface="+mj-lt"/>
              </a:rPr>
              <a:t>y(x)</a:t>
            </a:r>
            <a:r>
              <a:rPr lang="en-US" sz="2400" dirty="0" smtClean="0">
                <a:latin typeface="+mj-lt"/>
              </a:rPr>
              <a:t> that minimizes the  travel time from</a:t>
            </a:r>
          </a:p>
          <a:p>
            <a:r>
              <a:rPr lang="en-US" sz="2400" i="1" dirty="0" smtClean="0"/>
              <a:t>y(0)=0 </a:t>
            </a:r>
            <a:r>
              <a:rPr lang="en-US" sz="2400" dirty="0" smtClean="0"/>
              <a:t>to </a:t>
            </a:r>
            <a:r>
              <a:rPr lang="en-US" sz="2400" i="1" dirty="0" smtClean="0"/>
              <a:t>y(</a:t>
            </a:r>
            <a:r>
              <a:rPr lang="en-US" sz="2400" i="1" dirty="0" smtClean="0">
                <a:latin typeface="Symbol" pitchFamily="18" charset="2"/>
              </a:rPr>
              <a:t>p</a:t>
            </a:r>
            <a:r>
              <a:rPr lang="en-US" sz="2400" i="1" dirty="0" smtClean="0"/>
              <a:t>)=-</a:t>
            </a:r>
            <a:r>
              <a:rPr lang="en-US" sz="2400" i="1" dirty="0" smtClean="0">
                <a:latin typeface="Symbol" pitchFamily="18" charset="2"/>
              </a:rPr>
              <a:t>2</a:t>
            </a:r>
            <a:r>
              <a:rPr lang="en-US" sz="2400" dirty="0" smtClean="0">
                <a:latin typeface="+mj-lt"/>
              </a:rPr>
              <a:t> ? </a:t>
            </a:r>
          </a:p>
        </p:txBody>
      </p:sp>
      <p:pic>
        <p:nvPicPr>
          <p:cNvPr id="552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516380"/>
            <a:ext cx="558165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674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9/4/2015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2275319"/>
              </p:ext>
            </p:extLst>
          </p:nvPr>
        </p:nvGraphicFramePr>
        <p:xfrm>
          <a:off x="152400" y="381000"/>
          <a:ext cx="6353175" cy="598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73" name="数式" r:id="rId3" imgW="3288960" imgH="3098520" progId="Equation.3">
                  <p:embed/>
                </p:oleObj>
              </mc:Choice>
              <mc:Fallback>
                <p:oleObj name="数式" r:id="rId3" imgW="3288960" imgH="30985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81000"/>
                        <a:ext cx="6353175" cy="5983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9984895"/>
              </p:ext>
            </p:extLst>
          </p:nvPr>
        </p:nvGraphicFramePr>
        <p:xfrm>
          <a:off x="4592472" y="2362200"/>
          <a:ext cx="4399128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74" name="数式" r:id="rId5" imgW="2717640" imgH="2400120" progId="Equation.3">
                  <p:embed/>
                </p:oleObj>
              </mc:Choice>
              <mc:Fallback>
                <p:oleObj name="数式" r:id="rId5" imgW="2717640" imgH="24001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2472" y="2362200"/>
                        <a:ext cx="4399128" cy="388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6952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9/4/2015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1183869"/>
              </p:ext>
            </p:extLst>
          </p:nvPr>
        </p:nvGraphicFramePr>
        <p:xfrm>
          <a:off x="609600" y="228600"/>
          <a:ext cx="6524625" cy="284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15" name="数式" r:id="rId3" imgW="3377880" imgH="1473120" progId="Equation.3">
                  <p:embed/>
                </p:oleObj>
              </mc:Choice>
              <mc:Fallback>
                <p:oleObj name="数式" r:id="rId3" imgW="3377880" imgH="1473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28600"/>
                        <a:ext cx="6524625" cy="284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1049645"/>
              </p:ext>
            </p:extLst>
          </p:nvPr>
        </p:nvGraphicFramePr>
        <p:xfrm>
          <a:off x="665162" y="3008313"/>
          <a:ext cx="7259638" cy="2024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16" name="Equation" r:id="rId5" imgW="3962160" imgH="1104840" progId="Equation.DSMT4">
                  <p:embed/>
                </p:oleObj>
              </mc:Choice>
              <mc:Fallback>
                <p:oleObj name="Equation" r:id="rId5" imgW="3962160" imgH="1104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162" y="3008313"/>
                        <a:ext cx="7259638" cy="2024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0351000"/>
              </p:ext>
            </p:extLst>
          </p:nvPr>
        </p:nvGraphicFramePr>
        <p:xfrm>
          <a:off x="685800" y="5029200"/>
          <a:ext cx="3605213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17" name="数式" r:id="rId7" imgW="1866600" imgH="457200" progId="Equation.3">
                  <p:embed/>
                </p:oleObj>
              </mc:Choice>
              <mc:Fallback>
                <p:oleObj name="数式" r:id="rId7" imgW="18666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5029200"/>
                        <a:ext cx="3605213" cy="88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6952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9/4/2015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9673897"/>
              </p:ext>
            </p:extLst>
          </p:nvPr>
        </p:nvGraphicFramePr>
        <p:xfrm>
          <a:off x="771525" y="609600"/>
          <a:ext cx="6869113" cy="451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25" name="数式" r:id="rId3" imgW="3555720" imgH="2336760" progId="Equation.3">
                  <p:embed/>
                </p:oleObj>
              </mc:Choice>
              <mc:Fallback>
                <p:oleObj name="数式" r:id="rId3" imgW="3555720" imgH="2336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1525" y="609600"/>
                        <a:ext cx="6869113" cy="4513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4497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762000" y="3886200"/>
            <a:ext cx="6096000" cy="1905000"/>
            <a:chOff x="762000" y="3886200"/>
            <a:chExt cx="6096000" cy="1905000"/>
          </a:xfrm>
        </p:grpSpPr>
        <p:sp>
          <p:nvSpPr>
            <p:cNvPr id="9" name="Rectangle 8"/>
            <p:cNvSpPr/>
            <p:nvPr/>
          </p:nvSpPr>
          <p:spPr>
            <a:xfrm>
              <a:off x="1295400" y="4419600"/>
              <a:ext cx="3200400" cy="13716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62000" y="3886200"/>
              <a:ext cx="6096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Parametric equations for </a:t>
              </a:r>
              <a:r>
                <a:rPr lang="en-US" sz="2400" dirty="0" err="1" smtClean="0">
                  <a:latin typeface="+mj-lt"/>
                </a:rPr>
                <a:t>Brachistochrone</a:t>
              </a:r>
              <a:r>
                <a:rPr lang="en-US" sz="2400" dirty="0" smtClean="0">
                  <a:latin typeface="+mj-lt"/>
                </a:rPr>
                <a:t>:</a:t>
              </a:r>
            </a:p>
          </p:txBody>
        </p:sp>
        <p:graphicFrame>
          <p:nvGraphicFramePr>
            <p:cNvPr id="7" name="Object 6"/>
            <p:cNvGraphicFramePr>
              <a:graphicFrameLocks noChangeAspect="1"/>
            </p:cNvGraphicFramePr>
            <p:nvPr>
              <p:extLst/>
            </p:nvPr>
          </p:nvGraphicFramePr>
          <p:xfrm>
            <a:off x="1295400" y="4347865"/>
            <a:ext cx="3152775" cy="14254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463" name="数式" r:id="rId3" imgW="952200" imgH="431640" progId="Equation.3">
                    <p:embed/>
                  </p:oleObj>
                </mc:Choice>
                <mc:Fallback>
                  <p:oleObj name="数式" r:id="rId3" imgW="952200" imgH="431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5400" y="4347865"/>
                          <a:ext cx="3152775" cy="14254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9/4/2015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381000" y="304800"/>
          <a:ext cx="2992437" cy="326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4" name="数式" r:id="rId5" imgW="1549080" imgH="1688760" progId="Equation.3">
                  <p:embed/>
                </p:oleObj>
              </mc:Choice>
              <mc:Fallback>
                <p:oleObj name="数式" r:id="rId5" imgW="1549080" imgH="1688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2992437" cy="326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3784600" y="558800"/>
          <a:ext cx="4830763" cy="274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5" name="数式" r:id="rId7" imgW="2501640" imgH="1422360" progId="Equation.3">
                  <p:embed/>
                </p:oleObj>
              </mc:Choice>
              <mc:Fallback>
                <p:oleObj name="数式" r:id="rId7" imgW="2501640" imgH="1422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4600" y="558800"/>
                        <a:ext cx="4830763" cy="2740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76576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9/4/2015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9697" t="19842" r="12122" b="34127"/>
          <a:stretch/>
        </p:blipFill>
        <p:spPr>
          <a:xfrm>
            <a:off x="1143000" y="990600"/>
            <a:ext cx="6858000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2255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9/4/2015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629400" y="6324600"/>
            <a:ext cx="2133600" cy="365125"/>
          </a:xfrm>
        </p:spPr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228600" y="28956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520" y="685800"/>
            <a:ext cx="8069480" cy="431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682895"/>
            <a:ext cx="683895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9/4/2015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81000"/>
            <a:ext cx="868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In Chapter 3, the notion of </a:t>
            </a:r>
            <a:r>
              <a:rPr lang="en-US" sz="2400" dirty="0" err="1" smtClean="0">
                <a:latin typeface="+mj-lt"/>
              </a:rPr>
              <a:t>Lagrangian</a:t>
            </a:r>
            <a:r>
              <a:rPr lang="en-US" sz="2400" dirty="0" smtClean="0">
                <a:latin typeface="+mj-lt"/>
              </a:rPr>
              <a:t> dynamics is developed; reformulating Newton’s laws in terms of minimization of related functions.  In preparation, we need to develop a mathematical tool known as “the calculus of variation”.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52600" y="2209800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j-lt"/>
              </a:rPr>
              <a:t>Minimization of a simple function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234480"/>
              </p:ext>
            </p:extLst>
          </p:nvPr>
        </p:nvGraphicFramePr>
        <p:xfrm>
          <a:off x="5715000" y="4171706"/>
          <a:ext cx="1390650" cy="110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05" name="数式" r:id="rId4" imgW="495000" imgH="393480" progId="Equation.3">
                  <p:embed/>
                </p:oleObj>
              </mc:Choice>
              <mc:Fallback>
                <p:oleObj name="数式" r:id="rId4" imgW="49500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715000" y="4171706"/>
                        <a:ext cx="1390650" cy="1105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Arrow Connector 8"/>
          <p:cNvCxnSpPr/>
          <p:nvPr/>
        </p:nvCxnSpPr>
        <p:spPr>
          <a:xfrm flipV="1">
            <a:off x="6705600" y="3886200"/>
            <a:ext cx="152400" cy="76200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1"/>
          </p:cNvCxnSpPr>
          <p:nvPr/>
        </p:nvCxnSpPr>
        <p:spPr>
          <a:xfrm flipH="1">
            <a:off x="4038600" y="4724400"/>
            <a:ext cx="1676400" cy="83820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324600" y="30480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+mj-lt"/>
              </a:rPr>
              <a:t>local minimum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114675" y="4908649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+mj-lt"/>
              </a:rPr>
              <a:t>global minimum</a:t>
            </a:r>
          </a:p>
        </p:txBody>
      </p:sp>
    </p:spTree>
    <p:extLst>
      <p:ext uri="{BB962C8B-B14F-4D97-AF65-F5344CB8AC3E}">
        <p14:creationId xmlns:p14="http://schemas.microsoft.com/office/powerpoint/2010/main" val="171409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682895"/>
            <a:ext cx="683895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9/4/2015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735455" y="304800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j-lt"/>
              </a:rPr>
              <a:t>Minimization of a simple function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4699503"/>
              </p:ext>
            </p:extLst>
          </p:nvPr>
        </p:nvGraphicFramePr>
        <p:xfrm>
          <a:off x="5715000" y="4171706"/>
          <a:ext cx="1390650" cy="110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75" name="数式" r:id="rId4" imgW="495000" imgH="393480" progId="Equation.3">
                  <p:embed/>
                </p:oleObj>
              </mc:Choice>
              <mc:Fallback>
                <p:oleObj name="数式" r:id="rId4" imgW="49500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715000" y="4171706"/>
                        <a:ext cx="1390650" cy="1105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Arrow Connector 8"/>
          <p:cNvCxnSpPr/>
          <p:nvPr/>
        </p:nvCxnSpPr>
        <p:spPr>
          <a:xfrm flipV="1">
            <a:off x="6705600" y="3886200"/>
            <a:ext cx="152400" cy="76200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1"/>
          </p:cNvCxnSpPr>
          <p:nvPr/>
        </p:nvCxnSpPr>
        <p:spPr>
          <a:xfrm flipH="1">
            <a:off x="4038600" y="4724400"/>
            <a:ext cx="1676400" cy="83820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324600" y="30480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+mj-lt"/>
              </a:rPr>
              <a:t>local minimum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114675" y="4908649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+mj-lt"/>
              </a:rPr>
              <a:t>global minimum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6303644"/>
              </p:ext>
            </p:extLst>
          </p:nvPr>
        </p:nvGraphicFramePr>
        <p:xfrm>
          <a:off x="1755775" y="730250"/>
          <a:ext cx="6029325" cy="186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76" name="数式" r:id="rId6" imgW="2755800" imgH="850680" progId="Equation.3">
                  <p:embed/>
                </p:oleObj>
              </mc:Choice>
              <mc:Fallback>
                <p:oleObj name="数式" r:id="rId6" imgW="2755800" imgH="8506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5775" y="730250"/>
                        <a:ext cx="6029325" cy="186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0179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9/4/2015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153977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j-lt"/>
              </a:rPr>
              <a:t>Functional minimization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1797928"/>
              </p:ext>
            </p:extLst>
          </p:nvPr>
        </p:nvGraphicFramePr>
        <p:xfrm>
          <a:off x="762001" y="581352"/>
          <a:ext cx="7543800" cy="29506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98" name="数式" r:id="rId3" imgW="3568680" imgH="1396800" progId="Equation.3">
                  <p:embed/>
                </p:oleObj>
              </mc:Choice>
              <mc:Fallback>
                <p:oleObj name="数式" r:id="rId3" imgW="3568680" imgH="1396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1" y="581352"/>
                        <a:ext cx="7543800" cy="29506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710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4190" y="3695700"/>
            <a:ext cx="6096000" cy="269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0410390"/>
              </p:ext>
            </p:extLst>
          </p:nvPr>
        </p:nvGraphicFramePr>
        <p:xfrm>
          <a:off x="305753" y="4038600"/>
          <a:ext cx="2738437" cy="150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99" name="数式" r:id="rId6" imgW="1295280" imgH="711000" progId="Equation.3">
                  <p:embed/>
                </p:oleObj>
              </mc:Choice>
              <mc:Fallback>
                <p:oleObj name="数式" r:id="rId6" imgW="1295280" imgH="711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753" y="4038600"/>
                        <a:ext cx="2738437" cy="1501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9813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9/4/2015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3047748"/>
              </p:ext>
            </p:extLst>
          </p:nvPr>
        </p:nvGraphicFramePr>
        <p:xfrm>
          <a:off x="152400" y="304800"/>
          <a:ext cx="2738438" cy="2628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17" name="数式" r:id="rId3" imgW="1295280" imgH="1244520" progId="Equation.3">
                  <p:embed/>
                </p:oleObj>
              </mc:Choice>
              <mc:Fallback>
                <p:oleObj name="数式" r:id="rId3" imgW="1295280" imgH="12445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04800"/>
                        <a:ext cx="2738438" cy="2628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4190" y="152400"/>
            <a:ext cx="6096000" cy="269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5145989"/>
              </p:ext>
            </p:extLst>
          </p:nvPr>
        </p:nvGraphicFramePr>
        <p:xfrm>
          <a:off x="1811337" y="2924175"/>
          <a:ext cx="5961063" cy="348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18" name="数式" r:id="rId6" imgW="2819160" imgH="1650960" progId="Equation.3">
                  <p:embed/>
                </p:oleObj>
              </mc:Choice>
              <mc:Fallback>
                <p:oleObj name="数式" r:id="rId6" imgW="2819160" imgH="16509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1337" y="2924175"/>
                        <a:ext cx="5961063" cy="3486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180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9/4/2015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93017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j-lt"/>
              </a:rPr>
              <a:t>Calculus of variation example for a pure integral functions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0481916"/>
              </p:ext>
            </p:extLst>
          </p:nvPr>
        </p:nvGraphicFramePr>
        <p:xfrm>
          <a:off x="750887" y="550872"/>
          <a:ext cx="7489825" cy="2576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46" name="数式" r:id="rId3" imgW="3543120" imgH="1218960" progId="Equation.3">
                  <p:embed/>
                </p:oleObj>
              </mc:Choice>
              <mc:Fallback>
                <p:oleObj name="数式" r:id="rId3" imgW="3543120" imgH="12189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887" y="550872"/>
                        <a:ext cx="7489825" cy="2576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8391545"/>
              </p:ext>
            </p:extLst>
          </p:nvPr>
        </p:nvGraphicFramePr>
        <p:xfrm>
          <a:off x="1295400" y="3309938"/>
          <a:ext cx="6278563" cy="3167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47" name="数式" r:id="rId5" imgW="2971800" imgH="1498320" progId="Equation.3">
                  <p:embed/>
                </p:oleObj>
              </mc:Choice>
              <mc:Fallback>
                <p:oleObj name="数式" r:id="rId5" imgW="2971800" imgH="14983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309938"/>
                        <a:ext cx="6278563" cy="3167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0820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3581400"/>
            <a:ext cx="4572000" cy="1066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9/4/2015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81000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After some derivations, we find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0429784"/>
              </p:ext>
            </p:extLst>
          </p:nvPr>
        </p:nvGraphicFramePr>
        <p:xfrm>
          <a:off x="230188" y="700088"/>
          <a:ext cx="8559800" cy="405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24" name="数式" r:id="rId3" imgW="4051080" imgH="1917360" progId="Equation.3">
                  <p:embed/>
                </p:oleObj>
              </mc:Choice>
              <mc:Fallback>
                <p:oleObj name="数式" r:id="rId3" imgW="4051080" imgH="19173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188" y="700088"/>
                        <a:ext cx="8559800" cy="4052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2397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14400" y="5791200"/>
            <a:ext cx="12192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9/4/2015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3546061"/>
              </p:ext>
            </p:extLst>
          </p:nvPr>
        </p:nvGraphicFramePr>
        <p:xfrm>
          <a:off x="457200" y="190500"/>
          <a:ext cx="7354888" cy="407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7" name="数式" r:id="rId3" imgW="3479760" imgH="1930320" progId="Equation.3">
                  <p:embed/>
                </p:oleObj>
              </mc:Choice>
              <mc:Fallback>
                <p:oleObj name="数式" r:id="rId3" imgW="3479760" imgH="19303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90500"/>
                        <a:ext cx="7354888" cy="407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174576"/>
              </p:ext>
            </p:extLst>
          </p:nvPr>
        </p:nvGraphicFramePr>
        <p:xfrm>
          <a:off x="533400" y="4013200"/>
          <a:ext cx="5797550" cy="217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8" name="数式" r:id="rId5" imgW="2743200" imgH="1028520" progId="Equation.3">
                  <p:embed/>
                </p:oleObj>
              </mc:Choice>
              <mc:Fallback>
                <p:oleObj name="数式" r:id="rId5" imgW="2743200" imgH="10285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013200"/>
                        <a:ext cx="5797550" cy="2173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4899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7606</TotalTime>
  <Words>358</Words>
  <Application>Microsoft Office PowerPoint</Application>
  <PresentationFormat>On-screen Show (4:3)</PresentationFormat>
  <Paragraphs>85</Paragraphs>
  <Slides>19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Symbol</vt:lpstr>
      <vt:lpstr>Office Theme</vt:lpstr>
      <vt:lpstr>数式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343</cp:revision>
  <cp:lastPrinted>2015-09-03T05:41:19Z</cp:lastPrinted>
  <dcterms:created xsi:type="dcterms:W3CDTF">2012-01-10T18:32:24Z</dcterms:created>
  <dcterms:modified xsi:type="dcterms:W3CDTF">2015-09-03T05:41:35Z</dcterms:modified>
</cp:coreProperties>
</file>