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6" r:id="rId2"/>
    <p:sldId id="354" r:id="rId3"/>
    <p:sldId id="365" r:id="rId4"/>
    <p:sldId id="366" r:id="rId5"/>
    <p:sldId id="371" r:id="rId6"/>
    <p:sldId id="372" r:id="rId7"/>
    <p:sldId id="380" r:id="rId8"/>
    <p:sldId id="381" r:id="rId9"/>
    <p:sldId id="373" r:id="rId10"/>
    <p:sldId id="374" r:id="rId11"/>
    <p:sldId id="375" r:id="rId12"/>
    <p:sldId id="376" r:id="rId13"/>
    <p:sldId id="377" r:id="rId14"/>
    <p:sldId id="378" r:id="rId15"/>
    <p:sldId id="379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57" d="100"/>
          <a:sy n="57" d="100"/>
        </p:scale>
        <p:origin x="7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7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9/6/2015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athworld.wolfram.com/BrachistochroneProblem.htm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57200"/>
            <a:ext cx="723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6: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Continue reading Chapter 3 </a:t>
            </a:r>
          </a:p>
          <a:p>
            <a:pPr marL="914400" lvl="3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Further development of the  “calculus of variation” 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506935"/>
              </p:ext>
            </p:extLst>
          </p:nvPr>
        </p:nvGraphicFramePr>
        <p:xfrm>
          <a:off x="619125" y="228600"/>
          <a:ext cx="7458075" cy="5670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2" name="数式" r:id="rId3" imgW="2565360" imgH="1955520" progId="Equation.3">
                  <p:embed/>
                </p:oleObj>
              </mc:Choice>
              <mc:Fallback>
                <p:oleObj name="数式" r:id="rId3" imgW="2565360" imgH="19555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228600"/>
                        <a:ext cx="7458075" cy="5670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 flipV="1">
            <a:off x="2438400" y="5867400"/>
            <a:ext cx="685800" cy="3048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00400" y="5788967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Lagrange multiplier</a:t>
            </a:r>
          </a:p>
        </p:txBody>
      </p:sp>
    </p:spTree>
    <p:extLst>
      <p:ext uri="{BB962C8B-B14F-4D97-AF65-F5344CB8AC3E}">
        <p14:creationId xmlns:p14="http://schemas.microsoft.com/office/powerpoint/2010/main" val="138635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27551"/>
              </p:ext>
            </p:extLst>
          </p:nvPr>
        </p:nvGraphicFramePr>
        <p:xfrm>
          <a:off x="1066800" y="0"/>
          <a:ext cx="6798973" cy="637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5" name="数式" r:id="rId3" imgW="2730240" imgH="2565360" progId="Equation.3">
                  <p:embed/>
                </p:oleObj>
              </mc:Choice>
              <mc:Fallback>
                <p:oleObj name="数式" r:id="rId3" imgW="2730240" imgH="2565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0"/>
                        <a:ext cx="6798973" cy="6370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14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363523"/>
              </p:ext>
            </p:extLst>
          </p:nvPr>
        </p:nvGraphicFramePr>
        <p:xfrm>
          <a:off x="381000" y="139700"/>
          <a:ext cx="6356350" cy="633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9" name="数式" r:id="rId3" imgW="2552400" imgH="2552400" progId="Equation.3">
                  <p:embed/>
                </p:oleObj>
              </mc:Choice>
              <mc:Fallback>
                <p:oleObj name="数式" r:id="rId3" imgW="2552400" imgH="255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9700"/>
                        <a:ext cx="6356350" cy="633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68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440641"/>
              </p:ext>
            </p:extLst>
          </p:nvPr>
        </p:nvGraphicFramePr>
        <p:xfrm>
          <a:off x="871538" y="1147763"/>
          <a:ext cx="5375275" cy="431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2" name="数式" r:id="rId3" imgW="2158920" imgH="1739880" progId="Equation.3">
                  <p:embed/>
                </p:oleObj>
              </mc:Choice>
              <mc:Fallback>
                <p:oleObj name="数式" r:id="rId3" imgW="2158920" imgH="1739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1147763"/>
                        <a:ext cx="5375275" cy="431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73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Summary of results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135215"/>
              </p:ext>
            </p:extLst>
          </p:nvPr>
        </p:nvGraphicFramePr>
        <p:xfrm>
          <a:off x="693738" y="1219200"/>
          <a:ext cx="8143875" cy="421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9" name="数式" r:id="rId3" imgW="4216320" imgH="2184120" progId="Equation.3">
                  <p:embed/>
                </p:oleObj>
              </mc:Choice>
              <mc:Fallback>
                <p:oleObj name="数式" r:id="rId3" imgW="4216320" imgH="21841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1219200"/>
                        <a:ext cx="8143875" cy="421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567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7620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Application to particle dynamics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256942"/>
              </p:ext>
            </p:extLst>
          </p:nvPr>
        </p:nvGraphicFramePr>
        <p:xfrm>
          <a:off x="1600200" y="1524000"/>
          <a:ext cx="4022725" cy="352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9" name="数式" r:id="rId3" imgW="2082600" imgH="1828800" progId="Equation.3">
                  <p:embed/>
                </p:oleObj>
              </mc:Choice>
              <mc:Fallback>
                <p:oleObj name="数式" r:id="rId3" imgW="2082600" imgH="1828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524000"/>
                        <a:ext cx="4022725" cy="352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95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57200" y="35052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066800"/>
            <a:ext cx="8048625" cy="430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+mj-lt"/>
              </a:rPr>
              <a:t>Brachistochrone</a:t>
            </a:r>
            <a:r>
              <a:rPr lang="en-US" sz="2400" b="1" dirty="0" smtClean="0">
                <a:latin typeface="+mj-lt"/>
              </a:rPr>
              <a:t> problem:   </a:t>
            </a:r>
            <a:r>
              <a:rPr lang="en-US" sz="2400" dirty="0" smtClean="0">
                <a:latin typeface="+mj-lt"/>
              </a:rPr>
              <a:t>(solved by Newton in 1696)</a:t>
            </a:r>
            <a:endParaRPr lang="en-US" sz="2400" b="1" dirty="0" smtClean="0">
              <a:latin typeface="+mj-lt"/>
            </a:endParaRPr>
          </a:p>
          <a:p>
            <a:r>
              <a:rPr lang="en-US" sz="2400" b="1" dirty="0">
                <a:latin typeface="+mj-lt"/>
              </a:rPr>
              <a:t>         </a:t>
            </a:r>
            <a:r>
              <a:rPr lang="en-US" dirty="0">
                <a:latin typeface="+mj-lt"/>
                <a:hlinkClick r:id="rId2"/>
              </a:rPr>
              <a:t>http://mathworld.wolfram.com/BrachistochroneProblem.html</a:t>
            </a:r>
            <a:endParaRPr lang="en-US" dirty="0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1600200"/>
            <a:ext cx="29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 particle of </a:t>
            </a:r>
            <a:r>
              <a:rPr lang="en-US" sz="2400" dirty="0" smtClean="0"/>
              <a:t>weight </a:t>
            </a:r>
            <a:r>
              <a:rPr lang="en-US" sz="2400" i="1" dirty="0" smtClean="0"/>
              <a:t>mg</a:t>
            </a:r>
            <a:r>
              <a:rPr lang="en-US" sz="2400" dirty="0" smtClean="0"/>
              <a:t> travels </a:t>
            </a:r>
            <a:r>
              <a:rPr lang="en-US" sz="2400" dirty="0" err="1" smtClean="0"/>
              <a:t>frictionlessly</a:t>
            </a:r>
            <a:r>
              <a:rPr lang="en-US" sz="2400" dirty="0" smtClean="0"/>
              <a:t> down a path of shape </a:t>
            </a:r>
            <a:r>
              <a:rPr lang="en-US" sz="2400" i="1" dirty="0"/>
              <a:t>y(x</a:t>
            </a:r>
            <a:r>
              <a:rPr lang="en-US" sz="2400" i="1" dirty="0" smtClean="0"/>
              <a:t>). </a:t>
            </a:r>
            <a:r>
              <a:rPr lang="en-US" sz="2400" dirty="0" smtClean="0">
                <a:latin typeface="+mj-lt"/>
              </a:rPr>
              <a:t>What is the shape of the path </a:t>
            </a:r>
            <a:r>
              <a:rPr lang="en-US" sz="2400" i="1" dirty="0" smtClean="0">
                <a:latin typeface="+mj-lt"/>
              </a:rPr>
              <a:t>y(x)</a:t>
            </a:r>
            <a:r>
              <a:rPr lang="en-US" sz="2400" dirty="0" smtClean="0">
                <a:latin typeface="+mj-lt"/>
              </a:rPr>
              <a:t> that minimizes the  travel time from</a:t>
            </a:r>
          </a:p>
          <a:p>
            <a:r>
              <a:rPr lang="en-US" sz="2400" i="1" dirty="0" smtClean="0"/>
              <a:t>y(0)=0 </a:t>
            </a:r>
            <a:r>
              <a:rPr lang="en-US" sz="2400" dirty="0" smtClean="0"/>
              <a:t>to </a:t>
            </a:r>
            <a:r>
              <a:rPr lang="en-US" sz="2400" i="1" dirty="0" smtClean="0"/>
              <a:t>y(</a:t>
            </a:r>
            <a:r>
              <a:rPr lang="en-US" sz="2400" i="1" dirty="0" smtClean="0">
                <a:latin typeface="Symbol" pitchFamily="18" charset="2"/>
              </a:rPr>
              <a:t>p</a:t>
            </a:r>
            <a:r>
              <a:rPr lang="en-US" sz="2400" i="1" dirty="0" smtClean="0"/>
              <a:t>)=-</a:t>
            </a:r>
            <a:r>
              <a:rPr lang="en-US" sz="2400" i="1" dirty="0" smtClean="0">
                <a:latin typeface="Symbol" pitchFamily="18" charset="2"/>
              </a:rPr>
              <a:t>2</a:t>
            </a:r>
            <a:r>
              <a:rPr lang="en-US" sz="2400" dirty="0" smtClean="0">
                <a:latin typeface="+mj-lt"/>
              </a:rPr>
              <a:t> ? </a:t>
            </a: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516380"/>
            <a:ext cx="55816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674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183869"/>
              </p:ext>
            </p:extLst>
          </p:nvPr>
        </p:nvGraphicFramePr>
        <p:xfrm>
          <a:off x="609600" y="228600"/>
          <a:ext cx="6524625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50" name="数式" r:id="rId3" imgW="3377880" imgH="1473120" progId="Equation.3">
                  <p:embed/>
                </p:oleObj>
              </mc:Choice>
              <mc:Fallback>
                <p:oleObj name="数式" r:id="rId3" imgW="3377880" imgH="1473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"/>
                        <a:ext cx="6524625" cy="284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436556"/>
              </p:ext>
            </p:extLst>
          </p:nvPr>
        </p:nvGraphicFramePr>
        <p:xfrm>
          <a:off x="665162" y="3081338"/>
          <a:ext cx="7259638" cy="202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51" name="Equation" r:id="rId5" imgW="3962160" imgH="1104840" progId="Equation.DSMT4">
                  <p:embed/>
                </p:oleObj>
              </mc:Choice>
              <mc:Fallback>
                <p:oleObj name="Equation" r:id="rId5" imgW="3962160" imgH="1104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2" y="3081338"/>
                        <a:ext cx="7259638" cy="202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547368"/>
              </p:ext>
            </p:extLst>
          </p:nvPr>
        </p:nvGraphicFramePr>
        <p:xfrm>
          <a:off x="685800" y="5080000"/>
          <a:ext cx="551815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52" name="Equation" r:id="rId7" imgW="2857320" imgH="723600" progId="Equation.DSMT4">
                  <p:embed/>
                </p:oleObj>
              </mc:Choice>
              <mc:Fallback>
                <p:oleObj name="Equation" r:id="rId7" imgW="2857320" imgH="72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080000"/>
                        <a:ext cx="551815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95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673897"/>
              </p:ext>
            </p:extLst>
          </p:nvPr>
        </p:nvGraphicFramePr>
        <p:xfrm>
          <a:off x="771525" y="609600"/>
          <a:ext cx="6869113" cy="451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数式" r:id="rId3" imgW="3555720" imgH="2336760" progId="Equation.3">
                  <p:embed/>
                </p:oleObj>
              </mc:Choice>
              <mc:Fallback>
                <p:oleObj name="数式" r:id="rId3" imgW="3555720" imgH="2336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609600"/>
                        <a:ext cx="6869113" cy="451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497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62000" y="3886200"/>
            <a:ext cx="6096000" cy="1905000"/>
            <a:chOff x="762000" y="3886200"/>
            <a:chExt cx="6096000" cy="1905000"/>
          </a:xfrm>
        </p:grpSpPr>
        <p:sp>
          <p:nvSpPr>
            <p:cNvPr id="9" name="Rectangle 8"/>
            <p:cNvSpPr/>
            <p:nvPr/>
          </p:nvSpPr>
          <p:spPr>
            <a:xfrm>
              <a:off x="1295400" y="4419600"/>
              <a:ext cx="3200400" cy="1371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2000" y="3886200"/>
              <a:ext cx="609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j-lt"/>
                </a:rPr>
                <a:t>Parametric equations for </a:t>
              </a:r>
              <a:r>
                <a:rPr lang="en-US" sz="2400" dirty="0" err="1" smtClean="0">
                  <a:latin typeface="+mj-lt"/>
                </a:rPr>
                <a:t>Brachistochrone</a:t>
              </a:r>
              <a:r>
                <a:rPr lang="en-US" sz="2400" dirty="0" smtClean="0">
                  <a:latin typeface="+mj-lt"/>
                </a:rPr>
                <a:t>: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974105"/>
                </p:ext>
              </p:extLst>
            </p:nvPr>
          </p:nvGraphicFramePr>
          <p:xfrm>
            <a:off x="1295400" y="4347865"/>
            <a:ext cx="3152775" cy="1425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77" name="数式" r:id="rId3" imgW="952200" imgH="431640" progId="Equation.3">
                    <p:embed/>
                  </p:oleObj>
                </mc:Choice>
                <mc:Fallback>
                  <p:oleObj name="数式" r:id="rId3" imgW="952200" imgH="43164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5400" y="4347865"/>
                          <a:ext cx="3152775" cy="1425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816985"/>
              </p:ext>
            </p:extLst>
          </p:nvPr>
        </p:nvGraphicFramePr>
        <p:xfrm>
          <a:off x="381000" y="304800"/>
          <a:ext cx="2992437" cy="326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8" name="数式" r:id="rId5" imgW="1549080" imgH="1688760" progId="Equation.3">
                  <p:embed/>
                </p:oleObj>
              </mc:Choice>
              <mc:Fallback>
                <p:oleObj name="数式" r:id="rId5" imgW="1549080" imgH="1688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2992437" cy="326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043225"/>
              </p:ext>
            </p:extLst>
          </p:nvPr>
        </p:nvGraphicFramePr>
        <p:xfrm>
          <a:off x="3784600" y="558800"/>
          <a:ext cx="4830763" cy="274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9" name="数式" r:id="rId7" imgW="2501640" imgH="1422360" progId="Equation.3">
                  <p:embed/>
                </p:oleObj>
              </mc:Choice>
              <mc:Fallback>
                <p:oleObj name="数式" r:id="rId7" imgW="2501640" imgH="1422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558800"/>
                        <a:ext cx="4830763" cy="274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001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6465"/>
            <a:ext cx="55816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4800" y="3048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+mj-lt"/>
              </a:rPr>
              <a:t>Brachistochrone</a:t>
            </a:r>
            <a:r>
              <a:rPr lang="en-US" sz="2400" b="1" dirty="0" smtClean="0">
                <a:latin typeface="+mj-lt"/>
              </a:rPr>
              <a:t> problem -- summary</a:t>
            </a:r>
            <a:endParaRPr lang="en-US" dirty="0" smtClean="0">
              <a:latin typeface="+mj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6200" y="4495800"/>
            <a:ext cx="6096000" cy="1905000"/>
            <a:chOff x="762000" y="3886200"/>
            <a:chExt cx="6096000" cy="1905000"/>
          </a:xfrm>
        </p:grpSpPr>
        <p:sp>
          <p:nvSpPr>
            <p:cNvPr id="10" name="Rectangle 9"/>
            <p:cNvSpPr/>
            <p:nvPr/>
          </p:nvSpPr>
          <p:spPr>
            <a:xfrm>
              <a:off x="1295400" y="4419600"/>
              <a:ext cx="3200400" cy="1371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0" y="3886200"/>
              <a:ext cx="609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j-lt"/>
                </a:rPr>
                <a:t>Parametric equations;  </a:t>
              </a: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6039200"/>
                </p:ext>
              </p:extLst>
            </p:nvPr>
          </p:nvGraphicFramePr>
          <p:xfrm>
            <a:off x="1295400" y="4347865"/>
            <a:ext cx="3152775" cy="1425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1" name="数式" r:id="rId4" imgW="952200" imgH="431640" progId="Equation.3">
                    <p:embed/>
                  </p:oleObj>
                </mc:Choice>
                <mc:Fallback>
                  <p:oleObj name="数式" r:id="rId4" imgW="95220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5400" y="4347865"/>
                          <a:ext cx="3152775" cy="1425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318293"/>
              </p:ext>
            </p:extLst>
          </p:nvPr>
        </p:nvGraphicFramePr>
        <p:xfrm>
          <a:off x="5903682" y="323850"/>
          <a:ext cx="2992438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2" name="数式" r:id="rId6" imgW="1549080" imgH="1015920" progId="Equation.3">
                  <p:embed/>
                </p:oleObj>
              </mc:Choice>
              <mc:Fallback>
                <p:oleObj name="数式" r:id="rId6" imgW="1549080" imgH="1015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682" y="323850"/>
                        <a:ext cx="2992438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969313"/>
              </p:ext>
            </p:extLst>
          </p:nvPr>
        </p:nvGraphicFramePr>
        <p:xfrm>
          <a:off x="6019800" y="2576621"/>
          <a:ext cx="2590800" cy="3900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3" name="数式" r:id="rId8" imgW="1650960" imgH="2489040" progId="Equation.3">
                  <p:embed/>
                </p:oleObj>
              </mc:Choice>
              <mc:Fallback>
                <p:oleObj name="数式" r:id="rId8" imgW="1650960" imgH="248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76621"/>
                        <a:ext cx="2590800" cy="39003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646558"/>
              </p:ext>
            </p:extLst>
          </p:nvPr>
        </p:nvGraphicFramePr>
        <p:xfrm>
          <a:off x="3733800" y="4572000"/>
          <a:ext cx="11763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4" name="数式" r:id="rId10" imgW="609480" imgH="177480" progId="Equation.3">
                  <p:embed/>
                </p:oleObj>
              </mc:Choice>
              <mc:Fallback>
                <p:oleObj name="数式" r:id="rId10" imgW="609480" imgH="177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117633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65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+mj-lt"/>
              </a:rPr>
              <a:t>Brachistochrone</a:t>
            </a:r>
            <a:r>
              <a:rPr lang="en-US" sz="2400" b="1" dirty="0" smtClean="0">
                <a:latin typeface="+mj-lt"/>
              </a:rPr>
              <a:t> problem -- summary</a:t>
            </a:r>
            <a:endParaRPr lang="en-US" dirty="0" smtClean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942702"/>
              </p:ext>
            </p:extLst>
          </p:nvPr>
        </p:nvGraphicFramePr>
        <p:xfrm>
          <a:off x="762000" y="4419600"/>
          <a:ext cx="3971925" cy="181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6" name="数式" r:id="rId3" imgW="2057400" imgH="939600" progId="Equation.3">
                  <p:embed/>
                </p:oleObj>
              </mc:Choice>
              <mc:Fallback>
                <p:oleObj name="数式" r:id="rId3" imgW="2057400" imgH="93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19600"/>
                        <a:ext cx="3971925" cy="181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872444"/>
              </p:ext>
            </p:extLst>
          </p:nvPr>
        </p:nvGraphicFramePr>
        <p:xfrm>
          <a:off x="5880100" y="985838"/>
          <a:ext cx="3187700" cy="198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7" name="数式" r:id="rId5" imgW="1650960" imgH="1028520" progId="Equation.3">
                  <p:embed/>
                </p:oleObj>
              </mc:Choice>
              <mc:Fallback>
                <p:oleObj name="数式" r:id="rId5" imgW="1650960" imgH="10285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985838"/>
                        <a:ext cx="3187700" cy="198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696167"/>
              </p:ext>
            </p:extLst>
          </p:nvPr>
        </p:nvGraphicFramePr>
        <p:xfrm>
          <a:off x="5408612" y="4267200"/>
          <a:ext cx="3506788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8" name="数式" r:id="rId7" imgW="1815840" imgH="1066680" progId="Equation.3">
                  <p:embed/>
                </p:oleObj>
              </mc:Choice>
              <mc:Fallback>
                <p:oleObj name="数式" r:id="rId7" imgW="1815840" imgH="1066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2" y="4267200"/>
                        <a:ext cx="3506788" cy="206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719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" y="914400"/>
            <a:ext cx="577596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22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9/07/2015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57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Shape of a rope of length L and mass density </a:t>
            </a:r>
            <a:r>
              <a:rPr lang="en-US" sz="2400" dirty="0" smtClean="0">
                <a:latin typeface="Symbol" pitchFamily="18" charset="2"/>
              </a:rPr>
              <a:t>r</a:t>
            </a:r>
            <a:r>
              <a:rPr lang="en-US" sz="2400" dirty="0" smtClean="0">
                <a:latin typeface="+mj-lt"/>
              </a:rPr>
              <a:t> hanging between two points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493395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1600200" y="1752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324600" y="4419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81200" y="1512161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x</a:t>
            </a:r>
            <a:r>
              <a:rPr lang="en-US" sz="2400" b="1" i="1" baseline="-25000" dirty="0" smtClean="0">
                <a:latin typeface="+mj-lt"/>
              </a:rPr>
              <a:t>1 </a:t>
            </a:r>
            <a:r>
              <a:rPr lang="en-US" sz="2400" b="1" i="1" dirty="0" smtClean="0">
                <a:latin typeface="+mj-lt"/>
              </a:rPr>
              <a:t>y</a:t>
            </a:r>
            <a:r>
              <a:rPr lang="en-US" sz="2400" b="1" i="1" baseline="-25000" dirty="0" smtClean="0">
                <a:latin typeface="+mj-lt"/>
              </a:rPr>
              <a:t>1</a:t>
            </a:r>
            <a:endParaRPr lang="en-US" sz="2400" b="1" i="1" dirty="0" smtClean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4267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x</a:t>
            </a:r>
            <a:r>
              <a:rPr lang="en-US" sz="2400" b="1" i="1" baseline="-25000" dirty="0" smtClean="0">
                <a:latin typeface="+mj-lt"/>
              </a:rPr>
              <a:t>2 </a:t>
            </a:r>
            <a:r>
              <a:rPr lang="en-US" sz="2400" b="1" i="1" dirty="0" smtClean="0">
                <a:latin typeface="+mj-lt"/>
              </a:rPr>
              <a:t>y</a:t>
            </a:r>
            <a:r>
              <a:rPr lang="en-US" sz="2400" b="1" i="1" baseline="-25000" dirty="0">
                <a:latin typeface="+mj-lt"/>
              </a:rPr>
              <a:t>2</a:t>
            </a:r>
            <a:endParaRPr lang="en-US" sz="2400" b="1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628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6904</TotalTime>
  <Words>261</Words>
  <Application>Microsoft Office PowerPoint</Application>
  <PresentationFormat>On-screen Show (4:3)</PresentationFormat>
  <Paragraphs>66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数式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356</cp:revision>
  <cp:lastPrinted>2015-09-07T01:52:29Z</cp:lastPrinted>
  <dcterms:created xsi:type="dcterms:W3CDTF">2012-01-10T18:32:24Z</dcterms:created>
  <dcterms:modified xsi:type="dcterms:W3CDTF">2015-09-07T01:52:58Z</dcterms:modified>
</cp:coreProperties>
</file>