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6" r:id="rId2"/>
    <p:sldId id="354" r:id="rId3"/>
    <p:sldId id="390" r:id="rId4"/>
    <p:sldId id="391" r:id="rId5"/>
    <p:sldId id="378" r:id="rId6"/>
    <p:sldId id="379" r:id="rId7"/>
    <p:sldId id="392" r:id="rId8"/>
    <p:sldId id="393" r:id="rId9"/>
    <p:sldId id="380" r:id="rId10"/>
    <p:sldId id="381" r:id="rId11"/>
    <p:sldId id="382" r:id="rId12"/>
    <p:sldId id="394" r:id="rId13"/>
    <p:sldId id="383" r:id="rId14"/>
    <p:sldId id="384" r:id="rId15"/>
    <p:sldId id="385" r:id="rId16"/>
    <p:sldId id="386" r:id="rId17"/>
    <p:sldId id="387" r:id="rId18"/>
    <p:sldId id="388" r:id="rId19"/>
    <p:sldId id="389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>
        <p:scale>
          <a:sx n="62" d="100"/>
          <a:sy n="62" d="100"/>
        </p:scale>
        <p:origin x="600" y="-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15.wmf"/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8.wmf"/><Relationship Id="rId1" Type="http://schemas.openxmlformats.org/officeDocument/2006/relationships/image" Target="../media/image19.wmf"/><Relationship Id="rId4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15.wmf"/><Relationship Id="rId1" Type="http://schemas.openxmlformats.org/officeDocument/2006/relationships/image" Target="../media/image18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037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9/09/2015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2015 --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0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7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2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1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1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7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milton2005.ie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jlipton.wordpress.com/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57200"/>
            <a:ext cx="7239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7: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Continue reading Chapter 3 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Lagrange’s equations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err="1" smtClean="0">
                <a:solidFill>
                  <a:schemeClr val="folHlink"/>
                </a:solidFill>
              </a:rPr>
              <a:t>D’Alembert’s</a:t>
            </a:r>
            <a:r>
              <a:rPr lang="en-US" sz="3200" b="1" dirty="0" smtClean="0">
                <a:solidFill>
                  <a:schemeClr val="folHlink"/>
                </a:solidFill>
              </a:rPr>
              <a:t> principle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349149"/>
              </p:ext>
            </p:extLst>
          </p:nvPr>
        </p:nvGraphicFramePr>
        <p:xfrm>
          <a:off x="1219200" y="685800"/>
          <a:ext cx="4416425" cy="430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10" name="数式" r:id="rId3" imgW="2286000" imgH="2234880" progId="Equation.3">
                  <p:embed/>
                </p:oleObj>
              </mc:Choice>
              <mc:Fallback>
                <p:oleObj name="数式" r:id="rId3" imgW="2286000" imgH="22348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685800"/>
                        <a:ext cx="4416425" cy="430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966594"/>
              </p:ext>
            </p:extLst>
          </p:nvPr>
        </p:nvGraphicFramePr>
        <p:xfrm>
          <a:off x="1535113" y="5208588"/>
          <a:ext cx="2454275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11" name="数式" r:id="rId5" imgW="1269720" imgH="241200" progId="Equation.3">
                  <p:embed/>
                </p:oleObj>
              </mc:Choice>
              <mc:Fallback>
                <p:oleObj name="数式" r:id="rId5" imgW="1269720" imgH="241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5113" y="5208588"/>
                        <a:ext cx="2454275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970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9661739"/>
              </p:ext>
            </p:extLst>
          </p:nvPr>
        </p:nvGraphicFramePr>
        <p:xfrm>
          <a:off x="914400" y="517080"/>
          <a:ext cx="7315200" cy="5823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85" name="Equation" r:id="rId3" imgW="5346360" imgH="4267080" progId="Equation.DSMT4">
                  <p:embed/>
                </p:oleObj>
              </mc:Choice>
              <mc:Fallback>
                <p:oleObj name="Equation" r:id="rId3" imgW="5346360" imgH="42670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17080"/>
                        <a:ext cx="7315200" cy="58238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/>
          <p:nvPr/>
        </p:nvSpPr>
        <p:spPr>
          <a:xfrm>
            <a:off x="3276600" y="5334000"/>
            <a:ext cx="2667000" cy="6096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pic>
        <p:nvPicPr>
          <p:cNvPr id="83970" name="Picture 2" descr="http://upload.wikimedia.org/wikipedia/commons/thumb/d/df/Alembert.jpg/330px-Alembe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47800"/>
            <a:ext cx="209550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8200" y="30480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Jean </a:t>
            </a:r>
            <a:r>
              <a:rPr lang="en-US" sz="2400" dirty="0" err="1" smtClean="0">
                <a:latin typeface="+mj-lt"/>
              </a:rPr>
              <a:t>d’Alembert</a:t>
            </a:r>
            <a:r>
              <a:rPr lang="en-US" sz="2400" dirty="0" smtClean="0">
                <a:latin typeface="+mj-lt"/>
              </a:rPr>
              <a:t>  1717-1783</a:t>
            </a:r>
          </a:p>
        </p:txBody>
      </p:sp>
    </p:spTree>
    <p:extLst>
      <p:ext uri="{BB962C8B-B14F-4D97-AF65-F5344CB8AC3E}">
        <p14:creationId xmlns:p14="http://schemas.microsoft.com/office/powerpoint/2010/main" val="30365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685800" y="1400810"/>
            <a:ext cx="6754812" cy="973455"/>
            <a:chOff x="685800" y="318135"/>
            <a:chExt cx="6754812" cy="973455"/>
          </a:xfrm>
        </p:grpSpPr>
        <p:sp>
          <p:nvSpPr>
            <p:cNvPr id="5" name="Oval 4"/>
            <p:cNvSpPr/>
            <p:nvPr/>
          </p:nvSpPr>
          <p:spPr>
            <a:xfrm>
              <a:off x="685800" y="457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581400" y="990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729044" y="594360"/>
              <a:ext cx="2969840" cy="697230"/>
            </a:xfrm>
            <a:custGeom>
              <a:avLst/>
              <a:gdLst>
                <a:gd name="connsiteX0" fmla="*/ 48196 w 2969840"/>
                <a:gd name="connsiteY0" fmla="*/ 0 h 697230"/>
                <a:gd name="connsiteX1" fmla="*/ 128206 w 2969840"/>
                <a:gd name="connsiteY1" fmla="*/ 148590 h 697230"/>
                <a:gd name="connsiteX2" fmla="*/ 1145476 w 2969840"/>
                <a:gd name="connsiteY2" fmla="*/ 354330 h 697230"/>
                <a:gd name="connsiteX3" fmla="*/ 1156906 w 2969840"/>
                <a:gd name="connsiteY3" fmla="*/ 354330 h 697230"/>
                <a:gd name="connsiteX4" fmla="*/ 2014156 w 2969840"/>
                <a:gd name="connsiteY4" fmla="*/ 491490 h 697230"/>
                <a:gd name="connsiteX5" fmla="*/ 2528506 w 2969840"/>
                <a:gd name="connsiteY5" fmla="*/ 697230 h 697230"/>
                <a:gd name="connsiteX6" fmla="*/ 2939986 w 2969840"/>
                <a:gd name="connsiteY6" fmla="*/ 491490 h 697230"/>
                <a:gd name="connsiteX7" fmla="*/ 2905696 w 2969840"/>
                <a:gd name="connsiteY7" fmla="*/ 457200 h 697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69840" h="697230">
                  <a:moveTo>
                    <a:pt x="48196" y="0"/>
                  </a:moveTo>
                  <a:cubicBezTo>
                    <a:pt x="-3239" y="44767"/>
                    <a:pt x="-54674" y="89535"/>
                    <a:pt x="128206" y="148590"/>
                  </a:cubicBezTo>
                  <a:cubicBezTo>
                    <a:pt x="311086" y="207645"/>
                    <a:pt x="974026" y="320040"/>
                    <a:pt x="1145476" y="354330"/>
                  </a:cubicBezTo>
                  <a:cubicBezTo>
                    <a:pt x="1316926" y="388620"/>
                    <a:pt x="1156906" y="354330"/>
                    <a:pt x="1156906" y="354330"/>
                  </a:cubicBezTo>
                  <a:cubicBezTo>
                    <a:pt x="1301686" y="377190"/>
                    <a:pt x="1785556" y="434340"/>
                    <a:pt x="2014156" y="491490"/>
                  </a:cubicBezTo>
                  <a:cubicBezTo>
                    <a:pt x="2242756" y="548640"/>
                    <a:pt x="2374201" y="697230"/>
                    <a:pt x="2528506" y="697230"/>
                  </a:cubicBezTo>
                  <a:cubicBezTo>
                    <a:pt x="2682811" y="697230"/>
                    <a:pt x="2877121" y="531495"/>
                    <a:pt x="2939986" y="491490"/>
                  </a:cubicBezTo>
                  <a:cubicBezTo>
                    <a:pt x="3002851" y="451485"/>
                    <a:pt x="2954273" y="454342"/>
                    <a:pt x="2905696" y="457200"/>
                  </a:cubicBezTo>
                </a:path>
              </a:pathLst>
            </a:cu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15100586"/>
                </p:ext>
              </p:extLst>
            </p:nvPr>
          </p:nvGraphicFramePr>
          <p:xfrm>
            <a:off x="1600200" y="480060"/>
            <a:ext cx="368300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906" name="数式" r:id="rId3" imgW="190440" imgH="177480" progId="Equation.3">
                    <p:embed/>
                  </p:oleObj>
                </mc:Choice>
                <mc:Fallback>
                  <p:oleObj name="数式" r:id="rId3" imgW="190440" imgH="17748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0200" y="480060"/>
                          <a:ext cx="368300" cy="341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59036461"/>
                </p:ext>
              </p:extLst>
            </p:nvPr>
          </p:nvGraphicFramePr>
          <p:xfrm>
            <a:off x="4419600" y="318135"/>
            <a:ext cx="3021012" cy="828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907" name="数式" r:id="rId5" imgW="1562040" imgH="431640" progId="Equation.3">
                    <p:embed/>
                  </p:oleObj>
                </mc:Choice>
                <mc:Fallback>
                  <p:oleObj name="数式" r:id="rId5" imgW="1562040" imgH="43164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9600" y="318135"/>
                          <a:ext cx="3021012" cy="828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0208818"/>
              </p:ext>
            </p:extLst>
          </p:nvPr>
        </p:nvGraphicFramePr>
        <p:xfrm>
          <a:off x="666750" y="2835275"/>
          <a:ext cx="5011738" cy="341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08" name="数式" r:id="rId7" imgW="2590560" imgH="1777680" progId="Equation.3">
                  <p:embed/>
                </p:oleObj>
              </mc:Choice>
              <mc:Fallback>
                <p:oleObj name="数式" r:id="rId7" imgW="2590560" imgH="17776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2835275"/>
                        <a:ext cx="5011738" cy="341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26720" y="535632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D’Alembert’s</a:t>
            </a:r>
            <a:r>
              <a:rPr lang="en-US" sz="2400" dirty="0" smtClean="0">
                <a:latin typeface="+mj-lt"/>
              </a:rPr>
              <a:t> principle:</a:t>
            </a:r>
          </a:p>
        </p:txBody>
      </p:sp>
    </p:spTree>
    <p:extLst>
      <p:ext uri="{BB962C8B-B14F-4D97-AF65-F5344CB8AC3E}">
        <p14:creationId xmlns:p14="http://schemas.microsoft.com/office/powerpoint/2010/main" val="426877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5866533"/>
              </p:ext>
            </p:extLst>
          </p:nvPr>
        </p:nvGraphicFramePr>
        <p:xfrm>
          <a:off x="1066800" y="1241425"/>
          <a:ext cx="6507163" cy="457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18" name="数式" r:id="rId3" imgW="3365280" imgH="2387520" progId="Equation.3">
                  <p:embed/>
                </p:oleObj>
              </mc:Choice>
              <mc:Fallback>
                <p:oleObj name="数式" r:id="rId3" imgW="3365280" imgH="238752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241425"/>
                        <a:ext cx="6507163" cy="457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685800" y="318135"/>
            <a:ext cx="6754812" cy="973455"/>
            <a:chOff x="685800" y="318135"/>
            <a:chExt cx="6754812" cy="973455"/>
          </a:xfrm>
        </p:grpSpPr>
        <p:sp>
          <p:nvSpPr>
            <p:cNvPr id="7" name="Oval 6"/>
            <p:cNvSpPr/>
            <p:nvPr/>
          </p:nvSpPr>
          <p:spPr>
            <a:xfrm>
              <a:off x="685800" y="457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581400" y="990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729044" y="594360"/>
              <a:ext cx="2969840" cy="697230"/>
            </a:xfrm>
            <a:custGeom>
              <a:avLst/>
              <a:gdLst>
                <a:gd name="connsiteX0" fmla="*/ 48196 w 2969840"/>
                <a:gd name="connsiteY0" fmla="*/ 0 h 697230"/>
                <a:gd name="connsiteX1" fmla="*/ 128206 w 2969840"/>
                <a:gd name="connsiteY1" fmla="*/ 148590 h 697230"/>
                <a:gd name="connsiteX2" fmla="*/ 1145476 w 2969840"/>
                <a:gd name="connsiteY2" fmla="*/ 354330 h 697230"/>
                <a:gd name="connsiteX3" fmla="*/ 1156906 w 2969840"/>
                <a:gd name="connsiteY3" fmla="*/ 354330 h 697230"/>
                <a:gd name="connsiteX4" fmla="*/ 2014156 w 2969840"/>
                <a:gd name="connsiteY4" fmla="*/ 491490 h 697230"/>
                <a:gd name="connsiteX5" fmla="*/ 2528506 w 2969840"/>
                <a:gd name="connsiteY5" fmla="*/ 697230 h 697230"/>
                <a:gd name="connsiteX6" fmla="*/ 2939986 w 2969840"/>
                <a:gd name="connsiteY6" fmla="*/ 491490 h 697230"/>
                <a:gd name="connsiteX7" fmla="*/ 2905696 w 2969840"/>
                <a:gd name="connsiteY7" fmla="*/ 457200 h 697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69840" h="697230">
                  <a:moveTo>
                    <a:pt x="48196" y="0"/>
                  </a:moveTo>
                  <a:cubicBezTo>
                    <a:pt x="-3239" y="44767"/>
                    <a:pt x="-54674" y="89535"/>
                    <a:pt x="128206" y="148590"/>
                  </a:cubicBezTo>
                  <a:cubicBezTo>
                    <a:pt x="311086" y="207645"/>
                    <a:pt x="974026" y="320040"/>
                    <a:pt x="1145476" y="354330"/>
                  </a:cubicBezTo>
                  <a:cubicBezTo>
                    <a:pt x="1316926" y="388620"/>
                    <a:pt x="1156906" y="354330"/>
                    <a:pt x="1156906" y="354330"/>
                  </a:cubicBezTo>
                  <a:cubicBezTo>
                    <a:pt x="1301686" y="377190"/>
                    <a:pt x="1785556" y="434340"/>
                    <a:pt x="2014156" y="491490"/>
                  </a:cubicBezTo>
                  <a:cubicBezTo>
                    <a:pt x="2242756" y="548640"/>
                    <a:pt x="2374201" y="697230"/>
                    <a:pt x="2528506" y="697230"/>
                  </a:cubicBezTo>
                  <a:cubicBezTo>
                    <a:pt x="2682811" y="697230"/>
                    <a:pt x="2877121" y="531495"/>
                    <a:pt x="2939986" y="491490"/>
                  </a:cubicBezTo>
                  <a:cubicBezTo>
                    <a:pt x="3002851" y="451485"/>
                    <a:pt x="2954273" y="454342"/>
                    <a:pt x="2905696" y="457200"/>
                  </a:cubicBezTo>
                </a:path>
              </a:pathLst>
            </a:cu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27354738"/>
                </p:ext>
              </p:extLst>
            </p:nvPr>
          </p:nvGraphicFramePr>
          <p:xfrm>
            <a:off x="1600200" y="480060"/>
            <a:ext cx="368300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919" name="数式" r:id="rId5" imgW="190440" imgH="177480" progId="Equation.3">
                    <p:embed/>
                  </p:oleObj>
                </mc:Choice>
                <mc:Fallback>
                  <p:oleObj name="数式" r:id="rId5" imgW="1904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0200" y="480060"/>
                          <a:ext cx="368300" cy="341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10281687"/>
                </p:ext>
              </p:extLst>
            </p:nvPr>
          </p:nvGraphicFramePr>
          <p:xfrm>
            <a:off x="4419600" y="318135"/>
            <a:ext cx="3021012" cy="828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920" name="数式" r:id="rId7" imgW="1562040" imgH="431640" progId="Equation.3">
                    <p:embed/>
                  </p:oleObj>
                </mc:Choice>
                <mc:Fallback>
                  <p:oleObj name="数式" r:id="rId7" imgW="156204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9600" y="318135"/>
                          <a:ext cx="3021012" cy="828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05077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6211722"/>
              </p:ext>
            </p:extLst>
          </p:nvPr>
        </p:nvGraphicFramePr>
        <p:xfrm>
          <a:off x="533400" y="1291590"/>
          <a:ext cx="5500687" cy="267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80" name="数式" r:id="rId3" imgW="2844720" imgH="1396800" progId="Equation.3">
                  <p:embed/>
                </p:oleObj>
              </mc:Choice>
              <mc:Fallback>
                <p:oleObj name="数式" r:id="rId3" imgW="2844720" imgH="1396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91590"/>
                        <a:ext cx="5500687" cy="267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685800" y="318135"/>
            <a:ext cx="6754812" cy="973455"/>
            <a:chOff x="685800" y="318135"/>
            <a:chExt cx="6754812" cy="973455"/>
          </a:xfrm>
        </p:grpSpPr>
        <p:sp>
          <p:nvSpPr>
            <p:cNvPr id="7" name="Oval 6"/>
            <p:cNvSpPr/>
            <p:nvPr/>
          </p:nvSpPr>
          <p:spPr>
            <a:xfrm>
              <a:off x="685800" y="457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581400" y="990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729044" y="594360"/>
              <a:ext cx="2969840" cy="697230"/>
            </a:xfrm>
            <a:custGeom>
              <a:avLst/>
              <a:gdLst>
                <a:gd name="connsiteX0" fmla="*/ 48196 w 2969840"/>
                <a:gd name="connsiteY0" fmla="*/ 0 h 697230"/>
                <a:gd name="connsiteX1" fmla="*/ 128206 w 2969840"/>
                <a:gd name="connsiteY1" fmla="*/ 148590 h 697230"/>
                <a:gd name="connsiteX2" fmla="*/ 1145476 w 2969840"/>
                <a:gd name="connsiteY2" fmla="*/ 354330 h 697230"/>
                <a:gd name="connsiteX3" fmla="*/ 1156906 w 2969840"/>
                <a:gd name="connsiteY3" fmla="*/ 354330 h 697230"/>
                <a:gd name="connsiteX4" fmla="*/ 2014156 w 2969840"/>
                <a:gd name="connsiteY4" fmla="*/ 491490 h 697230"/>
                <a:gd name="connsiteX5" fmla="*/ 2528506 w 2969840"/>
                <a:gd name="connsiteY5" fmla="*/ 697230 h 697230"/>
                <a:gd name="connsiteX6" fmla="*/ 2939986 w 2969840"/>
                <a:gd name="connsiteY6" fmla="*/ 491490 h 697230"/>
                <a:gd name="connsiteX7" fmla="*/ 2905696 w 2969840"/>
                <a:gd name="connsiteY7" fmla="*/ 457200 h 697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69840" h="697230">
                  <a:moveTo>
                    <a:pt x="48196" y="0"/>
                  </a:moveTo>
                  <a:cubicBezTo>
                    <a:pt x="-3239" y="44767"/>
                    <a:pt x="-54674" y="89535"/>
                    <a:pt x="128206" y="148590"/>
                  </a:cubicBezTo>
                  <a:cubicBezTo>
                    <a:pt x="311086" y="207645"/>
                    <a:pt x="974026" y="320040"/>
                    <a:pt x="1145476" y="354330"/>
                  </a:cubicBezTo>
                  <a:cubicBezTo>
                    <a:pt x="1316926" y="388620"/>
                    <a:pt x="1156906" y="354330"/>
                    <a:pt x="1156906" y="354330"/>
                  </a:cubicBezTo>
                  <a:cubicBezTo>
                    <a:pt x="1301686" y="377190"/>
                    <a:pt x="1785556" y="434340"/>
                    <a:pt x="2014156" y="491490"/>
                  </a:cubicBezTo>
                  <a:cubicBezTo>
                    <a:pt x="2242756" y="548640"/>
                    <a:pt x="2374201" y="697230"/>
                    <a:pt x="2528506" y="697230"/>
                  </a:cubicBezTo>
                  <a:cubicBezTo>
                    <a:pt x="2682811" y="697230"/>
                    <a:pt x="2877121" y="531495"/>
                    <a:pt x="2939986" y="491490"/>
                  </a:cubicBezTo>
                  <a:cubicBezTo>
                    <a:pt x="3002851" y="451485"/>
                    <a:pt x="2954273" y="454342"/>
                    <a:pt x="2905696" y="457200"/>
                  </a:cubicBezTo>
                </a:path>
              </a:pathLst>
            </a:cu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58505015"/>
                </p:ext>
              </p:extLst>
            </p:nvPr>
          </p:nvGraphicFramePr>
          <p:xfrm>
            <a:off x="1600200" y="480060"/>
            <a:ext cx="368300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981" name="数式" r:id="rId5" imgW="190440" imgH="177480" progId="Equation.3">
                    <p:embed/>
                  </p:oleObj>
                </mc:Choice>
                <mc:Fallback>
                  <p:oleObj name="数式" r:id="rId5" imgW="1904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0200" y="480060"/>
                          <a:ext cx="368300" cy="341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1059594"/>
                </p:ext>
              </p:extLst>
            </p:nvPr>
          </p:nvGraphicFramePr>
          <p:xfrm>
            <a:off x="4419600" y="318135"/>
            <a:ext cx="3021012" cy="828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982" name="数式" r:id="rId7" imgW="1562040" imgH="431640" progId="Equation.3">
                    <p:embed/>
                  </p:oleObj>
                </mc:Choice>
                <mc:Fallback>
                  <p:oleObj name="数式" r:id="rId7" imgW="156204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9600" y="318135"/>
                          <a:ext cx="3021012" cy="828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5322595"/>
              </p:ext>
            </p:extLst>
          </p:nvPr>
        </p:nvGraphicFramePr>
        <p:xfrm>
          <a:off x="644524" y="3990975"/>
          <a:ext cx="6289676" cy="221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83" name="数式" r:id="rId9" imgW="3251160" imgH="1155600" progId="Equation.3">
                  <p:embed/>
                </p:oleObj>
              </mc:Choice>
              <mc:Fallback>
                <p:oleObj name="数式" r:id="rId9" imgW="3251160" imgH="1155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4" y="3990975"/>
                        <a:ext cx="6289676" cy="221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057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5181600" y="4838700"/>
            <a:ext cx="3276600" cy="1447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85800" y="318135"/>
            <a:ext cx="6754812" cy="973455"/>
            <a:chOff x="685800" y="318135"/>
            <a:chExt cx="6754812" cy="973455"/>
          </a:xfrm>
        </p:grpSpPr>
        <p:sp>
          <p:nvSpPr>
            <p:cNvPr id="7" name="Oval 6"/>
            <p:cNvSpPr/>
            <p:nvPr/>
          </p:nvSpPr>
          <p:spPr>
            <a:xfrm>
              <a:off x="685800" y="457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581400" y="990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729044" y="594360"/>
              <a:ext cx="2969840" cy="697230"/>
            </a:xfrm>
            <a:custGeom>
              <a:avLst/>
              <a:gdLst>
                <a:gd name="connsiteX0" fmla="*/ 48196 w 2969840"/>
                <a:gd name="connsiteY0" fmla="*/ 0 h 697230"/>
                <a:gd name="connsiteX1" fmla="*/ 128206 w 2969840"/>
                <a:gd name="connsiteY1" fmla="*/ 148590 h 697230"/>
                <a:gd name="connsiteX2" fmla="*/ 1145476 w 2969840"/>
                <a:gd name="connsiteY2" fmla="*/ 354330 h 697230"/>
                <a:gd name="connsiteX3" fmla="*/ 1156906 w 2969840"/>
                <a:gd name="connsiteY3" fmla="*/ 354330 h 697230"/>
                <a:gd name="connsiteX4" fmla="*/ 2014156 w 2969840"/>
                <a:gd name="connsiteY4" fmla="*/ 491490 h 697230"/>
                <a:gd name="connsiteX5" fmla="*/ 2528506 w 2969840"/>
                <a:gd name="connsiteY5" fmla="*/ 697230 h 697230"/>
                <a:gd name="connsiteX6" fmla="*/ 2939986 w 2969840"/>
                <a:gd name="connsiteY6" fmla="*/ 491490 h 697230"/>
                <a:gd name="connsiteX7" fmla="*/ 2905696 w 2969840"/>
                <a:gd name="connsiteY7" fmla="*/ 457200 h 697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69840" h="697230">
                  <a:moveTo>
                    <a:pt x="48196" y="0"/>
                  </a:moveTo>
                  <a:cubicBezTo>
                    <a:pt x="-3239" y="44767"/>
                    <a:pt x="-54674" y="89535"/>
                    <a:pt x="128206" y="148590"/>
                  </a:cubicBezTo>
                  <a:cubicBezTo>
                    <a:pt x="311086" y="207645"/>
                    <a:pt x="974026" y="320040"/>
                    <a:pt x="1145476" y="354330"/>
                  </a:cubicBezTo>
                  <a:cubicBezTo>
                    <a:pt x="1316926" y="388620"/>
                    <a:pt x="1156906" y="354330"/>
                    <a:pt x="1156906" y="354330"/>
                  </a:cubicBezTo>
                  <a:cubicBezTo>
                    <a:pt x="1301686" y="377190"/>
                    <a:pt x="1785556" y="434340"/>
                    <a:pt x="2014156" y="491490"/>
                  </a:cubicBezTo>
                  <a:cubicBezTo>
                    <a:pt x="2242756" y="548640"/>
                    <a:pt x="2374201" y="697230"/>
                    <a:pt x="2528506" y="697230"/>
                  </a:cubicBezTo>
                  <a:cubicBezTo>
                    <a:pt x="2682811" y="697230"/>
                    <a:pt x="2877121" y="531495"/>
                    <a:pt x="2939986" y="491490"/>
                  </a:cubicBezTo>
                  <a:cubicBezTo>
                    <a:pt x="3002851" y="451485"/>
                    <a:pt x="2954273" y="454342"/>
                    <a:pt x="2905696" y="457200"/>
                  </a:cubicBezTo>
                </a:path>
              </a:pathLst>
            </a:cu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01256371"/>
                </p:ext>
              </p:extLst>
            </p:nvPr>
          </p:nvGraphicFramePr>
          <p:xfrm>
            <a:off x="1600200" y="480060"/>
            <a:ext cx="368300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029" name="数式" r:id="rId3" imgW="190440" imgH="177480" progId="Equation.3">
                    <p:embed/>
                  </p:oleObj>
                </mc:Choice>
                <mc:Fallback>
                  <p:oleObj name="数式" r:id="rId3" imgW="1904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0200" y="480060"/>
                          <a:ext cx="368300" cy="341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5584102"/>
                </p:ext>
              </p:extLst>
            </p:nvPr>
          </p:nvGraphicFramePr>
          <p:xfrm>
            <a:off x="4419600" y="318135"/>
            <a:ext cx="3021012" cy="828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030" name="数式" r:id="rId5" imgW="1562040" imgH="431640" progId="Equation.3">
                    <p:embed/>
                  </p:oleObj>
                </mc:Choice>
                <mc:Fallback>
                  <p:oleObj name="数式" r:id="rId5" imgW="156204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9600" y="318135"/>
                          <a:ext cx="3021012" cy="828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5223237"/>
              </p:ext>
            </p:extLst>
          </p:nvPr>
        </p:nvGraphicFramePr>
        <p:xfrm>
          <a:off x="539750" y="2011363"/>
          <a:ext cx="6386513" cy="185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31" name="数式" r:id="rId7" imgW="3301920" imgH="965160" progId="Equation.3">
                  <p:embed/>
                </p:oleObj>
              </mc:Choice>
              <mc:Fallback>
                <p:oleObj name="数式" r:id="rId7" imgW="330192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011363"/>
                        <a:ext cx="6386513" cy="185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3867815"/>
              </p:ext>
            </p:extLst>
          </p:nvPr>
        </p:nvGraphicFramePr>
        <p:xfrm>
          <a:off x="5181600" y="4928393"/>
          <a:ext cx="3268663" cy="126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32" name="数式" r:id="rId9" imgW="1688760" imgH="660240" progId="Equation.3">
                  <p:embed/>
                </p:oleObj>
              </mc:Choice>
              <mc:Fallback>
                <p:oleObj name="数式" r:id="rId9" imgW="1688760" imgH="6602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928393"/>
                        <a:ext cx="3268663" cy="1268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0792124"/>
              </p:ext>
            </p:extLst>
          </p:nvPr>
        </p:nvGraphicFramePr>
        <p:xfrm>
          <a:off x="304800" y="4267200"/>
          <a:ext cx="4275234" cy="811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33" name="数式" r:id="rId11" imgW="1193760" imgH="228600" progId="Equation.3">
                  <p:embed/>
                </p:oleObj>
              </mc:Choice>
              <mc:Fallback>
                <p:oleObj name="数式" r:id="rId11" imgW="119376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267200"/>
                        <a:ext cx="4275234" cy="8115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258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85800" y="318135"/>
            <a:ext cx="6754812" cy="973455"/>
            <a:chOff x="685800" y="318135"/>
            <a:chExt cx="6754812" cy="973455"/>
          </a:xfrm>
        </p:grpSpPr>
        <p:sp>
          <p:nvSpPr>
            <p:cNvPr id="7" name="Oval 6"/>
            <p:cNvSpPr/>
            <p:nvPr/>
          </p:nvSpPr>
          <p:spPr>
            <a:xfrm>
              <a:off x="685800" y="457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581400" y="990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729044" y="594360"/>
              <a:ext cx="2969840" cy="697230"/>
            </a:xfrm>
            <a:custGeom>
              <a:avLst/>
              <a:gdLst>
                <a:gd name="connsiteX0" fmla="*/ 48196 w 2969840"/>
                <a:gd name="connsiteY0" fmla="*/ 0 h 697230"/>
                <a:gd name="connsiteX1" fmla="*/ 128206 w 2969840"/>
                <a:gd name="connsiteY1" fmla="*/ 148590 h 697230"/>
                <a:gd name="connsiteX2" fmla="*/ 1145476 w 2969840"/>
                <a:gd name="connsiteY2" fmla="*/ 354330 h 697230"/>
                <a:gd name="connsiteX3" fmla="*/ 1156906 w 2969840"/>
                <a:gd name="connsiteY3" fmla="*/ 354330 h 697230"/>
                <a:gd name="connsiteX4" fmla="*/ 2014156 w 2969840"/>
                <a:gd name="connsiteY4" fmla="*/ 491490 h 697230"/>
                <a:gd name="connsiteX5" fmla="*/ 2528506 w 2969840"/>
                <a:gd name="connsiteY5" fmla="*/ 697230 h 697230"/>
                <a:gd name="connsiteX6" fmla="*/ 2939986 w 2969840"/>
                <a:gd name="connsiteY6" fmla="*/ 491490 h 697230"/>
                <a:gd name="connsiteX7" fmla="*/ 2905696 w 2969840"/>
                <a:gd name="connsiteY7" fmla="*/ 457200 h 697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69840" h="697230">
                  <a:moveTo>
                    <a:pt x="48196" y="0"/>
                  </a:moveTo>
                  <a:cubicBezTo>
                    <a:pt x="-3239" y="44767"/>
                    <a:pt x="-54674" y="89535"/>
                    <a:pt x="128206" y="148590"/>
                  </a:cubicBezTo>
                  <a:cubicBezTo>
                    <a:pt x="311086" y="207645"/>
                    <a:pt x="974026" y="320040"/>
                    <a:pt x="1145476" y="354330"/>
                  </a:cubicBezTo>
                  <a:cubicBezTo>
                    <a:pt x="1316926" y="388620"/>
                    <a:pt x="1156906" y="354330"/>
                    <a:pt x="1156906" y="354330"/>
                  </a:cubicBezTo>
                  <a:cubicBezTo>
                    <a:pt x="1301686" y="377190"/>
                    <a:pt x="1785556" y="434340"/>
                    <a:pt x="2014156" y="491490"/>
                  </a:cubicBezTo>
                  <a:cubicBezTo>
                    <a:pt x="2242756" y="548640"/>
                    <a:pt x="2374201" y="697230"/>
                    <a:pt x="2528506" y="697230"/>
                  </a:cubicBezTo>
                  <a:cubicBezTo>
                    <a:pt x="2682811" y="697230"/>
                    <a:pt x="2877121" y="531495"/>
                    <a:pt x="2939986" y="491490"/>
                  </a:cubicBezTo>
                  <a:cubicBezTo>
                    <a:pt x="3002851" y="451485"/>
                    <a:pt x="2954273" y="454342"/>
                    <a:pt x="2905696" y="457200"/>
                  </a:cubicBezTo>
                </a:path>
              </a:pathLst>
            </a:cu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67441833"/>
                </p:ext>
              </p:extLst>
            </p:nvPr>
          </p:nvGraphicFramePr>
          <p:xfrm>
            <a:off x="1600200" y="480060"/>
            <a:ext cx="368300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983" name="数式" r:id="rId3" imgW="190440" imgH="177480" progId="Equation.3">
                    <p:embed/>
                  </p:oleObj>
                </mc:Choice>
                <mc:Fallback>
                  <p:oleObj name="数式" r:id="rId3" imgW="1904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0200" y="480060"/>
                          <a:ext cx="368300" cy="341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96884506"/>
                </p:ext>
              </p:extLst>
            </p:nvPr>
          </p:nvGraphicFramePr>
          <p:xfrm>
            <a:off x="4419600" y="318135"/>
            <a:ext cx="3021012" cy="828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984" name="数式" r:id="rId5" imgW="1562040" imgH="431640" progId="Equation.3">
                    <p:embed/>
                  </p:oleObj>
                </mc:Choice>
                <mc:Fallback>
                  <p:oleObj name="数式" r:id="rId5" imgW="156204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9600" y="318135"/>
                          <a:ext cx="3021012" cy="828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215761"/>
              </p:ext>
            </p:extLst>
          </p:nvPr>
        </p:nvGraphicFramePr>
        <p:xfrm>
          <a:off x="1250950" y="1911350"/>
          <a:ext cx="6064249" cy="282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85" name="数式" r:id="rId7" imgW="3213000" imgH="1473120" progId="Equation.3">
                  <p:embed/>
                </p:oleObj>
              </mc:Choice>
              <mc:Fallback>
                <p:oleObj name="数式" r:id="rId7" imgW="3213000" imgH="1473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0950" y="1911350"/>
                        <a:ext cx="6064249" cy="282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855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7756620"/>
              </p:ext>
            </p:extLst>
          </p:nvPr>
        </p:nvGraphicFramePr>
        <p:xfrm>
          <a:off x="533400" y="457200"/>
          <a:ext cx="6804025" cy="1268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63" name="数式" r:id="rId3" imgW="3517560" imgH="660240" progId="Equation.3">
                  <p:embed/>
                </p:oleObj>
              </mc:Choice>
              <mc:Fallback>
                <p:oleObj name="数式" r:id="rId3" imgW="3517560" imgH="6602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57200"/>
                        <a:ext cx="6804025" cy="1268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21336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990600" y="2971800"/>
            <a:ext cx="0" cy="213360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2971800"/>
            <a:ext cx="1219200" cy="1295400"/>
          </a:xfrm>
          <a:prstGeom prst="line">
            <a:avLst/>
          </a:prstGeom>
          <a:ln w="38100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068830" y="4110990"/>
            <a:ext cx="274320" cy="27432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143000" y="3505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q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21180" y="2975610"/>
            <a:ext cx="49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</a:t>
            </a:r>
          </a:p>
        </p:txBody>
      </p:sp>
      <p:sp>
        <p:nvSpPr>
          <p:cNvPr id="14" name="Right Brace 13"/>
          <p:cNvSpPr/>
          <p:nvPr/>
        </p:nvSpPr>
        <p:spPr>
          <a:xfrm rot="18954615">
            <a:off x="1668779" y="2469945"/>
            <a:ext cx="304800" cy="193465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2600975"/>
              </p:ext>
            </p:extLst>
          </p:nvPr>
        </p:nvGraphicFramePr>
        <p:xfrm>
          <a:off x="2819400" y="2918460"/>
          <a:ext cx="5624512" cy="217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64" name="数式" r:id="rId5" imgW="2908080" imgH="1130040" progId="Equation.3">
                  <p:embed/>
                </p:oleObj>
              </mc:Choice>
              <mc:Fallback>
                <p:oleObj name="数式" r:id="rId5" imgW="2908080" imgH="1130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918460"/>
                        <a:ext cx="5624512" cy="217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07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3522334"/>
              </p:ext>
            </p:extLst>
          </p:nvPr>
        </p:nvGraphicFramePr>
        <p:xfrm>
          <a:off x="126999" y="1600200"/>
          <a:ext cx="8940801" cy="180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43" name="数式" r:id="rId3" imgW="4622760" imgH="939600" progId="Equation.3">
                  <p:embed/>
                </p:oleObj>
              </mc:Choice>
              <mc:Fallback>
                <p:oleObj name="数式" r:id="rId3" imgW="4622760" imgH="939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999" y="1600200"/>
                        <a:ext cx="8940801" cy="180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3605432"/>
              </p:ext>
            </p:extLst>
          </p:nvPr>
        </p:nvGraphicFramePr>
        <p:xfrm>
          <a:off x="762000" y="3733800"/>
          <a:ext cx="6085332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44" name="Equation" r:id="rId5" imgW="4609800" imgH="1904760" progId="Equation.DSMT4">
                  <p:embed/>
                </p:oleObj>
              </mc:Choice>
              <mc:Fallback>
                <p:oleObj name="Equation" r:id="rId5" imgW="4609800" imgH="1904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2000" y="3733800"/>
                        <a:ext cx="6085332" cy="251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047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4025"/>
            <a:ext cx="8476015" cy="5685774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53788" y="50292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237" y="414788"/>
            <a:ext cx="8767763" cy="5876021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324600" y="2057400"/>
            <a:ext cx="2362200" cy="22860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65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978" y="762000"/>
            <a:ext cx="8692043" cy="4424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95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3810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Summary of results from the calculus of variation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7181770"/>
              </p:ext>
            </p:extLst>
          </p:nvPr>
        </p:nvGraphicFramePr>
        <p:xfrm>
          <a:off x="693738" y="1219200"/>
          <a:ext cx="8143875" cy="421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71" name="数式" r:id="rId3" imgW="4216320" imgH="2184120" progId="Equation.3">
                  <p:embed/>
                </p:oleObj>
              </mc:Choice>
              <mc:Fallback>
                <p:oleObj name="数式" r:id="rId3" imgW="4216320" imgH="21841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738" y="1219200"/>
                        <a:ext cx="8143875" cy="421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567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762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Application to particle dynamics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19200" y="1600200"/>
            <a:ext cx="541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Simple example: vertical trajectory of particle of mass </a:t>
            </a:r>
            <a:r>
              <a:rPr lang="en-US" sz="2400" i="1" dirty="0" smtClean="0">
                <a:latin typeface="+mj-lt"/>
              </a:rPr>
              <a:t>m</a:t>
            </a:r>
            <a:r>
              <a:rPr lang="en-US" sz="2400" dirty="0" smtClean="0">
                <a:latin typeface="+mj-lt"/>
              </a:rPr>
              <a:t> subject to constant downward acceleration </a:t>
            </a:r>
            <a:r>
              <a:rPr lang="en-US" sz="2400" i="1" dirty="0" smtClean="0">
                <a:latin typeface="+mj-lt"/>
              </a:rPr>
              <a:t>a</a:t>
            </a:r>
            <a:r>
              <a:rPr lang="en-US" sz="2400" dirty="0" smtClean="0">
                <a:latin typeface="+mj-lt"/>
              </a:rPr>
              <a:t>=-</a:t>
            </a:r>
            <a:r>
              <a:rPr lang="en-US" sz="2400" i="1" dirty="0" smtClean="0">
                <a:latin typeface="+mj-lt"/>
              </a:rPr>
              <a:t>g.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8190705"/>
              </p:ext>
            </p:extLst>
          </p:nvPr>
        </p:nvGraphicFramePr>
        <p:xfrm>
          <a:off x="1752600" y="3048000"/>
          <a:ext cx="2478087" cy="173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97" name="数式" r:id="rId3" imgW="1282680" imgH="901440" progId="Equation.3">
                  <p:embed/>
                </p:oleObj>
              </mc:Choice>
              <mc:Fallback>
                <p:oleObj name="数式" r:id="rId3" imgW="1282680" imgH="901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048000"/>
                        <a:ext cx="2478087" cy="173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951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7" t="18021" r="4366" b="6885"/>
          <a:stretch/>
        </p:blipFill>
        <p:spPr bwMode="auto">
          <a:xfrm>
            <a:off x="762000" y="838200"/>
            <a:ext cx="7620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28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3"/>
              </a:rPr>
              <a:t>http://www.hamilton2005.ie/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052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pic>
        <p:nvPicPr>
          <p:cNvPr id="82946" name="Picture 2" descr="http://rjlipton.files.wordpress.com/2011/04/hamilt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8356768" cy="4163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3400" y="56388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3"/>
              </a:rPr>
              <a:t>http</a:t>
            </a:r>
            <a:r>
              <a:rPr lang="en-US" sz="2400" dirty="0" smtClean="0">
                <a:latin typeface="+mj-lt"/>
                <a:hlinkClick r:id="rId3"/>
              </a:rPr>
              <a:t>://</a:t>
            </a:r>
            <a:r>
              <a:rPr lang="en-US" sz="2400" dirty="0">
                <a:hlinkClick r:id="rId3"/>
              </a:rPr>
              <a:t>rjlipton.wordpress.com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5652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153288"/>
              </p:ext>
            </p:extLst>
          </p:nvPr>
        </p:nvGraphicFramePr>
        <p:xfrm>
          <a:off x="990600" y="381000"/>
          <a:ext cx="5251451" cy="132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5" name="数式" r:id="rId3" imgW="2717640" imgH="685800" progId="Equation.3">
                  <p:embed/>
                </p:oleObj>
              </mc:Choice>
              <mc:Fallback>
                <p:oleObj name="数式" r:id="rId3" imgW="2717640" imgH="685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81000"/>
                        <a:ext cx="5251451" cy="1322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2971800" y="1447800"/>
            <a:ext cx="228600" cy="9906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057400" y="23622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Kinetic energy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733800" y="1371600"/>
            <a:ext cx="838200" cy="8382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91000" y="22098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Potential energy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7801849"/>
              </p:ext>
            </p:extLst>
          </p:nvPr>
        </p:nvGraphicFramePr>
        <p:xfrm>
          <a:off x="773113" y="3276600"/>
          <a:ext cx="7091362" cy="284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6" name="数式" r:id="rId5" imgW="3670200" imgH="1473120" progId="Equation.3">
                  <p:embed/>
                </p:oleObj>
              </mc:Choice>
              <mc:Fallback>
                <p:oleObj name="数式" r:id="rId5" imgW="3670200" imgH="14731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113" y="3276600"/>
                        <a:ext cx="7091362" cy="284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69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7518</TotalTime>
  <Words>249</Words>
  <Application>Microsoft Office PowerPoint</Application>
  <PresentationFormat>On-screen Show (4:3)</PresentationFormat>
  <Paragraphs>77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Symbol</vt:lpstr>
      <vt:lpstr>Office Theme</vt:lpstr>
      <vt:lpstr>数式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395</cp:revision>
  <cp:lastPrinted>2015-09-08T22:39:02Z</cp:lastPrinted>
  <dcterms:created xsi:type="dcterms:W3CDTF">2012-01-10T18:32:24Z</dcterms:created>
  <dcterms:modified xsi:type="dcterms:W3CDTF">2015-09-08T22:49:41Z</dcterms:modified>
  <cp:contentStatus/>
</cp:coreProperties>
</file>