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90" r:id="rId4"/>
    <p:sldId id="391" r:id="rId5"/>
    <p:sldId id="378" r:id="rId6"/>
    <p:sldId id="379" r:id="rId7"/>
    <p:sldId id="392" r:id="rId8"/>
    <p:sldId id="393" r:id="rId9"/>
    <p:sldId id="380" r:id="rId10"/>
    <p:sldId id="381" r:id="rId11"/>
    <p:sldId id="382" r:id="rId12"/>
    <p:sldId id="394" r:id="rId13"/>
    <p:sldId id="383" r:id="rId14"/>
    <p:sldId id="384" r:id="rId15"/>
    <p:sldId id="385" r:id="rId16"/>
    <p:sldId id="386" r:id="rId17"/>
    <p:sldId id="387" r:id="rId18"/>
    <p:sldId id="388" r:id="rId19"/>
    <p:sldId id="389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2" d="100"/>
          <a:sy n="62" d="100"/>
        </p:scale>
        <p:origin x="600" y="-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5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5.wmf"/><Relationship Id="rId1" Type="http://schemas.openxmlformats.org/officeDocument/2006/relationships/image" Target="../media/image18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037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ilton2005.ie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jlipton.wordpress.co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Lagrange’s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D’Alembert’s</a:t>
            </a:r>
            <a:r>
              <a:rPr lang="en-US" sz="3200" b="1" dirty="0" smtClean="0">
                <a:solidFill>
                  <a:schemeClr val="folHlink"/>
                </a:solidFill>
              </a:rPr>
              <a:t> principle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349149"/>
              </p:ext>
            </p:extLst>
          </p:nvPr>
        </p:nvGraphicFramePr>
        <p:xfrm>
          <a:off x="1219200" y="685800"/>
          <a:ext cx="4416425" cy="430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0" name="数式" r:id="rId3" imgW="2286000" imgH="2234880" progId="Equation.3">
                  <p:embed/>
                </p:oleObj>
              </mc:Choice>
              <mc:Fallback>
                <p:oleObj name="数式" r:id="rId3" imgW="2286000" imgH="22348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685800"/>
                        <a:ext cx="4416425" cy="430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66594"/>
              </p:ext>
            </p:extLst>
          </p:nvPr>
        </p:nvGraphicFramePr>
        <p:xfrm>
          <a:off x="1535113" y="5208588"/>
          <a:ext cx="24542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1" name="数式" r:id="rId5" imgW="1269720" imgH="241200" progId="Equation.3">
                  <p:embed/>
                </p:oleObj>
              </mc:Choice>
              <mc:Fallback>
                <p:oleObj name="数式" r:id="rId5" imgW="126972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5208588"/>
                        <a:ext cx="2454275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661739"/>
              </p:ext>
            </p:extLst>
          </p:nvPr>
        </p:nvGraphicFramePr>
        <p:xfrm>
          <a:off x="914400" y="517080"/>
          <a:ext cx="7315200" cy="5823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85" name="Equation" r:id="rId3" imgW="5346360" imgH="4267080" progId="Equation.DSMT4">
                  <p:embed/>
                </p:oleObj>
              </mc:Choice>
              <mc:Fallback>
                <p:oleObj name="Equation" r:id="rId3" imgW="5346360" imgH="4267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7080"/>
                        <a:ext cx="7315200" cy="5823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276600" y="5334000"/>
            <a:ext cx="2667000" cy="609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83970" name="Picture 2" descr="http://upload.wikimedia.org/wikipedia/commons/thumb/d/df/Alembert.jpg/330px-Alemb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2095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048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Jean </a:t>
            </a:r>
            <a:r>
              <a:rPr lang="en-US" sz="2400" dirty="0" err="1" smtClean="0">
                <a:latin typeface="+mj-lt"/>
              </a:rPr>
              <a:t>d’Alembert</a:t>
            </a:r>
            <a:r>
              <a:rPr lang="en-US" sz="2400" dirty="0" smtClean="0">
                <a:latin typeface="+mj-lt"/>
              </a:rPr>
              <a:t>  1717-1783</a:t>
            </a:r>
          </a:p>
        </p:txBody>
      </p:sp>
    </p:spTree>
    <p:extLst>
      <p:ext uri="{BB962C8B-B14F-4D97-AF65-F5344CB8AC3E}">
        <p14:creationId xmlns:p14="http://schemas.microsoft.com/office/powerpoint/2010/main" val="3036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85800" y="1400810"/>
            <a:ext cx="6754812" cy="973455"/>
            <a:chOff x="685800" y="318135"/>
            <a:chExt cx="6754812" cy="973455"/>
          </a:xfrm>
        </p:grpSpPr>
        <p:sp>
          <p:nvSpPr>
            <p:cNvPr id="5" name="Oval 4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5100586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06" name="数式" r:id="rId3" imgW="190440" imgH="177480" progId="Equation.3">
                    <p:embed/>
                  </p:oleObj>
                </mc:Choice>
                <mc:Fallback>
                  <p:oleObj name="数式" r:id="rId3" imgW="19044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9036461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07" name="数式" r:id="rId5" imgW="1562040" imgH="431640" progId="Equation.3">
                    <p:embed/>
                  </p:oleObj>
                </mc:Choice>
                <mc:Fallback>
                  <p:oleObj name="数式" r:id="rId5" imgW="1562040" imgH="4316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208818"/>
              </p:ext>
            </p:extLst>
          </p:nvPr>
        </p:nvGraphicFramePr>
        <p:xfrm>
          <a:off x="666750" y="2835275"/>
          <a:ext cx="5011738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08" name="数式" r:id="rId7" imgW="2590560" imgH="1777680" progId="Equation.3">
                  <p:embed/>
                </p:oleObj>
              </mc:Choice>
              <mc:Fallback>
                <p:oleObj name="数式" r:id="rId7" imgW="2590560" imgH="17776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2835275"/>
                        <a:ext cx="5011738" cy="341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6720" y="53563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D’Alembert’s</a:t>
            </a:r>
            <a:r>
              <a:rPr lang="en-US" sz="2400" dirty="0" smtClean="0">
                <a:latin typeface="+mj-lt"/>
              </a:rPr>
              <a:t> principle:</a:t>
            </a:r>
          </a:p>
        </p:txBody>
      </p:sp>
    </p:spTree>
    <p:extLst>
      <p:ext uri="{BB962C8B-B14F-4D97-AF65-F5344CB8AC3E}">
        <p14:creationId xmlns:p14="http://schemas.microsoft.com/office/powerpoint/2010/main" val="42687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866533"/>
              </p:ext>
            </p:extLst>
          </p:nvPr>
        </p:nvGraphicFramePr>
        <p:xfrm>
          <a:off x="1066800" y="1241425"/>
          <a:ext cx="6507163" cy="457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8" name="数式" r:id="rId3" imgW="3365280" imgH="2387520" progId="Equation.3">
                  <p:embed/>
                </p:oleObj>
              </mc:Choice>
              <mc:Fallback>
                <p:oleObj name="数式" r:id="rId3" imgW="3365280" imgH="2387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41425"/>
                        <a:ext cx="6507163" cy="457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85800" y="318135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7354738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9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0281687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20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0507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211722"/>
              </p:ext>
            </p:extLst>
          </p:nvPr>
        </p:nvGraphicFramePr>
        <p:xfrm>
          <a:off x="533400" y="1291590"/>
          <a:ext cx="5500687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0" name="数式" r:id="rId3" imgW="2844720" imgH="1396800" progId="Equation.3">
                  <p:embed/>
                </p:oleObj>
              </mc:Choice>
              <mc:Fallback>
                <p:oleObj name="数式" r:id="rId3" imgW="284472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1590"/>
                        <a:ext cx="5500687" cy="267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85800" y="318135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8505015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81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1059594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82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322595"/>
              </p:ext>
            </p:extLst>
          </p:nvPr>
        </p:nvGraphicFramePr>
        <p:xfrm>
          <a:off x="644524" y="3990975"/>
          <a:ext cx="6289676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3" name="数式" r:id="rId9" imgW="3251160" imgH="1155600" progId="Equation.3">
                  <p:embed/>
                </p:oleObj>
              </mc:Choice>
              <mc:Fallback>
                <p:oleObj name="数式" r:id="rId9" imgW="3251160" imgH="1155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4" y="3990975"/>
                        <a:ext cx="6289676" cy="221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05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181600" y="4838700"/>
            <a:ext cx="3276600" cy="144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318135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1256371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029" name="数式" r:id="rId3" imgW="190440" imgH="177480" progId="Equation.3">
                    <p:embed/>
                  </p:oleObj>
                </mc:Choice>
                <mc:Fallback>
                  <p:oleObj name="数式" r:id="rId3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584102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030" name="数式" r:id="rId5" imgW="1562040" imgH="431640" progId="Equation.3">
                    <p:embed/>
                  </p:oleObj>
                </mc:Choice>
                <mc:Fallback>
                  <p:oleObj name="数式" r:id="rId5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223237"/>
              </p:ext>
            </p:extLst>
          </p:nvPr>
        </p:nvGraphicFramePr>
        <p:xfrm>
          <a:off x="539750" y="2011363"/>
          <a:ext cx="6386513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1" name="数式" r:id="rId7" imgW="3301920" imgH="965160" progId="Equation.3">
                  <p:embed/>
                </p:oleObj>
              </mc:Choice>
              <mc:Fallback>
                <p:oleObj name="数式" r:id="rId7" imgW="33019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011363"/>
                        <a:ext cx="6386513" cy="185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867815"/>
              </p:ext>
            </p:extLst>
          </p:nvPr>
        </p:nvGraphicFramePr>
        <p:xfrm>
          <a:off x="5181600" y="4928393"/>
          <a:ext cx="3268663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2" name="数式" r:id="rId9" imgW="1688760" imgH="660240" progId="Equation.3">
                  <p:embed/>
                </p:oleObj>
              </mc:Choice>
              <mc:Fallback>
                <p:oleObj name="数式" r:id="rId9" imgW="1688760" imgH="660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928393"/>
                        <a:ext cx="3268663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792124"/>
              </p:ext>
            </p:extLst>
          </p:nvPr>
        </p:nvGraphicFramePr>
        <p:xfrm>
          <a:off x="304800" y="4267200"/>
          <a:ext cx="4275234" cy="811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3" name="数式" r:id="rId11" imgW="1193760" imgH="228600" progId="Equation.3">
                  <p:embed/>
                </p:oleObj>
              </mc:Choice>
              <mc:Fallback>
                <p:oleObj name="数式" r:id="rId11" imgW="119376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4275234" cy="8115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5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318135"/>
            <a:ext cx="6754812" cy="973455"/>
            <a:chOff x="685800" y="318135"/>
            <a:chExt cx="6754812" cy="973455"/>
          </a:xfrm>
        </p:grpSpPr>
        <p:sp>
          <p:nvSpPr>
            <p:cNvPr id="7" name="Oval 6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7441833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983" name="数式" r:id="rId3" imgW="190440" imgH="177480" progId="Equation.3">
                    <p:embed/>
                  </p:oleObj>
                </mc:Choice>
                <mc:Fallback>
                  <p:oleObj name="数式" r:id="rId3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6884506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984" name="数式" r:id="rId5" imgW="1562040" imgH="431640" progId="Equation.3">
                    <p:embed/>
                  </p:oleObj>
                </mc:Choice>
                <mc:Fallback>
                  <p:oleObj name="数式" r:id="rId5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215761"/>
              </p:ext>
            </p:extLst>
          </p:nvPr>
        </p:nvGraphicFramePr>
        <p:xfrm>
          <a:off x="1250950" y="1911350"/>
          <a:ext cx="6064249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5" name="数式" r:id="rId7" imgW="3213000" imgH="1473120" progId="Equation.3">
                  <p:embed/>
                </p:oleObj>
              </mc:Choice>
              <mc:Fallback>
                <p:oleObj name="数式" r:id="rId7" imgW="32130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1911350"/>
                        <a:ext cx="6064249" cy="282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5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756620"/>
              </p:ext>
            </p:extLst>
          </p:nvPr>
        </p:nvGraphicFramePr>
        <p:xfrm>
          <a:off x="533400" y="457200"/>
          <a:ext cx="6804025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63" name="数式" r:id="rId3" imgW="3517560" imgH="660240" progId="Equation.3">
                  <p:embed/>
                </p:oleObj>
              </mc:Choice>
              <mc:Fallback>
                <p:oleObj name="数式" r:id="rId3" imgW="3517560" imgH="660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804025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2133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90600" y="2971800"/>
            <a:ext cx="0" cy="213360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2971800"/>
            <a:ext cx="1219200" cy="1295400"/>
          </a:xfrm>
          <a:prstGeom prst="line">
            <a:avLst/>
          </a:prstGeom>
          <a:ln w="3810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068830" y="4110990"/>
            <a:ext cx="274320" cy="27432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43000" y="3505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1180" y="297561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</a:t>
            </a:r>
          </a:p>
        </p:txBody>
      </p:sp>
      <p:sp>
        <p:nvSpPr>
          <p:cNvPr id="14" name="Right Brace 13"/>
          <p:cNvSpPr/>
          <p:nvPr/>
        </p:nvSpPr>
        <p:spPr>
          <a:xfrm rot="18954615">
            <a:off x="1668779" y="2469945"/>
            <a:ext cx="304800" cy="19346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600975"/>
              </p:ext>
            </p:extLst>
          </p:nvPr>
        </p:nvGraphicFramePr>
        <p:xfrm>
          <a:off x="2819400" y="2918460"/>
          <a:ext cx="5624512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64" name="数式" r:id="rId5" imgW="2908080" imgH="1130040" progId="Equation.3">
                  <p:embed/>
                </p:oleObj>
              </mc:Choice>
              <mc:Fallback>
                <p:oleObj name="数式" r:id="rId5" imgW="2908080" imgH="1130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18460"/>
                        <a:ext cx="5624512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7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22334"/>
              </p:ext>
            </p:extLst>
          </p:nvPr>
        </p:nvGraphicFramePr>
        <p:xfrm>
          <a:off x="126999" y="1600200"/>
          <a:ext cx="8940801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3" name="数式" r:id="rId3" imgW="4622760" imgH="939600" progId="Equation.3">
                  <p:embed/>
                </p:oleObj>
              </mc:Choice>
              <mc:Fallback>
                <p:oleObj name="数式" r:id="rId3" imgW="4622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99" y="1600200"/>
                        <a:ext cx="8940801" cy="180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605432"/>
              </p:ext>
            </p:extLst>
          </p:nvPr>
        </p:nvGraphicFramePr>
        <p:xfrm>
          <a:off x="762000" y="3733800"/>
          <a:ext cx="6085332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4" name="Equation" r:id="rId5" imgW="4609800" imgH="1904760" progId="Equation.DSMT4">
                  <p:embed/>
                </p:oleObj>
              </mc:Choice>
              <mc:Fallback>
                <p:oleObj name="Equation" r:id="rId5" imgW="4609800" imgH="190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3733800"/>
                        <a:ext cx="6085332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04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4025"/>
            <a:ext cx="8476015" cy="568577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3788" y="502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414788"/>
            <a:ext cx="8767763" cy="587602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324600" y="2057400"/>
            <a:ext cx="2362200" cy="2286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5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78" y="762000"/>
            <a:ext cx="8692043" cy="442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results from the calculus of variation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181770"/>
              </p:ext>
            </p:extLst>
          </p:nvPr>
        </p:nvGraphicFramePr>
        <p:xfrm>
          <a:off x="693738" y="1219200"/>
          <a:ext cx="8143875" cy="421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1" name="数式" r:id="rId3" imgW="4216320" imgH="2184120" progId="Equation.3">
                  <p:embed/>
                </p:oleObj>
              </mc:Choice>
              <mc:Fallback>
                <p:oleObj name="数式" r:id="rId3" imgW="4216320" imgH="2184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1219200"/>
                        <a:ext cx="8143875" cy="421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to particle dynamics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16002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example: vertical trajectory of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subject to constant downward acceleration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=-</a:t>
            </a:r>
            <a:r>
              <a:rPr lang="en-US" sz="2400" i="1" dirty="0" smtClean="0">
                <a:latin typeface="+mj-lt"/>
              </a:rPr>
              <a:t>g.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190705"/>
              </p:ext>
            </p:extLst>
          </p:nvPr>
        </p:nvGraphicFramePr>
        <p:xfrm>
          <a:off x="1752600" y="3048000"/>
          <a:ext cx="2478087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7" name="数式" r:id="rId3" imgW="1282680" imgH="901440" progId="Equation.3">
                  <p:embed/>
                </p:oleObj>
              </mc:Choice>
              <mc:Fallback>
                <p:oleObj name="数式" r:id="rId3" imgW="1282680" imgH="901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2478087" cy="173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8021" r="4366" b="6885"/>
          <a:stretch/>
        </p:blipFill>
        <p:spPr bwMode="auto">
          <a:xfrm>
            <a:off x="762000" y="8382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http://www.hamilton2005.ie/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5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82946" name="Picture 2" descr="http://rjlipton.files.wordpress.com/2011/04/hamil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56768" cy="416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5638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</a:t>
            </a:r>
            <a:r>
              <a:rPr lang="en-US" sz="2400" dirty="0" smtClean="0">
                <a:latin typeface="+mj-lt"/>
                <a:hlinkClick r:id="rId3"/>
              </a:rPr>
              <a:t>://</a:t>
            </a:r>
            <a:r>
              <a:rPr lang="en-US" sz="2400" dirty="0">
                <a:hlinkClick r:id="rId3"/>
              </a:rPr>
              <a:t>rjlipton.wordpress.com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65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153288"/>
              </p:ext>
            </p:extLst>
          </p:nvPr>
        </p:nvGraphicFramePr>
        <p:xfrm>
          <a:off x="990600" y="381000"/>
          <a:ext cx="5251451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5" name="数式" r:id="rId3" imgW="2717640" imgH="685800" progId="Equation.3">
                  <p:embed/>
                </p:oleObj>
              </mc:Choice>
              <mc:Fallback>
                <p:oleObj name="数式" r:id="rId3" imgW="2717640" imgH="685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"/>
                        <a:ext cx="5251451" cy="132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971800" y="1447800"/>
            <a:ext cx="2286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7400" y="2362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Kinetic energy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33800" y="1371600"/>
            <a:ext cx="8382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2209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Potential energy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801849"/>
              </p:ext>
            </p:extLst>
          </p:nvPr>
        </p:nvGraphicFramePr>
        <p:xfrm>
          <a:off x="773113" y="3276600"/>
          <a:ext cx="7091362" cy="284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6" name="数式" r:id="rId5" imgW="3670200" imgH="1473120" progId="Equation.3">
                  <p:embed/>
                </p:oleObj>
              </mc:Choice>
              <mc:Fallback>
                <p:oleObj name="数式" r:id="rId5" imgW="3670200" imgH="1473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3276600"/>
                        <a:ext cx="7091362" cy="284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7518</TotalTime>
  <Words>249</Words>
  <Application>Microsoft Office PowerPoint</Application>
  <PresentationFormat>On-screen Show (4:3)</PresentationFormat>
  <Paragraphs>77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395</cp:revision>
  <cp:lastPrinted>2015-09-08T22:39:02Z</cp:lastPrinted>
  <dcterms:created xsi:type="dcterms:W3CDTF">2012-01-10T18:32:24Z</dcterms:created>
  <dcterms:modified xsi:type="dcterms:W3CDTF">2015-09-08T22:49:41Z</dcterms:modified>
  <cp:contentStatus/>
</cp:coreProperties>
</file>