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6" r:id="rId2"/>
    <p:sldId id="354" r:id="rId3"/>
    <p:sldId id="387" r:id="rId4"/>
    <p:sldId id="399" r:id="rId5"/>
    <p:sldId id="400" r:id="rId6"/>
    <p:sldId id="401" r:id="rId7"/>
    <p:sldId id="402" r:id="rId8"/>
    <p:sldId id="388" r:id="rId9"/>
    <p:sldId id="390" r:id="rId10"/>
    <p:sldId id="389" r:id="rId11"/>
    <p:sldId id="391" r:id="rId12"/>
    <p:sldId id="392" r:id="rId13"/>
    <p:sldId id="393" r:id="rId14"/>
    <p:sldId id="394" r:id="rId15"/>
    <p:sldId id="396" r:id="rId16"/>
    <p:sldId id="395" r:id="rId17"/>
    <p:sldId id="397" r:id="rId18"/>
    <p:sldId id="398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64" d="100"/>
          <a:sy n="64" d="100"/>
        </p:scale>
        <p:origin x="57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7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9/14/2015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20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05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57200"/>
            <a:ext cx="7239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8: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Continue reading Chapter 3 &amp; 6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err="1">
                <a:solidFill>
                  <a:schemeClr val="folHlink"/>
                </a:solidFill>
              </a:rPr>
              <a:t>D’Alembert’s</a:t>
            </a:r>
            <a:r>
              <a:rPr lang="en-US" sz="3200" b="1" dirty="0">
                <a:solidFill>
                  <a:schemeClr val="folHlink"/>
                </a:solidFill>
              </a:rPr>
              <a:t> </a:t>
            </a:r>
            <a:r>
              <a:rPr lang="en-US" sz="3200" b="1" dirty="0" smtClean="0">
                <a:solidFill>
                  <a:schemeClr val="folHlink"/>
                </a:solidFill>
              </a:rPr>
              <a:t>principle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Hamilton’s principle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Lagrange’s equations in presence of magnetic fields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28800" y="5105400"/>
            <a:ext cx="3124200" cy="533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253669"/>
              </p:ext>
            </p:extLst>
          </p:nvPr>
        </p:nvGraphicFramePr>
        <p:xfrm>
          <a:off x="180975" y="1905000"/>
          <a:ext cx="7710488" cy="455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85" name="数式" r:id="rId3" imgW="3987720" imgH="2374560" progId="Equation.3">
                  <p:embed/>
                </p:oleObj>
              </mc:Choice>
              <mc:Fallback>
                <p:oleObj name="数式" r:id="rId3" imgW="3987720" imgH="2374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1905000"/>
                        <a:ext cx="7710488" cy="455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873625"/>
              </p:ext>
            </p:extLst>
          </p:nvPr>
        </p:nvGraphicFramePr>
        <p:xfrm>
          <a:off x="228600" y="596900"/>
          <a:ext cx="8867775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86" name="数式" r:id="rId5" imgW="4584600" imgH="685800" progId="Equation.3">
                  <p:embed/>
                </p:oleObj>
              </mc:Choice>
              <mc:Fallback>
                <p:oleObj name="数式" r:id="rId5" imgW="4584600" imgH="685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96900"/>
                        <a:ext cx="8867775" cy="131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forces:</a:t>
            </a:r>
          </a:p>
        </p:txBody>
      </p:sp>
    </p:spTree>
    <p:extLst>
      <p:ext uri="{BB962C8B-B14F-4D97-AF65-F5344CB8AC3E}">
        <p14:creationId xmlns:p14="http://schemas.microsoft.com/office/powerpoint/2010/main" val="33939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016472"/>
              </p:ext>
            </p:extLst>
          </p:nvPr>
        </p:nvGraphicFramePr>
        <p:xfrm>
          <a:off x="671513" y="914400"/>
          <a:ext cx="66579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42" name="数式" r:id="rId3" imgW="3441600" imgH="228600" progId="Equation.3">
                  <p:embed/>
                </p:oleObj>
              </mc:Choice>
              <mc:Fallback>
                <p:oleObj name="数式" r:id="rId3" imgW="3441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914400"/>
                        <a:ext cx="66579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forces, continued: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65289"/>
              </p:ext>
            </p:extLst>
          </p:nvPr>
        </p:nvGraphicFramePr>
        <p:xfrm>
          <a:off x="838200" y="1600200"/>
          <a:ext cx="4543425" cy="156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43" name="数式" r:id="rId5" imgW="2349360" imgH="812520" progId="Equation.3">
                  <p:embed/>
                </p:oleObj>
              </mc:Choice>
              <mc:Fallback>
                <p:oleObj name="数式" r:id="rId5" imgW="2349360" imgH="812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00200"/>
                        <a:ext cx="4543425" cy="156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363302"/>
              </p:ext>
            </p:extLst>
          </p:nvPr>
        </p:nvGraphicFramePr>
        <p:xfrm>
          <a:off x="920750" y="3352800"/>
          <a:ext cx="71469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44" name="数式" r:id="rId7" imgW="3695400" imgH="482400" progId="Equation.3">
                  <p:embed/>
                </p:oleObj>
              </mc:Choice>
              <mc:Fallback>
                <p:oleObj name="数式" r:id="rId7" imgW="3695400" imgH="482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3352800"/>
                        <a:ext cx="71469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051193"/>
              </p:ext>
            </p:extLst>
          </p:nvPr>
        </p:nvGraphicFramePr>
        <p:xfrm>
          <a:off x="990600" y="4267200"/>
          <a:ext cx="20875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45" name="数式" r:id="rId9" imgW="1079280" imgH="393480" progId="Equation.3">
                  <p:embed/>
                </p:oleObj>
              </mc:Choice>
              <mc:Fallback>
                <p:oleObj name="数式" r:id="rId9" imgW="10792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2087563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842890"/>
              </p:ext>
            </p:extLst>
          </p:nvPr>
        </p:nvGraphicFramePr>
        <p:xfrm>
          <a:off x="762000" y="5208890"/>
          <a:ext cx="7437438" cy="73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46" name="数式" r:id="rId11" imgW="4597200" imgH="457200" progId="Equation.3">
                  <p:embed/>
                </p:oleObj>
              </mc:Choice>
              <mc:Fallback>
                <p:oleObj name="数式" r:id="rId11" imgW="45972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208890"/>
                        <a:ext cx="7437438" cy="734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61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forces, continued: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096323"/>
              </p:ext>
            </p:extLst>
          </p:nvPr>
        </p:nvGraphicFramePr>
        <p:xfrm>
          <a:off x="838200" y="838200"/>
          <a:ext cx="71469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6" name="数式" r:id="rId3" imgW="3695400" imgH="482400" progId="Equation.3">
                  <p:embed/>
                </p:oleObj>
              </mc:Choice>
              <mc:Fallback>
                <p:oleObj name="数式" r:id="rId3" imgW="36954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838200"/>
                        <a:ext cx="71469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826637"/>
              </p:ext>
            </p:extLst>
          </p:nvPr>
        </p:nvGraphicFramePr>
        <p:xfrm>
          <a:off x="685801" y="1752600"/>
          <a:ext cx="7315200" cy="896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7" name="数式" r:id="rId5" imgW="3708360" imgH="457200" progId="Equation.3">
                  <p:embed/>
                </p:oleObj>
              </mc:Choice>
              <mc:Fallback>
                <p:oleObj name="数式" r:id="rId5" imgW="37083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752600"/>
                        <a:ext cx="7315200" cy="896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17189"/>
              </p:ext>
            </p:extLst>
          </p:nvPr>
        </p:nvGraphicFramePr>
        <p:xfrm>
          <a:off x="152400" y="2798508"/>
          <a:ext cx="8932863" cy="3145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8" name="数式" r:id="rId7" imgW="5016240" imgH="1777680" progId="Equation.3">
                  <p:embed/>
                </p:oleObj>
              </mc:Choice>
              <mc:Fallback>
                <p:oleObj name="数式" r:id="rId7" imgW="5016240" imgH="17776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798508"/>
                        <a:ext cx="8932863" cy="31450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77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" y="4267200"/>
            <a:ext cx="55626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990815"/>
              </p:ext>
            </p:extLst>
          </p:nvPr>
        </p:nvGraphicFramePr>
        <p:xfrm>
          <a:off x="622299" y="1138238"/>
          <a:ext cx="8205995" cy="389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1" name="数式" r:id="rId3" imgW="3987720" imgH="1904760" progId="Equation.3">
                  <p:embed/>
                </p:oleObj>
              </mc:Choice>
              <mc:Fallback>
                <p:oleObj name="数式" r:id="rId3" imgW="3987720" imgH="19047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138238"/>
                        <a:ext cx="8205995" cy="389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forces, continued:</a:t>
            </a:r>
          </a:p>
        </p:txBody>
      </p:sp>
    </p:spTree>
    <p:extLst>
      <p:ext uri="{BB962C8B-B14F-4D97-AF65-F5344CB8AC3E}">
        <p14:creationId xmlns:p14="http://schemas.microsoft.com/office/powerpoint/2010/main" val="182005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Lorentz force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307383"/>
              </p:ext>
            </p:extLst>
          </p:nvPr>
        </p:nvGraphicFramePr>
        <p:xfrm>
          <a:off x="1219200" y="533400"/>
          <a:ext cx="626302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9" name="数式" r:id="rId3" imgW="2666880" imgH="393480" progId="Equation.3">
                  <p:embed/>
                </p:oleObj>
              </mc:Choice>
              <mc:Fallback>
                <p:oleObj name="数式" r:id="rId3" imgW="2666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"/>
                        <a:ext cx="626302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694940"/>
              </p:ext>
            </p:extLst>
          </p:nvPr>
        </p:nvGraphicFramePr>
        <p:xfrm>
          <a:off x="1295400" y="1371600"/>
          <a:ext cx="51593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00" name="数式" r:id="rId5" imgW="2197080" imgH="457200" progId="Equation.3">
                  <p:embed/>
                </p:oleObj>
              </mc:Choice>
              <mc:Fallback>
                <p:oleObj name="数式" r:id="rId5" imgW="219708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51593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950355"/>
              </p:ext>
            </p:extLst>
          </p:nvPr>
        </p:nvGraphicFramePr>
        <p:xfrm>
          <a:off x="852488" y="2514600"/>
          <a:ext cx="7662862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01" name="数式" r:id="rId7" imgW="3263760" imgH="1701720" progId="Equation.3">
                  <p:embed/>
                </p:oleObj>
              </mc:Choice>
              <mc:Fallback>
                <p:oleObj name="数式" r:id="rId7" imgW="3263760" imgH="17017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2514600"/>
                        <a:ext cx="7662862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618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Lorentz force -- continued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068390"/>
              </p:ext>
            </p:extLst>
          </p:nvPr>
        </p:nvGraphicFramePr>
        <p:xfrm>
          <a:off x="574675" y="1371600"/>
          <a:ext cx="7932738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6" name="数式" r:id="rId3" imgW="3377880" imgH="1701720" progId="Equation.3">
                  <p:embed/>
                </p:oleObj>
              </mc:Choice>
              <mc:Fallback>
                <p:oleObj name="数式" r:id="rId3" imgW="3377880" imgH="1701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1371600"/>
                        <a:ext cx="7932738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05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Lorentz force -- continued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527577"/>
              </p:ext>
            </p:extLst>
          </p:nvPr>
        </p:nvGraphicFramePr>
        <p:xfrm>
          <a:off x="704850" y="533400"/>
          <a:ext cx="5665788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83" name="数式" r:id="rId3" imgW="2412720" imgH="1422360" progId="Equation.3">
                  <p:embed/>
                </p:oleObj>
              </mc:Choice>
              <mc:Fallback>
                <p:oleObj name="数式" r:id="rId3" imgW="2412720" imgH="1422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533400"/>
                        <a:ext cx="5665788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140862"/>
              </p:ext>
            </p:extLst>
          </p:nvPr>
        </p:nvGraphicFramePr>
        <p:xfrm>
          <a:off x="2667000" y="3276600"/>
          <a:ext cx="6145213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84" name="数式" r:id="rId5" imgW="2616120" imgH="1041120" progId="Equation.3">
                  <p:embed/>
                </p:oleObj>
              </mc:Choice>
              <mc:Fallback>
                <p:oleObj name="数式" r:id="rId5" imgW="2616120" imgH="10411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76600"/>
                        <a:ext cx="6145213" cy="242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5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Lorentz force -- continued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095179"/>
              </p:ext>
            </p:extLst>
          </p:nvPr>
        </p:nvGraphicFramePr>
        <p:xfrm>
          <a:off x="457200" y="688032"/>
          <a:ext cx="850106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9" name="数式" r:id="rId3" imgW="3619440" imgH="228600" progId="Equation.3">
                  <p:embed/>
                </p:oleObj>
              </mc:Choice>
              <mc:Fallback>
                <p:oleObj name="数式" r:id="rId3" imgW="3619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88032"/>
                        <a:ext cx="8501062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939544"/>
              </p:ext>
            </p:extLst>
          </p:nvPr>
        </p:nvGraphicFramePr>
        <p:xfrm>
          <a:off x="635000" y="1400175"/>
          <a:ext cx="7812088" cy="390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0" name="数式" r:id="rId5" imgW="3327120" imgH="1676160" progId="Equation.3">
                  <p:embed/>
                </p:oleObj>
              </mc:Choice>
              <mc:Fallback>
                <p:oleObj name="数式" r:id="rId5" imgW="3327120" imgH="16761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400175"/>
                        <a:ext cx="7812088" cy="390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080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Lorentz force -- continued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666082"/>
              </p:ext>
            </p:extLst>
          </p:nvPr>
        </p:nvGraphicFramePr>
        <p:xfrm>
          <a:off x="762000" y="838200"/>
          <a:ext cx="3636962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9" name="数式" r:id="rId3" imgW="1549080" imgH="1218960" progId="Equation.3">
                  <p:embed/>
                </p:oleObj>
              </mc:Choice>
              <mc:Fallback>
                <p:oleObj name="数式" r:id="rId3" imgW="1549080" imgH="1218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838200"/>
                        <a:ext cx="3636962" cy="283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327032"/>
              </p:ext>
            </p:extLst>
          </p:nvPr>
        </p:nvGraphicFramePr>
        <p:xfrm>
          <a:off x="3495675" y="1277938"/>
          <a:ext cx="4887913" cy="304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0" name="Equation" r:id="rId5" imgW="2082600" imgH="1307880" progId="Equation.DSMT4">
                  <p:embed/>
                </p:oleObj>
              </mc:Choice>
              <mc:Fallback>
                <p:oleObj name="Equation" r:id="rId5" imgW="2082600" imgH="1307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1277938"/>
                        <a:ext cx="4887913" cy="304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61045"/>
              </p:ext>
            </p:extLst>
          </p:nvPr>
        </p:nvGraphicFramePr>
        <p:xfrm>
          <a:off x="803275" y="4312824"/>
          <a:ext cx="4521200" cy="2120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1" name="Equation" r:id="rId7" imgW="2768400" imgH="1307880" progId="Equation.DSMT4">
                  <p:embed/>
                </p:oleObj>
              </mc:Choice>
              <mc:Fallback>
                <p:oleObj name="Equation" r:id="rId7" imgW="2768400" imgH="1307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" y="4312824"/>
                        <a:ext cx="4521200" cy="21202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79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04808" y="54102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062" y="580361"/>
            <a:ext cx="8262938" cy="569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276474"/>
              </p:ext>
            </p:extLst>
          </p:nvPr>
        </p:nvGraphicFramePr>
        <p:xfrm>
          <a:off x="76200" y="1371600"/>
          <a:ext cx="8817971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32" name="Equation" r:id="rId3" imgW="6095880" imgH="2654280" progId="Equation.DSMT4">
                  <p:embed/>
                </p:oleObj>
              </mc:Choice>
              <mc:Fallback>
                <p:oleObj name="Equation" r:id="rId3" imgW="6095880" imgH="2654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371600"/>
                        <a:ext cx="8817971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572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Hamilton’s principle:</a:t>
            </a:r>
          </a:p>
        </p:txBody>
      </p:sp>
    </p:spTree>
    <p:extLst>
      <p:ext uri="{BB962C8B-B14F-4D97-AF65-F5344CB8AC3E}">
        <p14:creationId xmlns:p14="http://schemas.microsoft.com/office/powerpoint/2010/main" val="18385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279611"/>
              </p:ext>
            </p:extLst>
          </p:nvPr>
        </p:nvGraphicFramePr>
        <p:xfrm>
          <a:off x="1066800" y="1744662"/>
          <a:ext cx="6507163" cy="457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3" name="数式" r:id="rId3" imgW="3365280" imgH="2387520" progId="Equation.3">
                  <p:embed/>
                </p:oleObj>
              </mc:Choice>
              <mc:Fallback>
                <p:oleObj name="数式" r:id="rId3" imgW="3365280" imgH="2387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744662"/>
                        <a:ext cx="6507163" cy="457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685800" y="821372"/>
            <a:ext cx="6754812" cy="973455"/>
            <a:chOff x="685800" y="318135"/>
            <a:chExt cx="6754812" cy="973455"/>
          </a:xfrm>
        </p:grpSpPr>
        <p:sp>
          <p:nvSpPr>
            <p:cNvPr id="7" name="Oval 6"/>
            <p:cNvSpPr/>
            <p:nvPr/>
          </p:nvSpPr>
          <p:spPr>
            <a:xfrm>
              <a:off x="685800" y="4572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81400" y="990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729044" y="594360"/>
              <a:ext cx="2969840" cy="697230"/>
            </a:xfrm>
            <a:custGeom>
              <a:avLst/>
              <a:gdLst>
                <a:gd name="connsiteX0" fmla="*/ 48196 w 2969840"/>
                <a:gd name="connsiteY0" fmla="*/ 0 h 697230"/>
                <a:gd name="connsiteX1" fmla="*/ 128206 w 2969840"/>
                <a:gd name="connsiteY1" fmla="*/ 148590 h 697230"/>
                <a:gd name="connsiteX2" fmla="*/ 1145476 w 2969840"/>
                <a:gd name="connsiteY2" fmla="*/ 354330 h 697230"/>
                <a:gd name="connsiteX3" fmla="*/ 1156906 w 2969840"/>
                <a:gd name="connsiteY3" fmla="*/ 354330 h 697230"/>
                <a:gd name="connsiteX4" fmla="*/ 2014156 w 2969840"/>
                <a:gd name="connsiteY4" fmla="*/ 491490 h 697230"/>
                <a:gd name="connsiteX5" fmla="*/ 2528506 w 2969840"/>
                <a:gd name="connsiteY5" fmla="*/ 697230 h 697230"/>
                <a:gd name="connsiteX6" fmla="*/ 2939986 w 2969840"/>
                <a:gd name="connsiteY6" fmla="*/ 491490 h 697230"/>
                <a:gd name="connsiteX7" fmla="*/ 2905696 w 2969840"/>
                <a:gd name="connsiteY7" fmla="*/ 457200 h 697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69840" h="697230">
                  <a:moveTo>
                    <a:pt x="48196" y="0"/>
                  </a:moveTo>
                  <a:cubicBezTo>
                    <a:pt x="-3239" y="44767"/>
                    <a:pt x="-54674" y="89535"/>
                    <a:pt x="128206" y="148590"/>
                  </a:cubicBezTo>
                  <a:cubicBezTo>
                    <a:pt x="311086" y="207645"/>
                    <a:pt x="974026" y="320040"/>
                    <a:pt x="1145476" y="354330"/>
                  </a:cubicBezTo>
                  <a:cubicBezTo>
                    <a:pt x="1316926" y="388620"/>
                    <a:pt x="1156906" y="354330"/>
                    <a:pt x="1156906" y="354330"/>
                  </a:cubicBezTo>
                  <a:cubicBezTo>
                    <a:pt x="1301686" y="377190"/>
                    <a:pt x="1785556" y="434340"/>
                    <a:pt x="2014156" y="491490"/>
                  </a:cubicBezTo>
                  <a:cubicBezTo>
                    <a:pt x="2242756" y="548640"/>
                    <a:pt x="2374201" y="697230"/>
                    <a:pt x="2528506" y="697230"/>
                  </a:cubicBezTo>
                  <a:cubicBezTo>
                    <a:pt x="2682811" y="697230"/>
                    <a:pt x="2877121" y="531495"/>
                    <a:pt x="2939986" y="491490"/>
                  </a:cubicBezTo>
                  <a:cubicBezTo>
                    <a:pt x="3002851" y="451485"/>
                    <a:pt x="2954273" y="454342"/>
                    <a:pt x="2905696" y="4572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7304169"/>
                </p:ext>
              </p:extLst>
            </p:nvPr>
          </p:nvGraphicFramePr>
          <p:xfrm>
            <a:off x="1600200" y="480060"/>
            <a:ext cx="368300" cy="341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4" name="数式" r:id="rId5" imgW="190440" imgH="177480" progId="Equation.3">
                    <p:embed/>
                  </p:oleObj>
                </mc:Choice>
                <mc:Fallback>
                  <p:oleObj name="数式" r:id="rId5" imgW="1904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480060"/>
                          <a:ext cx="368300" cy="341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0515803"/>
                </p:ext>
              </p:extLst>
            </p:nvPr>
          </p:nvGraphicFramePr>
          <p:xfrm>
            <a:off x="4419600" y="318135"/>
            <a:ext cx="3021012" cy="828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5" name="数式" r:id="rId7" imgW="1562040" imgH="431640" progId="Equation.3">
                    <p:embed/>
                  </p:oleObj>
                </mc:Choice>
                <mc:Fallback>
                  <p:oleObj name="数式" r:id="rId7" imgW="156204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318135"/>
                          <a:ext cx="3021012" cy="828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426720" y="1524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</a:rPr>
              <a:t>D’Alembert’s</a:t>
            </a:r>
            <a:r>
              <a:rPr lang="en-US" sz="2400" dirty="0" smtClean="0">
                <a:latin typeface="+mj-lt"/>
              </a:rPr>
              <a:t> principle  -- notion of virtual work:</a:t>
            </a:r>
          </a:p>
        </p:txBody>
      </p:sp>
    </p:spTree>
    <p:extLst>
      <p:ext uri="{BB962C8B-B14F-4D97-AF65-F5344CB8AC3E}">
        <p14:creationId xmlns:p14="http://schemas.microsoft.com/office/powerpoint/2010/main" val="34308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Some details --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608851"/>
              </p:ext>
            </p:extLst>
          </p:nvPr>
        </p:nvGraphicFramePr>
        <p:xfrm>
          <a:off x="882650" y="996950"/>
          <a:ext cx="6786563" cy="540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3" name="Equation" r:id="rId3" imgW="5206680" imgH="4178160" progId="Equation.DSMT4">
                  <p:embed/>
                </p:oleObj>
              </mc:Choice>
              <mc:Fallback>
                <p:oleObj name="Equation" r:id="rId3" imgW="5206680" imgH="4178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996950"/>
                        <a:ext cx="6786563" cy="540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182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633429"/>
              </p:ext>
            </p:extLst>
          </p:nvPr>
        </p:nvGraphicFramePr>
        <p:xfrm>
          <a:off x="304800" y="1371600"/>
          <a:ext cx="8126771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8" name="Equation" r:id="rId3" imgW="5867280" imgH="2374560" progId="Equation.DSMT4">
                  <p:embed/>
                </p:oleObj>
              </mc:Choice>
              <mc:Fallback>
                <p:oleObj name="Equation" r:id="rId3" imgW="5867280" imgH="237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71600"/>
                        <a:ext cx="8126771" cy="326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685800" y="533400"/>
            <a:ext cx="6754812" cy="973455"/>
            <a:chOff x="685800" y="318135"/>
            <a:chExt cx="6754812" cy="973455"/>
          </a:xfrm>
        </p:grpSpPr>
        <p:sp>
          <p:nvSpPr>
            <p:cNvPr id="7" name="Oval 6"/>
            <p:cNvSpPr/>
            <p:nvPr/>
          </p:nvSpPr>
          <p:spPr>
            <a:xfrm>
              <a:off x="685800" y="4572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81400" y="990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729044" y="594360"/>
              <a:ext cx="2969840" cy="697230"/>
            </a:xfrm>
            <a:custGeom>
              <a:avLst/>
              <a:gdLst>
                <a:gd name="connsiteX0" fmla="*/ 48196 w 2969840"/>
                <a:gd name="connsiteY0" fmla="*/ 0 h 697230"/>
                <a:gd name="connsiteX1" fmla="*/ 128206 w 2969840"/>
                <a:gd name="connsiteY1" fmla="*/ 148590 h 697230"/>
                <a:gd name="connsiteX2" fmla="*/ 1145476 w 2969840"/>
                <a:gd name="connsiteY2" fmla="*/ 354330 h 697230"/>
                <a:gd name="connsiteX3" fmla="*/ 1156906 w 2969840"/>
                <a:gd name="connsiteY3" fmla="*/ 354330 h 697230"/>
                <a:gd name="connsiteX4" fmla="*/ 2014156 w 2969840"/>
                <a:gd name="connsiteY4" fmla="*/ 491490 h 697230"/>
                <a:gd name="connsiteX5" fmla="*/ 2528506 w 2969840"/>
                <a:gd name="connsiteY5" fmla="*/ 697230 h 697230"/>
                <a:gd name="connsiteX6" fmla="*/ 2939986 w 2969840"/>
                <a:gd name="connsiteY6" fmla="*/ 491490 h 697230"/>
                <a:gd name="connsiteX7" fmla="*/ 2905696 w 2969840"/>
                <a:gd name="connsiteY7" fmla="*/ 457200 h 697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69840" h="697230">
                  <a:moveTo>
                    <a:pt x="48196" y="0"/>
                  </a:moveTo>
                  <a:cubicBezTo>
                    <a:pt x="-3239" y="44767"/>
                    <a:pt x="-54674" y="89535"/>
                    <a:pt x="128206" y="148590"/>
                  </a:cubicBezTo>
                  <a:cubicBezTo>
                    <a:pt x="311086" y="207645"/>
                    <a:pt x="974026" y="320040"/>
                    <a:pt x="1145476" y="354330"/>
                  </a:cubicBezTo>
                  <a:cubicBezTo>
                    <a:pt x="1316926" y="388620"/>
                    <a:pt x="1156906" y="354330"/>
                    <a:pt x="1156906" y="354330"/>
                  </a:cubicBezTo>
                  <a:cubicBezTo>
                    <a:pt x="1301686" y="377190"/>
                    <a:pt x="1785556" y="434340"/>
                    <a:pt x="2014156" y="491490"/>
                  </a:cubicBezTo>
                  <a:cubicBezTo>
                    <a:pt x="2242756" y="548640"/>
                    <a:pt x="2374201" y="697230"/>
                    <a:pt x="2528506" y="697230"/>
                  </a:cubicBezTo>
                  <a:cubicBezTo>
                    <a:pt x="2682811" y="697230"/>
                    <a:pt x="2877121" y="531495"/>
                    <a:pt x="2939986" y="491490"/>
                  </a:cubicBezTo>
                  <a:cubicBezTo>
                    <a:pt x="3002851" y="451485"/>
                    <a:pt x="2954273" y="454342"/>
                    <a:pt x="2905696" y="4572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7304169"/>
                </p:ext>
              </p:extLst>
            </p:nvPr>
          </p:nvGraphicFramePr>
          <p:xfrm>
            <a:off x="1600200" y="480060"/>
            <a:ext cx="368300" cy="341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49" name="数式" r:id="rId5" imgW="190440" imgH="177480" progId="Equation.3">
                    <p:embed/>
                  </p:oleObj>
                </mc:Choice>
                <mc:Fallback>
                  <p:oleObj name="数式" r:id="rId5" imgW="1904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480060"/>
                          <a:ext cx="368300" cy="341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0515803"/>
                </p:ext>
              </p:extLst>
            </p:nvPr>
          </p:nvGraphicFramePr>
          <p:xfrm>
            <a:off x="4419600" y="318135"/>
            <a:ext cx="3021012" cy="828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50" name="数式" r:id="rId7" imgW="1562040" imgH="431640" progId="Equation.3">
                    <p:embed/>
                  </p:oleObj>
                </mc:Choice>
                <mc:Fallback>
                  <p:oleObj name="数式" r:id="rId7" imgW="156204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318135"/>
                          <a:ext cx="3021012" cy="828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426720" y="1524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</a:rPr>
              <a:t>D’Alembert’s</a:t>
            </a:r>
            <a:r>
              <a:rPr lang="en-US" sz="2400" dirty="0" smtClean="0">
                <a:latin typeface="+mj-lt"/>
              </a:rPr>
              <a:t> principle  -- notion of virtual work: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951163"/>
              </p:ext>
            </p:extLst>
          </p:nvPr>
        </p:nvGraphicFramePr>
        <p:xfrm>
          <a:off x="281325" y="4528129"/>
          <a:ext cx="6600149" cy="732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51" name="Equation" r:id="rId9" imgW="5562360" imgH="622080" progId="Equation.DSMT4">
                  <p:embed/>
                </p:oleObj>
              </mc:Choice>
              <mc:Fallback>
                <p:oleObj name="Equation" r:id="rId9" imgW="55623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25" y="4528129"/>
                        <a:ext cx="6600149" cy="7322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383630"/>
              </p:ext>
            </p:extLst>
          </p:nvPr>
        </p:nvGraphicFramePr>
        <p:xfrm>
          <a:off x="329540" y="5396004"/>
          <a:ext cx="7140575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52" name="Equation" r:id="rId11" imgW="5155920" imgH="749160" progId="Equation.DSMT4">
                  <p:embed/>
                </p:oleObj>
              </mc:Choice>
              <mc:Fallback>
                <p:oleObj name="Equation" r:id="rId11" imgW="515592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40" y="5396004"/>
                        <a:ext cx="7140575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37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5800" y="533400"/>
            <a:ext cx="6754812" cy="973455"/>
            <a:chOff x="685800" y="318135"/>
            <a:chExt cx="6754812" cy="973455"/>
          </a:xfrm>
        </p:grpSpPr>
        <p:sp>
          <p:nvSpPr>
            <p:cNvPr id="7" name="Oval 6"/>
            <p:cNvSpPr/>
            <p:nvPr/>
          </p:nvSpPr>
          <p:spPr>
            <a:xfrm>
              <a:off x="685800" y="4572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81400" y="990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729044" y="594360"/>
              <a:ext cx="2969840" cy="697230"/>
            </a:xfrm>
            <a:custGeom>
              <a:avLst/>
              <a:gdLst>
                <a:gd name="connsiteX0" fmla="*/ 48196 w 2969840"/>
                <a:gd name="connsiteY0" fmla="*/ 0 h 697230"/>
                <a:gd name="connsiteX1" fmla="*/ 128206 w 2969840"/>
                <a:gd name="connsiteY1" fmla="*/ 148590 h 697230"/>
                <a:gd name="connsiteX2" fmla="*/ 1145476 w 2969840"/>
                <a:gd name="connsiteY2" fmla="*/ 354330 h 697230"/>
                <a:gd name="connsiteX3" fmla="*/ 1156906 w 2969840"/>
                <a:gd name="connsiteY3" fmla="*/ 354330 h 697230"/>
                <a:gd name="connsiteX4" fmla="*/ 2014156 w 2969840"/>
                <a:gd name="connsiteY4" fmla="*/ 491490 h 697230"/>
                <a:gd name="connsiteX5" fmla="*/ 2528506 w 2969840"/>
                <a:gd name="connsiteY5" fmla="*/ 697230 h 697230"/>
                <a:gd name="connsiteX6" fmla="*/ 2939986 w 2969840"/>
                <a:gd name="connsiteY6" fmla="*/ 491490 h 697230"/>
                <a:gd name="connsiteX7" fmla="*/ 2905696 w 2969840"/>
                <a:gd name="connsiteY7" fmla="*/ 457200 h 697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69840" h="697230">
                  <a:moveTo>
                    <a:pt x="48196" y="0"/>
                  </a:moveTo>
                  <a:cubicBezTo>
                    <a:pt x="-3239" y="44767"/>
                    <a:pt x="-54674" y="89535"/>
                    <a:pt x="128206" y="148590"/>
                  </a:cubicBezTo>
                  <a:cubicBezTo>
                    <a:pt x="311086" y="207645"/>
                    <a:pt x="974026" y="320040"/>
                    <a:pt x="1145476" y="354330"/>
                  </a:cubicBezTo>
                  <a:cubicBezTo>
                    <a:pt x="1316926" y="388620"/>
                    <a:pt x="1156906" y="354330"/>
                    <a:pt x="1156906" y="354330"/>
                  </a:cubicBezTo>
                  <a:cubicBezTo>
                    <a:pt x="1301686" y="377190"/>
                    <a:pt x="1785556" y="434340"/>
                    <a:pt x="2014156" y="491490"/>
                  </a:cubicBezTo>
                  <a:cubicBezTo>
                    <a:pt x="2242756" y="548640"/>
                    <a:pt x="2374201" y="697230"/>
                    <a:pt x="2528506" y="697230"/>
                  </a:cubicBezTo>
                  <a:cubicBezTo>
                    <a:pt x="2682811" y="697230"/>
                    <a:pt x="2877121" y="531495"/>
                    <a:pt x="2939986" y="491490"/>
                  </a:cubicBezTo>
                  <a:cubicBezTo>
                    <a:pt x="3002851" y="451485"/>
                    <a:pt x="2954273" y="454342"/>
                    <a:pt x="2905696" y="4572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7304169"/>
                </p:ext>
              </p:extLst>
            </p:nvPr>
          </p:nvGraphicFramePr>
          <p:xfrm>
            <a:off x="1600200" y="480060"/>
            <a:ext cx="368300" cy="341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362" name="数式" r:id="rId3" imgW="190440" imgH="177480" progId="Equation.3">
                    <p:embed/>
                  </p:oleObj>
                </mc:Choice>
                <mc:Fallback>
                  <p:oleObj name="数式" r:id="rId3" imgW="1904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480060"/>
                          <a:ext cx="368300" cy="341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0515803"/>
                </p:ext>
              </p:extLst>
            </p:nvPr>
          </p:nvGraphicFramePr>
          <p:xfrm>
            <a:off x="4419600" y="318135"/>
            <a:ext cx="3021012" cy="828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8363" name="数式" r:id="rId5" imgW="1562040" imgH="431640" progId="Equation.3">
                    <p:embed/>
                  </p:oleObj>
                </mc:Choice>
                <mc:Fallback>
                  <p:oleObj name="数式" r:id="rId5" imgW="156204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318135"/>
                          <a:ext cx="3021012" cy="828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426720" y="1524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</a:rPr>
              <a:t>D’Alembert’s</a:t>
            </a:r>
            <a:r>
              <a:rPr lang="en-US" sz="2400" dirty="0" smtClean="0">
                <a:latin typeface="+mj-lt"/>
              </a:rPr>
              <a:t> principle  -- notion of virtual work: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729559"/>
              </p:ext>
            </p:extLst>
          </p:nvPr>
        </p:nvGraphicFramePr>
        <p:xfrm>
          <a:off x="708025" y="1828800"/>
          <a:ext cx="7140575" cy="193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4" name="Equation" r:id="rId7" imgW="5155920" imgH="1409400" progId="Equation.DSMT4">
                  <p:embed/>
                </p:oleObj>
              </mc:Choice>
              <mc:Fallback>
                <p:oleObj name="Equation" r:id="rId7" imgW="5155920" imgH="140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1828800"/>
                        <a:ext cx="7140575" cy="193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344482"/>
              </p:ext>
            </p:extLst>
          </p:nvPr>
        </p:nvGraphicFramePr>
        <p:xfrm>
          <a:off x="762000" y="3962400"/>
          <a:ext cx="713647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5" name="Equation" r:id="rId9" imgW="3848040" imgH="698400" progId="Equation.DSMT4">
                  <p:embed/>
                </p:oleObj>
              </mc:Choice>
              <mc:Fallback>
                <p:oleObj name="Equation" r:id="rId9" imgW="384804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2000" y="3962400"/>
                        <a:ext cx="7136476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502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2971800"/>
            <a:ext cx="8458200" cy="3810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 – simple harmonic oscillator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445839"/>
              </p:ext>
            </p:extLst>
          </p:nvPr>
        </p:nvGraphicFramePr>
        <p:xfrm>
          <a:off x="1038938" y="304800"/>
          <a:ext cx="6578120" cy="2586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93" name="Equation" r:id="rId4" imgW="5676840" imgH="2247840" progId="Equation.DSMT4">
                  <p:embed/>
                </p:oleObj>
              </mc:Choice>
              <mc:Fallback>
                <p:oleObj name="Equation" r:id="rId4" imgW="5676840" imgH="2247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938" y="304800"/>
                        <a:ext cx="6578120" cy="2586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0" y="3276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x</a:t>
            </a:r>
            <a:r>
              <a:rPr lang="en-US" sz="2400" b="1" i="1" baseline="-25000" dirty="0" smtClean="0">
                <a:latin typeface="+mj-lt"/>
              </a:rPr>
              <a:t>1</a:t>
            </a:r>
            <a:endParaRPr lang="en-US" sz="2400" b="1" i="1" dirty="0" smtClean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47961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x</a:t>
            </a:r>
            <a:r>
              <a:rPr lang="en-US" sz="2400" b="1" i="1" baseline="-25000" dirty="0" smtClean="0">
                <a:latin typeface="+mj-lt"/>
              </a:rPr>
              <a:t>2</a:t>
            </a:r>
            <a:endParaRPr lang="en-US" sz="2400" b="1" i="1" dirty="0" smtClean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17043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x</a:t>
            </a:r>
            <a:r>
              <a:rPr lang="en-US" sz="2400" b="1" i="1" baseline="-25000" dirty="0" smtClean="0">
                <a:latin typeface="+mj-lt"/>
              </a:rPr>
              <a:t>3</a:t>
            </a:r>
            <a:endParaRPr lang="en-US" sz="2400" b="1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734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2015 -- Lecture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136957"/>
              </p:ext>
            </p:extLst>
          </p:nvPr>
        </p:nvGraphicFramePr>
        <p:xfrm>
          <a:off x="1266825" y="1633538"/>
          <a:ext cx="6632575" cy="263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7" name="数式" r:id="rId3" imgW="3429000" imgH="1371600" progId="Equation.3">
                  <p:embed/>
                </p:oleObj>
              </mc:Choice>
              <mc:Fallback>
                <p:oleObj name="数式" r:id="rId3" imgW="3429000" imgH="1371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1633538"/>
                        <a:ext cx="6632575" cy="2633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572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Note: in “proof” of Hamilton’s principle:</a:t>
            </a:r>
          </a:p>
        </p:txBody>
      </p:sp>
    </p:spTree>
    <p:extLst>
      <p:ext uri="{BB962C8B-B14F-4D97-AF65-F5344CB8AC3E}">
        <p14:creationId xmlns:p14="http://schemas.microsoft.com/office/powerpoint/2010/main" val="160208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8326</TotalTime>
  <Words>287</Words>
  <Application>Microsoft Office PowerPoint</Application>
  <PresentationFormat>On-screen Show (4:3)</PresentationFormat>
  <Paragraphs>83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Office Theme</vt:lpstr>
      <vt:lpstr>Equation</vt:lpstr>
      <vt:lpstr>数式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421</cp:revision>
  <cp:lastPrinted>2015-09-11T00:39:39Z</cp:lastPrinted>
  <dcterms:created xsi:type="dcterms:W3CDTF">2012-01-10T18:32:24Z</dcterms:created>
  <dcterms:modified xsi:type="dcterms:W3CDTF">2015-09-14T13:58:15Z</dcterms:modified>
</cp:coreProperties>
</file>