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6" r:id="rId2"/>
    <p:sldId id="354" r:id="rId3"/>
    <p:sldId id="398" r:id="rId4"/>
    <p:sldId id="399" r:id="rId5"/>
    <p:sldId id="400" r:id="rId6"/>
    <p:sldId id="407" r:id="rId7"/>
    <p:sldId id="402" r:id="rId8"/>
    <p:sldId id="403" r:id="rId9"/>
    <p:sldId id="404" r:id="rId10"/>
    <p:sldId id="405" r:id="rId11"/>
    <p:sldId id="406" r:id="rId12"/>
    <p:sldId id="408" r:id="rId13"/>
    <p:sldId id="409" r:id="rId14"/>
    <p:sldId id="410" r:id="rId15"/>
    <p:sldId id="411" r:id="rId16"/>
    <p:sldId id="412" r:id="rId17"/>
    <p:sldId id="413" r:id="rId18"/>
    <p:sldId id="414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9" autoAdjust="0"/>
    <p:restoredTop sz="94660"/>
  </p:normalViewPr>
  <p:slideViewPr>
    <p:cSldViewPr>
      <p:cViewPr>
        <p:scale>
          <a:sx n="58" d="100"/>
          <a:sy n="58" d="100"/>
        </p:scale>
        <p:origin x="176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8.wmf"/><Relationship Id="rId4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9/13/2015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1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9/14/2015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2015 --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2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239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9: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Chapter 3 &amp;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Summary &amp; review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Lagrange’s equations with constraints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247042"/>
              </p:ext>
            </p:extLst>
          </p:nvPr>
        </p:nvGraphicFramePr>
        <p:xfrm>
          <a:off x="1066800" y="1219200"/>
          <a:ext cx="5230813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09" name="数式" r:id="rId3" imgW="2705040" imgH="698400" progId="Equation.3">
                  <p:embed/>
                </p:oleObj>
              </mc:Choice>
              <mc:Fallback>
                <p:oleObj name="数式" r:id="rId3" imgW="2705040" imgH="6984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219200"/>
                        <a:ext cx="5230813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8598"/>
              </p:ext>
            </p:extLst>
          </p:nvPr>
        </p:nvGraphicFramePr>
        <p:xfrm>
          <a:off x="1430337" y="2514600"/>
          <a:ext cx="3827463" cy="324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10" name="数式" r:id="rId5" imgW="1981080" imgH="1688760" progId="Equation.3">
                  <p:embed/>
                </p:oleObj>
              </mc:Choice>
              <mc:Fallback>
                <p:oleObj name="数式" r:id="rId5" imgW="1981080" imgH="1688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337" y="2514600"/>
                        <a:ext cx="3827463" cy="324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300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pic>
        <p:nvPicPr>
          <p:cNvPr id="10035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52973" r="21512" b="15222"/>
          <a:stretch/>
        </p:blipFill>
        <p:spPr bwMode="auto">
          <a:xfrm>
            <a:off x="152400" y="762000"/>
            <a:ext cx="5785596" cy="3126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346364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500939"/>
              </p:ext>
            </p:extLst>
          </p:nvPr>
        </p:nvGraphicFramePr>
        <p:xfrm>
          <a:off x="3200400" y="790575"/>
          <a:ext cx="5894387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27" name="数式" r:id="rId4" imgW="3047760" imgH="698400" progId="Equation.3">
                  <p:embed/>
                </p:oleObj>
              </mc:Choice>
              <mc:Fallback>
                <p:oleObj name="数式" r:id="rId4" imgW="3047760" imgH="6984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790575"/>
                        <a:ext cx="5894387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69877"/>
              </p:ext>
            </p:extLst>
          </p:nvPr>
        </p:nvGraphicFramePr>
        <p:xfrm>
          <a:off x="5815013" y="1724025"/>
          <a:ext cx="2898775" cy="376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28" name="数式" r:id="rId6" imgW="1498320" imgH="1955520" progId="Equation.3">
                  <p:embed/>
                </p:oleObj>
              </mc:Choice>
              <mc:Fallback>
                <p:oleObj name="数式" r:id="rId6" imgW="1498320" imgH="1955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5013" y="1724025"/>
                        <a:ext cx="2898775" cy="376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364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617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example: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A particle of mass </a:t>
            </a:r>
            <a:r>
              <a:rPr lang="en-US" sz="2400" i="1" dirty="0" smtClean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 starts at rest on top of a smooth fixed hemisphere of radius </a:t>
            </a:r>
            <a:r>
              <a:rPr lang="en-US" sz="2400" i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.    Find the angle at which the particle leaves the hemisphere.</a:t>
            </a:r>
          </a:p>
        </p:txBody>
      </p:sp>
      <p:sp>
        <p:nvSpPr>
          <p:cNvPr id="6" name="Chord 5"/>
          <p:cNvSpPr/>
          <p:nvPr/>
        </p:nvSpPr>
        <p:spPr>
          <a:xfrm rot="6549206">
            <a:off x="2365477" y="2838311"/>
            <a:ext cx="4571186" cy="4710283"/>
          </a:xfrm>
          <a:prstGeom prst="chord">
            <a:avLst>
              <a:gd name="adj1" fmla="val 3156411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26280" y="2621280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-2400000">
            <a:off x="4328601" y="3987295"/>
            <a:ext cx="20574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38800" y="3957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48200" y="37338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anose="05050102010706020507" pitchFamily="18" charset="2"/>
              </a:rPr>
              <a:t>q</a:t>
            </a:r>
          </a:p>
        </p:txBody>
      </p:sp>
      <p:cxnSp>
        <p:nvCxnSpPr>
          <p:cNvPr id="12" name="Straight Connector 11"/>
          <p:cNvCxnSpPr>
            <a:endCxn id="8" idx="1"/>
          </p:cNvCxnSpPr>
          <p:nvPr/>
        </p:nvCxnSpPr>
        <p:spPr>
          <a:xfrm flipH="1">
            <a:off x="4569271" y="2261662"/>
            <a:ext cx="78929" cy="250116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67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484007"/>
              </p:ext>
            </p:extLst>
          </p:nvPr>
        </p:nvGraphicFramePr>
        <p:xfrm>
          <a:off x="990600" y="1066800"/>
          <a:ext cx="7973679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3" name="数式" r:id="rId3" imgW="3340080" imgH="609480" progId="Equation.3">
                  <p:embed/>
                </p:oleObj>
              </mc:Choice>
              <mc:Fallback>
                <p:oleObj name="数式" r:id="rId3" imgW="3340080" imgH="609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066800"/>
                        <a:ext cx="7973679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461362"/>
              </p:ext>
            </p:extLst>
          </p:nvPr>
        </p:nvGraphicFramePr>
        <p:xfrm>
          <a:off x="381000" y="3073400"/>
          <a:ext cx="4759325" cy="24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4" name="数式" r:id="rId5" imgW="1993680" imgH="1015920" progId="Equation.3">
                  <p:embed/>
                </p:oleObj>
              </mc:Choice>
              <mc:Fallback>
                <p:oleObj name="数式" r:id="rId5" imgW="1993680" imgH="10159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73400"/>
                        <a:ext cx="4759325" cy="241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3125957"/>
              </p:ext>
            </p:extLst>
          </p:nvPr>
        </p:nvGraphicFramePr>
        <p:xfrm>
          <a:off x="4191000" y="4111625"/>
          <a:ext cx="4365625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5" name="数式" r:id="rId7" imgW="1828800" imgH="482400" progId="Equation.3">
                  <p:embed/>
                </p:oleObj>
              </mc:Choice>
              <mc:Fallback>
                <p:oleObj name="数式" r:id="rId7" imgW="182880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111625"/>
                        <a:ext cx="4365625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783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205894"/>
              </p:ext>
            </p:extLst>
          </p:nvPr>
        </p:nvGraphicFramePr>
        <p:xfrm>
          <a:off x="990600" y="1066800"/>
          <a:ext cx="4365625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2" name="数式" r:id="rId3" imgW="1828800" imgH="482400" progId="Equation.3">
                  <p:embed/>
                </p:oleObj>
              </mc:Choice>
              <mc:Fallback>
                <p:oleObj name="数式" r:id="rId3" imgW="18288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066800"/>
                        <a:ext cx="4365625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186139"/>
              </p:ext>
            </p:extLst>
          </p:nvPr>
        </p:nvGraphicFramePr>
        <p:xfrm>
          <a:off x="990600" y="2309583"/>
          <a:ext cx="5856288" cy="4229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3" name="Equation" r:id="rId5" imgW="4076640" imgH="2958840" progId="Equation.DSMT4">
                  <p:embed/>
                </p:oleObj>
              </mc:Choice>
              <mc:Fallback>
                <p:oleObj name="Equation" r:id="rId5" imgW="4076640" imgH="29588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309583"/>
                        <a:ext cx="5856288" cy="42293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274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354022"/>
            <a:ext cx="3810000" cy="3810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4868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 particle of mass </a:t>
            </a:r>
            <a:r>
              <a:rPr lang="en-US" sz="2400" i="1" dirty="0" smtClean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 moving </a:t>
            </a:r>
            <a:r>
              <a:rPr lang="en-US" sz="2400" dirty="0" err="1" smtClean="0">
                <a:latin typeface="+mj-lt"/>
              </a:rPr>
              <a:t>frictionlessly</a:t>
            </a:r>
            <a:r>
              <a:rPr lang="en-US" sz="2400" dirty="0" smtClean="0">
                <a:latin typeface="+mj-lt"/>
              </a:rPr>
              <a:t> on a parabola </a:t>
            </a:r>
            <a:r>
              <a:rPr lang="en-US" sz="2400" i="1" dirty="0" smtClean="0">
                <a:latin typeface="+mj-lt"/>
              </a:rPr>
              <a:t>z=c(x</a:t>
            </a:r>
            <a:r>
              <a:rPr lang="en-US" sz="2400" i="1" baseline="30000" dirty="0" smtClean="0">
                <a:latin typeface="+mj-lt"/>
              </a:rPr>
              <a:t>2</a:t>
            </a:r>
            <a:r>
              <a:rPr lang="en-US" sz="2400" i="1" dirty="0" smtClean="0">
                <a:latin typeface="+mj-lt"/>
              </a:rPr>
              <a:t>+y</a:t>
            </a:r>
            <a:r>
              <a:rPr lang="en-US" sz="2400" i="1" baseline="30000" dirty="0" smtClean="0">
                <a:latin typeface="+mj-lt"/>
              </a:rPr>
              <a:t>2</a:t>
            </a:r>
            <a:r>
              <a:rPr lang="en-US" sz="2400" i="1" dirty="0" smtClean="0">
                <a:latin typeface="+mj-lt"/>
              </a:rPr>
              <a:t>)</a:t>
            </a:r>
            <a:r>
              <a:rPr lang="en-US" sz="2400" dirty="0" smtClean="0">
                <a:latin typeface="+mj-lt"/>
              </a:rPr>
              <a:t> under the influence of gravity. Find the equations of motion, particularly showing stable circular motion.</a:t>
            </a:r>
            <a:endParaRPr lang="en-US" sz="2400" dirty="0" smtClean="0">
              <a:latin typeface="+mj-lt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2327168"/>
            <a:ext cx="228600" cy="2286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74000">
                <a:schemeClr val="accent2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46425"/>
              </p:ext>
            </p:extLst>
          </p:nvPr>
        </p:nvGraphicFramePr>
        <p:xfrm>
          <a:off x="582468" y="5331716"/>
          <a:ext cx="7979064" cy="856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5" name="Equation" r:id="rId4" imgW="5321160" imgH="571320" progId="Equation.DSMT4">
                  <p:embed/>
                </p:oleObj>
              </mc:Choice>
              <mc:Fallback>
                <p:oleObj name="Equation" r:id="rId4" imgW="532116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2468" y="5331716"/>
                        <a:ext cx="7979064" cy="856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340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53419"/>
              </p:ext>
            </p:extLst>
          </p:nvPr>
        </p:nvGraphicFramePr>
        <p:xfrm>
          <a:off x="304800" y="381000"/>
          <a:ext cx="7979064" cy="856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9" name="Equation" r:id="rId3" imgW="5321160" imgH="571320" progId="Equation.DSMT4">
                  <p:embed/>
                </p:oleObj>
              </mc:Choice>
              <mc:Fallback>
                <p:oleObj name="Equation" r:id="rId3" imgW="532116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381000"/>
                        <a:ext cx="7979064" cy="856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401624"/>
              </p:ext>
            </p:extLst>
          </p:nvPr>
        </p:nvGraphicFramePr>
        <p:xfrm>
          <a:off x="533400" y="1295400"/>
          <a:ext cx="6227763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0" name="Equation" r:id="rId5" imgW="4152600" imgH="1231560" progId="Equation.DSMT4">
                  <p:embed/>
                </p:oleObj>
              </mc:Choice>
              <mc:Fallback>
                <p:oleObj name="Equation" r:id="rId5" imgW="4152600" imgH="1231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1295400"/>
                        <a:ext cx="6227763" cy="184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187603"/>
              </p:ext>
            </p:extLst>
          </p:nvPr>
        </p:nvGraphicFramePr>
        <p:xfrm>
          <a:off x="838200" y="3429000"/>
          <a:ext cx="3843454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1" name="Equation" r:id="rId7" imgW="2387520" imgH="1562040" progId="Equation.DSMT4">
                  <p:embed/>
                </p:oleObj>
              </mc:Choice>
              <mc:Fallback>
                <p:oleObj name="Equation" r:id="rId7" imgW="2387520" imgH="1562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8200" y="3429000"/>
                        <a:ext cx="3843454" cy="251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907881"/>
              </p:ext>
            </p:extLst>
          </p:nvPr>
        </p:nvGraphicFramePr>
        <p:xfrm>
          <a:off x="3352800" y="3983037"/>
          <a:ext cx="5153025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2" name="Equation" r:id="rId9" imgW="3200400" imgH="952200" progId="Equation.DSMT4">
                  <p:embed/>
                </p:oleObj>
              </mc:Choice>
              <mc:Fallback>
                <p:oleObj name="Equation" r:id="rId9" imgW="320040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352800" y="3983037"/>
                        <a:ext cx="5153025" cy="1533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511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538409"/>
              </p:ext>
            </p:extLst>
          </p:nvPr>
        </p:nvGraphicFramePr>
        <p:xfrm>
          <a:off x="661185" y="365126"/>
          <a:ext cx="6227763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0" name="Equation" r:id="rId3" imgW="4152600" imgH="571320" progId="Equation.DSMT4">
                  <p:embed/>
                </p:oleObj>
              </mc:Choice>
              <mc:Fallback>
                <p:oleObj name="Equation" r:id="rId3" imgW="41526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1185" y="365126"/>
                        <a:ext cx="6227763" cy="857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773728"/>
              </p:ext>
            </p:extLst>
          </p:nvPr>
        </p:nvGraphicFramePr>
        <p:xfrm>
          <a:off x="661185" y="1258181"/>
          <a:ext cx="7319962" cy="296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1" name="Equation" r:id="rId5" imgW="4546440" imgH="1841400" progId="Equation.DSMT4">
                  <p:embed/>
                </p:oleObj>
              </mc:Choice>
              <mc:Fallback>
                <p:oleObj name="Equation" r:id="rId5" imgW="4546440" imgH="1841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1185" y="1258181"/>
                        <a:ext cx="7319962" cy="296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ight Brace 7"/>
          <p:cNvSpPr/>
          <p:nvPr/>
        </p:nvSpPr>
        <p:spPr>
          <a:xfrm rot="5400000">
            <a:off x="1409700" y="3924300"/>
            <a:ext cx="457200" cy="12954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58866" y="4767331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Stable solution when these terms add to 0: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179361"/>
              </p:ext>
            </p:extLst>
          </p:nvPr>
        </p:nvGraphicFramePr>
        <p:xfrm>
          <a:off x="1073149" y="5463468"/>
          <a:ext cx="3410809" cy="892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2" name="Equation" r:id="rId7" imgW="2425680" imgH="634680" progId="Equation.DSMT4">
                  <p:embed/>
                </p:oleObj>
              </mc:Choice>
              <mc:Fallback>
                <p:oleObj name="Equation" r:id="rId7" imgW="242568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73149" y="5463468"/>
                        <a:ext cx="3410809" cy="8928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996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894893"/>
              </p:ext>
            </p:extLst>
          </p:nvPr>
        </p:nvGraphicFramePr>
        <p:xfrm>
          <a:off x="838200" y="828674"/>
          <a:ext cx="6951663" cy="571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5" name="Equation" r:id="rId3" imgW="4317840" imgH="3543120" progId="Equation.DSMT4">
                  <p:embed/>
                </p:oleObj>
              </mc:Choice>
              <mc:Fallback>
                <p:oleObj name="Equation" r:id="rId3" imgW="4317840" imgH="3543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828674"/>
                        <a:ext cx="6951663" cy="5710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2286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stable (circular) motion</a:t>
            </a:r>
          </a:p>
          <a:p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179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23850" y="48006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" y="58286"/>
            <a:ext cx="7581900" cy="5672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527175"/>
            <a:ext cx="82105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63410"/>
            <a:ext cx="7077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problem </a:t>
            </a:r>
            <a:r>
              <a:rPr lang="en-US" sz="2400" dirty="0" err="1" smtClean="0">
                <a:latin typeface="+mj-lt"/>
              </a:rPr>
              <a:t>Lagrangian</a:t>
            </a:r>
            <a:r>
              <a:rPr lang="en-US" sz="2400" dirty="0" smtClean="0">
                <a:latin typeface="+mj-lt"/>
              </a:rPr>
              <a:t> formulation of </a:t>
            </a:r>
            <a:r>
              <a:rPr lang="en-US" sz="2400" dirty="0" err="1" smtClean="0">
                <a:latin typeface="+mj-lt"/>
              </a:rPr>
              <a:t>Brachistochrone</a:t>
            </a:r>
            <a:r>
              <a:rPr lang="en-US" sz="2400" dirty="0" smtClean="0">
                <a:latin typeface="+mj-lt"/>
              </a:rPr>
              <a:t> motion: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002366"/>
              </p:ext>
            </p:extLst>
          </p:nvPr>
        </p:nvGraphicFramePr>
        <p:xfrm>
          <a:off x="4724400" y="696913"/>
          <a:ext cx="2211388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5" name="数式" r:id="rId4" imgW="1143000" imgH="431640" progId="Equation.3">
                  <p:embed/>
                </p:oleObj>
              </mc:Choice>
              <mc:Fallback>
                <p:oleObj name="数式" r:id="rId4" imgW="1143000" imgH="431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696913"/>
                        <a:ext cx="2211388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3929062" y="4038600"/>
            <a:ext cx="1100138" cy="261851"/>
          </a:xfrm>
          <a:prstGeom prst="straightConnector1">
            <a:avLst/>
          </a:prstGeom>
          <a:ln w="50800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867400" y="3810000"/>
            <a:ext cx="914400" cy="457200"/>
          </a:xfrm>
          <a:prstGeom prst="straightConnector1">
            <a:avLst/>
          </a:prstGeom>
          <a:ln w="50800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343525" y="4036367"/>
            <a:ext cx="676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s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636859"/>
              </p:ext>
            </p:extLst>
          </p:nvPr>
        </p:nvGraphicFramePr>
        <p:xfrm>
          <a:off x="4372768" y="2992438"/>
          <a:ext cx="1941513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6" name="数式" r:id="rId6" imgW="1002960" imgH="228600" progId="Equation.3">
                  <p:embed/>
                </p:oleObj>
              </mc:Choice>
              <mc:Fallback>
                <p:oleObj name="数式" r:id="rId6" imgW="100296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2768" y="2992438"/>
                        <a:ext cx="1941513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388165"/>
              </p:ext>
            </p:extLst>
          </p:nvPr>
        </p:nvGraphicFramePr>
        <p:xfrm>
          <a:off x="1066800" y="5137150"/>
          <a:ext cx="6435725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7" name="数式" r:id="rId8" imgW="3327120" imgH="736560" progId="Equation.3">
                  <p:embed/>
                </p:oleObj>
              </mc:Choice>
              <mc:Fallback>
                <p:oleObj name="数式" r:id="rId8" imgW="3327120" imgH="73656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137150"/>
                        <a:ext cx="6435725" cy="141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183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9004"/>
              </p:ext>
            </p:extLst>
          </p:nvPr>
        </p:nvGraphicFramePr>
        <p:xfrm>
          <a:off x="381000" y="533400"/>
          <a:ext cx="6435725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13" name="数式" r:id="rId3" imgW="3327120" imgH="736560" progId="Equation.3">
                  <p:embed/>
                </p:oleObj>
              </mc:Choice>
              <mc:Fallback>
                <p:oleObj name="数式" r:id="rId3" imgW="3327120" imgH="73656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33400"/>
                        <a:ext cx="6435725" cy="141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769105"/>
              </p:ext>
            </p:extLst>
          </p:nvPr>
        </p:nvGraphicFramePr>
        <p:xfrm>
          <a:off x="1423987" y="1949450"/>
          <a:ext cx="2333625" cy="234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14" name="数式" r:id="rId5" imgW="1206360" imgH="1218960" progId="Equation.3">
                  <p:embed/>
                </p:oleObj>
              </mc:Choice>
              <mc:Fallback>
                <p:oleObj name="数式" r:id="rId5" imgW="1206360" imgH="1218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987" y="1949450"/>
                        <a:ext cx="2333625" cy="234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132114"/>
              </p:ext>
            </p:extLst>
          </p:nvPr>
        </p:nvGraphicFramePr>
        <p:xfrm>
          <a:off x="2288005" y="4533900"/>
          <a:ext cx="312219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15" name="Equation" r:id="rId7" imgW="2197080" imgH="723600" progId="Equation.DSMT4">
                  <p:embed/>
                </p:oleObj>
              </mc:Choice>
              <mc:Fallback>
                <p:oleObj name="Equation" r:id="rId7" imgW="219708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88005" y="4533900"/>
                        <a:ext cx="3122195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030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609948"/>
              </p:ext>
            </p:extLst>
          </p:nvPr>
        </p:nvGraphicFramePr>
        <p:xfrm>
          <a:off x="1065213" y="1143000"/>
          <a:ext cx="280035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21" name="数式" r:id="rId3" imgW="1447560" imgH="660240" progId="Equation.3">
                  <p:embed/>
                </p:oleObj>
              </mc:Choice>
              <mc:Fallback>
                <p:oleObj name="数式" r:id="rId3" imgW="144756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1143000"/>
                        <a:ext cx="280035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5334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Comments on generalized coordinates: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2482872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Here we have assumed that the generalized coordinates </a:t>
            </a:r>
          </a:p>
          <a:p>
            <a:r>
              <a:rPr lang="en-US" sz="2400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q</a:t>
            </a:r>
            <a:r>
              <a:rPr lang="en-US" sz="2400" i="1" baseline="-25000" dirty="0" err="1" smtClean="0">
                <a:latin typeface="Symbol" pitchFamily="18" charset="2"/>
              </a:rPr>
              <a:t>s</a:t>
            </a:r>
            <a:r>
              <a:rPr lang="en-US" sz="2400" dirty="0" smtClean="0">
                <a:latin typeface="+mj-lt"/>
              </a:rPr>
              <a:t>    are independent.   Now consider the possibility that the coordinates are related through constraint equations of the form: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165439"/>
              </p:ext>
            </p:extLst>
          </p:nvPr>
        </p:nvGraphicFramePr>
        <p:xfrm>
          <a:off x="581024" y="4213225"/>
          <a:ext cx="8105776" cy="180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22" name="数式" r:id="rId5" imgW="4190760" imgH="939600" progId="Equation.3">
                  <p:embed/>
                </p:oleObj>
              </mc:Choice>
              <mc:Fallback>
                <p:oleObj name="数式" r:id="rId5" imgW="419076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4" y="4213225"/>
                        <a:ext cx="8105776" cy="180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own Arrow 8"/>
          <p:cNvSpPr/>
          <p:nvPr/>
        </p:nvSpPr>
        <p:spPr>
          <a:xfrm>
            <a:off x="7467600" y="487680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934200" y="40386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Lagrange</a:t>
            </a:r>
          </a:p>
          <a:p>
            <a:r>
              <a:rPr lang="en-US" sz="2400" dirty="0" smtClean="0">
                <a:latin typeface="+mj-lt"/>
              </a:rPr>
              <a:t>multipliers</a:t>
            </a:r>
          </a:p>
        </p:txBody>
      </p:sp>
    </p:spTree>
    <p:extLst>
      <p:ext uri="{BB962C8B-B14F-4D97-AF65-F5344CB8AC3E}">
        <p14:creationId xmlns:p14="http://schemas.microsoft.com/office/powerpoint/2010/main" val="257867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Simple example: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90600" y="1143000"/>
            <a:ext cx="4876800" cy="2171701"/>
            <a:chOff x="990600" y="2209799"/>
            <a:chExt cx="4876800" cy="2171701"/>
          </a:xfrm>
        </p:grpSpPr>
        <p:sp>
          <p:nvSpPr>
            <p:cNvPr id="7" name="Right Triangle 6"/>
            <p:cNvSpPr/>
            <p:nvPr/>
          </p:nvSpPr>
          <p:spPr>
            <a:xfrm>
              <a:off x="990600" y="2476500"/>
              <a:ext cx="4876800" cy="1905000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1320000">
              <a:off x="1203235" y="2209799"/>
              <a:ext cx="1066800" cy="533400"/>
            </a:xfrm>
            <a:prstGeom prst="rect">
              <a:avLst/>
            </a:prstGeom>
            <a:solidFill>
              <a:srgbClr val="DA32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ight Triangle 10"/>
          <p:cNvSpPr/>
          <p:nvPr/>
        </p:nvSpPr>
        <p:spPr>
          <a:xfrm>
            <a:off x="1033377" y="4419600"/>
            <a:ext cx="4876800" cy="1905000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320000">
            <a:off x="1203235" y="4163004"/>
            <a:ext cx="1066800" cy="533400"/>
          </a:xfrm>
          <a:prstGeom prst="rect">
            <a:avLst/>
          </a:prstGeom>
          <a:solidFill>
            <a:srgbClr val="DA32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736635" y="1409701"/>
            <a:ext cx="1235165" cy="447095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971800" y="163324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676400" y="3380796"/>
            <a:ext cx="0" cy="103880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676400" y="4419600"/>
            <a:ext cx="1371600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124200" y="4186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x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2600" y="3348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43400" y="2819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267200" y="5867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715952"/>
              </p:ext>
            </p:extLst>
          </p:nvPr>
        </p:nvGraphicFramePr>
        <p:xfrm>
          <a:off x="4784725" y="1393825"/>
          <a:ext cx="383063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28" name="数式" r:id="rId3" imgW="1981080" imgH="241200" progId="Equation.3">
                  <p:embed/>
                </p:oleObj>
              </mc:Choice>
              <mc:Fallback>
                <p:oleObj name="数式" r:id="rId3" imgW="1981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4725" y="1393825"/>
                        <a:ext cx="3830638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921941"/>
              </p:ext>
            </p:extLst>
          </p:nvPr>
        </p:nvGraphicFramePr>
        <p:xfrm>
          <a:off x="4852988" y="4052888"/>
          <a:ext cx="387985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29" name="数式" r:id="rId5" imgW="2006280" imgH="457200" progId="Equation.3">
                  <p:embed/>
                </p:oleObj>
              </mc:Choice>
              <mc:Fallback>
                <p:oleObj name="数式" r:id="rId5" imgW="20062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2988" y="4052888"/>
                        <a:ext cx="387985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682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043236"/>
              </p:ext>
            </p:extLst>
          </p:nvPr>
        </p:nvGraphicFramePr>
        <p:xfrm>
          <a:off x="838200" y="304800"/>
          <a:ext cx="4175125" cy="209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62" name="数式" r:id="rId3" imgW="2158920" imgH="1091880" progId="Equation.3">
                  <p:embed/>
                </p:oleObj>
              </mc:Choice>
              <mc:Fallback>
                <p:oleObj name="数式" r:id="rId3" imgW="2158920" imgH="10918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04800"/>
                        <a:ext cx="4175125" cy="209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427528"/>
              </p:ext>
            </p:extLst>
          </p:nvPr>
        </p:nvGraphicFramePr>
        <p:xfrm>
          <a:off x="762000" y="2101850"/>
          <a:ext cx="5010150" cy="429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63" name="数式" r:id="rId5" imgW="2590560" imgH="2234880" progId="Equation.3">
                  <p:embed/>
                </p:oleObj>
              </mc:Choice>
              <mc:Fallback>
                <p:oleObj name="数式" r:id="rId5" imgW="2590560" imgH="22348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01850"/>
                        <a:ext cx="5010150" cy="429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eft Arrow 6"/>
          <p:cNvSpPr/>
          <p:nvPr/>
        </p:nvSpPr>
        <p:spPr>
          <a:xfrm>
            <a:off x="2895600" y="5562600"/>
            <a:ext cx="2876550" cy="381000"/>
          </a:xfrm>
          <a:prstGeom prst="leftArrow">
            <a:avLst>
              <a:gd name="adj1" fmla="val 42683"/>
              <a:gd name="adj2" fmla="val 50000"/>
            </a:avLst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871116" y="5280878"/>
            <a:ext cx="2815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Force of constraint;</a:t>
            </a:r>
          </a:p>
          <a:p>
            <a:r>
              <a:rPr lang="en-US" sz="2400" dirty="0" smtClean="0">
                <a:latin typeface="+mj-lt"/>
              </a:rPr>
              <a:t>normal to incline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870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Rational for Lagrange multipliers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687464"/>
              </p:ext>
            </p:extLst>
          </p:nvPr>
        </p:nvGraphicFramePr>
        <p:xfrm>
          <a:off x="1268412" y="1066800"/>
          <a:ext cx="4446588" cy="244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70" name="数式" r:id="rId3" imgW="2298600" imgH="1269720" progId="Equation.3">
                  <p:embed/>
                </p:oleObj>
              </mc:Choice>
              <mc:Fallback>
                <p:oleObj name="数式" r:id="rId3" imgW="2298600" imgH="1269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2" y="1066800"/>
                        <a:ext cx="4446588" cy="244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72469"/>
              </p:ext>
            </p:extLst>
          </p:nvPr>
        </p:nvGraphicFramePr>
        <p:xfrm>
          <a:off x="1250950" y="3630613"/>
          <a:ext cx="6216650" cy="315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71" name="数式" r:id="rId5" imgW="3213000" imgH="1638000" progId="Equation.3">
                  <p:embed/>
                </p:oleObj>
              </mc:Choice>
              <mc:Fallback>
                <p:oleObj name="数式" r:id="rId5" imgW="3213000" imgH="1638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950" y="3630613"/>
                        <a:ext cx="6216650" cy="315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868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47622"/>
              </p:ext>
            </p:extLst>
          </p:nvPr>
        </p:nvGraphicFramePr>
        <p:xfrm>
          <a:off x="457200" y="1143000"/>
          <a:ext cx="8105775" cy="180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88" name="数式" r:id="rId3" imgW="4190760" imgH="939600" progId="Equation.3">
                  <p:embed/>
                </p:oleObj>
              </mc:Choice>
              <mc:Fallback>
                <p:oleObj name="数式" r:id="rId3" imgW="4190760" imgH="939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43000"/>
                        <a:ext cx="8105775" cy="180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304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Euler-Lagrange equations with constraints: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1604" y="3384357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219200" y="4038600"/>
            <a:ext cx="2209800" cy="2133600"/>
            <a:chOff x="1219200" y="4038600"/>
            <a:chExt cx="2209800" cy="21336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219200" y="4038600"/>
              <a:ext cx="0" cy="2133600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219200" y="4038600"/>
              <a:ext cx="1066800" cy="1371600"/>
            </a:xfrm>
            <a:prstGeom prst="line">
              <a:avLst/>
            </a:prstGeom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2133600" y="5257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19200" y="44196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q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770153" y="4233640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r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2286000" y="5410200"/>
              <a:ext cx="0" cy="533400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590800" y="5562600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mg</a:t>
              </a:r>
            </a:p>
          </p:txBody>
        </p:sp>
      </p:grp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018127"/>
              </p:ext>
            </p:extLst>
          </p:nvPr>
        </p:nvGraphicFramePr>
        <p:xfrm>
          <a:off x="2895600" y="3838575"/>
          <a:ext cx="5230812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89" name="数式" r:id="rId5" imgW="2705040" imgH="698400" progId="Equation.3">
                  <p:embed/>
                </p:oleObj>
              </mc:Choice>
              <mc:Fallback>
                <p:oleObj name="数式" r:id="rId5" imgW="2705040" imgH="698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838575"/>
                        <a:ext cx="5230812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9757</TotalTime>
  <Words>360</Words>
  <Application>Microsoft Office PowerPoint</Application>
  <PresentationFormat>On-screen Show (4:3)</PresentationFormat>
  <Paragraphs>95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Symbol</vt:lpstr>
      <vt:lpstr>Office Theme</vt:lpstr>
      <vt:lpstr>数式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459</cp:revision>
  <cp:lastPrinted>2013-09-16T14:56:50Z</cp:lastPrinted>
  <dcterms:created xsi:type="dcterms:W3CDTF">2012-01-10T18:32:24Z</dcterms:created>
  <dcterms:modified xsi:type="dcterms:W3CDTF">2015-09-14T01:21:18Z</dcterms:modified>
</cp:coreProperties>
</file>