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299" r:id="rId3"/>
    <p:sldId id="313" r:id="rId4"/>
    <p:sldId id="314" r:id="rId5"/>
    <p:sldId id="315" r:id="rId6"/>
    <p:sldId id="300" r:id="rId7"/>
    <p:sldId id="302" r:id="rId8"/>
    <p:sldId id="303" r:id="rId9"/>
    <p:sldId id="304" r:id="rId10"/>
    <p:sldId id="305" r:id="rId11"/>
    <p:sldId id="301" r:id="rId12"/>
    <p:sldId id="306" r:id="rId13"/>
    <p:sldId id="307" r:id="rId14"/>
    <p:sldId id="308" r:id="rId15"/>
    <p:sldId id="309" r:id="rId16"/>
    <p:sldId id="310" r:id="rId17"/>
    <p:sldId id="311" r:id="rId18"/>
    <p:sldId id="312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3" d="100"/>
          <a:sy n="63" d="100"/>
        </p:scale>
        <p:origin x="96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8/26/2015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8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3.png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Reading: Chapter </a:t>
            </a:r>
            <a:r>
              <a:rPr lang="en-US" sz="2800" b="1" dirty="0" smtClean="0">
                <a:solidFill>
                  <a:schemeClr val="folHlink"/>
                </a:solidFill>
              </a:rPr>
              <a:t>1 </a:t>
            </a:r>
            <a:r>
              <a:rPr lang="en-US" sz="2800" b="1" dirty="0" smtClean="0">
                <a:solidFill>
                  <a:schemeClr val="folHlink"/>
                </a:solidFill>
              </a:rPr>
              <a:t>in </a:t>
            </a:r>
            <a:r>
              <a:rPr lang="en-US" sz="2800" b="1" dirty="0" smtClean="0">
                <a:solidFill>
                  <a:schemeClr val="folHlink"/>
                </a:solidFill>
              </a:rPr>
              <a:t>GGGPP; </a:t>
            </a:r>
            <a:r>
              <a:rPr lang="en-US" sz="2800" b="1" dirty="0" smtClean="0">
                <a:solidFill>
                  <a:schemeClr val="folHlink"/>
                </a:solidFill>
              </a:rPr>
              <a:t>Electronic Structure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Bloch’s Theorem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folHlink"/>
                </a:solidFill>
              </a:rPr>
              <a:t>Eigenstates</a:t>
            </a:r>
            <a:r>
              <a:rPr lang="en-US" sz="2800" b="1" dirty="0" smtClean="0">
                <a:solidFill>
                  <a:schemeClr val="folHlink"/>
                </a:solidFill>
              </a:rPr>
              <a:t> of a simple model potential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7391400" y="1418565"/>
            <a:ext cx="1143000" cy="170563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What causes band gaps in the electronic structure?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6360" r="21533"/>
          <a:stretch/>
        </p:blipFill>
        <p:spPr>
          <a:xfrm>
            <a:off x="457200" y="1418565"/>
            <a:ext cx="64770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815974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 single potential well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391400" y="1327148"/>
            <a:ext cx="0" cy="3930652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9000" y="815974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Spectrum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162800" y="4572000"/>
            <a:ext cx="152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6200000">
            <a:off x="6593533" y="2398067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391400" y="4191000"/>
            <a:ext cx="1143000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733800"/>
            <a:ext cx="1143000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391400" y="3352800"/>
            <a:ext cx="1143000" cy="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25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sp>
        <p:nvSpPr>
          <p:cNvPr id="11" name="Left Brace 10"/>
          <p:cNvSpPr/>
          <p:nvPr/>
        </p:nvSpPr>
        <p:spPr>
          <a:xfrm rot="-5400000">
            <a:off x="2816789" y="1145608"/>
            <a:ext cx="228601" cy="1137781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67000" y="1676400"/>
            <a:ext cx="528181" cy="479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870268"/>
              </p:ext>
            </p:extLst>
          </p:nvPr>
        </p:nvGraphicFramePr>
        <p:xfrm>
          <a:off x="388611" y="2662532"/>
          <a:ext cx="8740775" cy="287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Equation" r:id="rId4" imgW="5918040" imgH="1942920" progId="Equation.DSMT4">
                  <p:embed/>
                </p:oleObj>
              </mc:Choice>
              <mc:Fallback>
                <p:oleObj name="Equation" r:id="rId4" imgW="5918040" imgH="1942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8611" y="2662532"/>
                        <a:ext cx="8740775" cy="287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760377"/>
              </p:ext>
            </p:extLst>
          </p:nvPr>
        </p:nvGraphicFramePr>
        <p:xfrm>
          <a:off x="966216" y="5717528"/>
          <a:ext cx="431596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Equation" r:id="rId6" imgW="2997000" imgH="317160" progId="Equation.DSMT4">
                  <p:embed/>
                </p:oleObj>
              </mc:Choice>
              <mc:Fallback>
                <p:oleObj name="Equation" r:id="rId6" imgW="29970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66216" y="5717528"/>
                        <a:ext cx="4315968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995891"/>
              </p:ext>
            </p:extLst>
          </p:nvPr>
        </p:nvGraphicFramePr>
        <p:xfrm>
          <a:off x="3810000" y="76200"/>
          <a:ext cx="5218264" cy="943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Equation" r:id="rId8" imgW="3720960" imgH="672840" progId="Equation.DSMT4">
                  <p:embed/>
                </p:oleObj>
              </mc:Choice>
              <mc:Fallback>
                <p:oleObj name="Equation" r:id="rId8" imgW="37209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10000" y="76200"/>
                        <a:ext cx="5218264" cy="9439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513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sp>
        <p:nvSpPr>
          <p:cNvPr id="11" name="Left Brace 10"/>
          <p:cNvSpPr/>
          <p:nvPr/>
        </p:nvSpPr>
        <p:spPr>
          <a:xfrm rot="-5400000">
            <a:off x="2816789" y="1145608"/>
            <a:ext cx="228601" cy="1137781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67000" y="1676400"/>
            <a:ext cx="528181" cy="479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857562"/>
              </p:ext>
            </p:extLst>
          </p:nvPr>
        </p:nvGraphicFramePr>
        <p:xfrm>
          <a:off x="601771" y="2513795"/>
          <a:ext cx="5339219" cy="3028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4" imgW="3962160" imgH="2247840" progId="Equation.DSMT4">
                  <p:embed/>
                </p:oleObj>
              </mc:Choice>
              <mc:Fallback>
                <p:oleObj name="Equation" r:id="rId4" imgW="3962160" imgH="2247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1771" y="2513795"/>
                        <a:ext cx="5339219" cy="3028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60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sp>
        <p:nvSpPr>
          <p:cNvPr id="11" name="Left Brace 10"/>
          <p:cNvSpPr/>
          <p:nvPr/>
        </p:nvSpPr>
        <p:spPr>
          <a:xfrm rot="-5400000">
            <a:off x="2816789" y="1145608"/>
            <a:ext cx="228601" cy="1137781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67000" y="1676400"/>
            <a:ext cx="528181" cy="479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439452"/>
              </p:ext>
            </p:extLst>
          </p:nvPr>
        </p:nvGraphicFramePr>
        <p:xfrm>
          <a:off x="411163" y="2454275"/>
          <a:ext cx="5722937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Equation" r:id="rId4" imgW="3670200" imgH="647640" progId="Equation.DSMT4">
                  <p:embed/>
                </p:oleObj>
              </mc:Choice>
              <mc:Fallback>
                <p:oleObj name="Equation" r:id="rId4" imgW="36702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163" y="2454275"/>
                        <a:ext cx="5722937" cy="100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702685"/>
              </p:ext>
            </p:extLst>
          </p:nvPr>
        </p:nvGraphicFramePr>
        <p:xfrm>
          <a:off x="903288" y="3325813"/>
          <a:ext cx="7339012" cy="319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Equation" r:id="rId6" imgW="5448240" imgH="2374560" progId="Equation.DSMT4">
                  <p:embed/>
                </p:oleObj>
              </mc:Choice>
              <mc:Fallback>
                <p:oleObj name="Equation" r:id="rId6" imgW="5448240" imgH="237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3288" y="3325813"/>
                        <a:ext cx="7339012" cy="3198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984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643247"/>
              </p:ext>
            </p:extLst>
          </p:nvPr>
        </p:nvGraphicFramePr>
        <p:xfrm>
          <a:off x="645319" y="52388"/>
          <a:ext cx="7339012" cy="230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3" imgW="5448240" imgH="1714320" progId="Equation.DSMT4">
                  <p:embed/>
                </p:oleObj>
              </mc:Choice>
              <mc:Fallback>
                <p:oleObj name="Equation" r:id="rId3" imgW="544824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5319" y="52388"/>
                        <a:ext cx="7339012" cy="2309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28600" y="2552178"/>
            <a:ext cx="8686800" cy="2629422"/>
            <a:chOff x="457200" y="2247378"/>
            <a:chExt cx="8686800" cy="262942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4892" y="2362200"/>
              <a:ext cx="8172450" cy="251460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57200" y="2247378"/>
              <a:ext cx="8686800" cy="609600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200" y="4267200"/>
              <a:ext cx="8686800" cy="609600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733800" y="2667000"/>
            <a:ext cx="411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Forbidden states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6200" y="4648200"/>
            <a:ext cx="411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Forbidden states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18742" y="3756025"/>
            <a:ext cx="396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231292"/>
              </p:ext>
            </p:extLst>
          </p:nvPr>
        </p:nvGraphicFramePr>
        <p:xfrm>
          <a:off x="290513" y="5212306"/>
          <a:ext cx="6262687" cy="1127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6" imgW="5295600" imgH="952200" progId="Equation.DSMT4">
                  <p:embed/>
                </p:oleObj>
              </mc:Choice>
              <mc:Fallback>
                <p:oleObj name="Equation" r:id="rId6" imgW="52956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0513" y="5212306"/>
                        <a:ext cx="6262687" cy="1127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125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"/>
            <a:ext cx="6743700" cy="5848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2895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5800" y="6019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ka</a:t>
            </a:r>
            <a:r>
              <a:rPr lang="en-US" sz="2400" i="1" dirty="0" smtClean="0">
                <a:latin typeface="+mj-lt"/>
              </a:rPr>
              <a:t>/</a:t>
            </a:r>
            <a:r>
              <a:rPr lang="en-US" sz="2400" i="1" dirty="0" smtClean="0">
                <a:latin typeface="Symbol" panose="05050102010706020507" pitchFamily="18" charset="2"/>
              </a:rPr>
              <a:t>p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7620000" y="4648200"/>
            <a:ext cx="381000" cy="68580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/>
          <p:cNvSpPr/>
          <p:nvPr/>
        </p:nvSpPr>
        <p:spPr>
          <a:xfrm>
            <a:off x="1600200" y="2743200"/>
            <a:ext cx="381000" cy="68580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0" y="2971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Band gap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9800" y="479613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Band gap</a:t>
            </a:r>
          </a:p>
        </p:txBody>
      </p:sp>
    </p:spTree>
    <p:extLst>
      <p:ext uri="{BB962C8B-B14F-4D97-AF65-F5344CB8AC3E}">
        <p14:creationId xmlns:p14="http://schemas.microsoft.com/office/powerpoint/2010/main" val="213137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Electrons in the presence of a weak periodic potential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232" y="685800"/>
            <a:ext cx="8324850" cy="27294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19800" y="33528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1270" y="2104519"/>
            <a:ext cx="503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V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baseline="300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913184"/>
              </p:ext>
            </p:extLst>
          </p:nvPr>
        </p:nvGraphicFramePr>
        <p:xfrm>
          <a:off x="1600200" y="3400644"/>
          <a:ext cx="5131063" cy="2955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4" imgW="4101840" imgH="2730240" progId="Equation.DSMT4">
                  <p:embed/>
                </p:oleObj>
              </mc:Choice>
              <mc:Fallback>
                <p:oleObj name="Equation" r:id="rId4" imgW="4101840" imgH="273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3400644"/>
                        <a:ext cx="5131063" cy="2955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752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442904"/>
              </p:ext>
            </p:extLst>
          </p:nvPr>
        </p:nvGraphicFramePr>
        <p:xfrm>
          <a:off x="762000" y="146050"/>
          <a:ext cx="51308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Equation" r:id="rId3" imgW="4101840" imgH="3060360" progId="Equation.DSMT4">
                  <p:embed/>
                </p:oleObj>
              </mc:Choice>
              <mc:Fallback>
                <p:oleObj name="Equation" r:id="rId3" imgW="4101840" imgH="306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46050"/>
                        <a:ext cx="51308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8889"/>
              </p:ext>
            </p:extLst>
          </p:nvPr>
        </p:nvGraphicFramePr>
        <p:xfrm>
          <a:off x="787052" y="3581400"/>
          <a:ext cx="3763892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Equation" r:id="rId5" imgW="2984400" imgH="1993680" progId="Equation.DSMT4">
                  <p:embed/>
                </p:oleObj>
              </mc:Choice>
              <mc:Fallback>
                <p:oleObj name="Equation" r:id="rId5" imgW="2984400" imgH="1993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7052" y="3581400"/>
                        <a:ext cx="3763892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099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762000"/>
            <a:ext cx="90678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05400" y="4089458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ka</a:t>
            </a:r>
            <a:endParaRPr lang="en-US" sz="2400" i="1" baseline="-25000" dirty="0" smtClean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200" y="3200400"/>
            <a:ext cx="6858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67200" y="2590800"/>
            <a:ext cx="6858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4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Text book </a:t>
            </a:r>
            <a:endParaRPr lang="en-US" sz="2400" dirty="0" smtClean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150" y="1233487"/>
            <a:ext cx="2933700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725" y="1671637"/>
            <a:ext cx="6686550" cy="35147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3810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Available from </a:t>
            </a:r>
            <a:r>
              <a:rPr lang="en-US" sz="2400" dirty="0" err="1" smtClean="0">
                <a:latin typeface="+mj-lt"/>
              </a:rPr>
              <a:t>zsr</a:t>
            </a:r>
            <a:r>
              <a:rPr lang="en-US" sz="2400" dirty="0" smtClean="0">
                <a:latin typeface="+mj-lt"/>
              </a:rPr>
              <a:t>;   may also be purchased from Barnes and Noble, etc.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505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0"/>
            <a:ext cx="8353425" cy="639644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90500" y="2835275"/>
            <a:ext cx="685800" cy="685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8081785" cy="20526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b="42168"/>
          <a:stretch/>
        </p:blipFill>
        <p:spPr>
          <a:xfrm>
            <a:off x="609600" y="2514600"/>
            <a:ext cx="6810375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14800" y="2971800"/>
            <a:ext cx="19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integer m.</a:t>
            </a:r>
            <a:endParaRPr lang="en-US" sz="2400" dirty="0" smtClean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t="19399" b="5507"/>
          <a:stretch/>
        </p:blipFill>
        <p:spPr>
          <a:xfrm>
            <a:off x="589280" y="3810000"/>
            <a:ext cx="75438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75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81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an electron moving in a one-dimensional model potential (</a:t>
            </a:r>
            <a:r>
              <a:rPr lang="en-US" sz="2400" dirty="0" err="1" smtClean="0">
                <a:latin typeface="+mj-lt"/>
              </a:rPr>
              <a:t>Kronig</a:t>
            </a:r>
            <a:r>
              <a:rPr lang="en-US" sz="2400" dirty="0" smtClean="0">
                <a:latin typeface="+mj-lt"/>
              </a:rPr>
              <a:t> and Penney, </a:t>
            </a:r>
            <a:r>
              <a:rPr lang="en-US" sz="2400" i="1" dirty="0" smtClean="0">
                <a:latin typeface="+mj-lt"/>
              </a:rPr>
              <a:t>Proc. Roy. Soc. (London)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130,</a:t>
            </a:r>
            <a:r>
              <a:rPr lang="en-US" sz="2400" dirty="0" smtClean="0">
                <a:latin typeface="+mj-lt"/>
              </a:rPr>
              <a:t> 499 (1931)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62419" y="19812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241140"/>
              </p:ext>
            </p:extLst>
          </p:nvPr>
        </p:nvGraphicFramePr>
        <p:xfrm>
          <a:off x="2050092" y="4626477"/>
          <a:ext cx="4655507" cy="1436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4" imgW="3251160" imgH="1002960" progId="Equation.DSMT4">
                  <p:embed/>
                </p:oleObj>
              </mc:Choice>
              <mc:Fallback>
                <p:oleObj name="Equation" r:id="rId4" imgW="32511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0092" y="4626477"/>
                        <a:ext cx="4655507" cy="1436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9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659085"/>
              </p:ext>
            </p:extLst>
          </p:nvPr>
        </p:nvGraphicFramePr>
        <p:xfrm>
          <a:off x="1486487" y="2635923"/>
          <a:ext cx="6129338" cy="358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4" imgW="4279680" imgH="2501640" progId="Equation.DSMT4">
                  <p:embed/>
                </p:oleObj>
              </mc:Choice>
              <mc:Fallback>
                <p:oleObj name="Equation" r:id="rId4" imgW="4279680" imgH="250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6487" y="2635923"/>
                        <a:ext cx="6129338" cy="358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391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832004"/>
              </p:ext>
            </p:extLst>
          </p:nvPr>
        </p:nvGraphicFramePr>
        <p:xfrm>
          <a:off x="781050" y="2703149"/>
          <a:ext cx="6838950" cy="134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4" imgW="4775040" imgH="939600" progId="Equation.DSMT4">
                  <p:embed/>
                </p:oleObj>
              </mc:Choice>
              <mc:Fallback>
                <p:oleObj name="Equation" r:id="rId4" imgW="47750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1050" y="2703149"/>
                        <a:ext cx="6838950" cy="1344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598495"/>
              </p:ext>
            </p:extLst>
          </p:nvPr>
        </p:nvGraphicFramePr>
        <p:xfrm>
          <a:off x="890588" y="4403725"/>
          <a:ext cx="534987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6" imgW="4012920" imgH="1054080" progId="Equation.DSMT4">
                  <p:embed/>
                </p:oleObj>
              </mc:Choice>
              <mc:Fallback>
                <p:oleObj name="Equation" r:id="rId6" imgW="401292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0588" y="4403725"/>
                        <a:ext cx="5349875" cy="1404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953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52400"/>
            <a:ext cx="8001000" cy="2339474"/>
            <a:chOff x="462419" y="1981200"/>
            <a:chExt cx="8001000" cy="23394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419" y="1981200"/>
              <a:ext cx="8001000" cy="23394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81600" y="2819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057400" y="2590800"/>
              <a:ext cx="1447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90800" y="2133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6348" y="3719070"/>
            <a:ext cx="3624328" cy="2738029"/>
          </a:xfrm>
          <a:prstGeom prst="rect">
            <a:avLst/>
          </a:prstGeom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175719"/>
              </p:ext>
            </p:extLst>
          </p:nvPr>
        </p:nvGraphicFramePr>
        <p:xfrm>
          <a:off x="827088" y="2382838"/>
          <a:ext cx="4891087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5" imgW="3416040" imgH="1002960" progId="Equation.DSMT4">
                  <p:embed/>
                </p:oleObj>
              </mc:Choice>
              <mc:Fallback>
                <p:oleObj name="Equation" r:id="rId5" imgW="341604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088" y="2382838"/>
                        <a:ext cx="4891087" cy="1436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 rot="16200000">
            <a:off x="1753499" y="4571102"/>
            <a:ext cx="914400" cy="458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E(k)</a:t>
            </a:r>
          </a:p>
        </p:txBody>
      </p:sp>
      <p:sp>
        <p:nvSpPr>
          <p:cNvPr id="14" name="Up-Down Arrow 13"/>
          <p:cNvSpPr/>
          <p:nvPr/>
        </p:nvSpPr>
        <p:spPr>
          <a:xfrm>
            <a:off x="5943600" y="4114800"/>
            <a:ext cx="304800" cy="45720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-Down Arrow 14"/>
          <p:cNvSpPr/>
          <p:nvPr/>
        </p:nvSpPr>
        <p:spPr>
          <a:xfrm>
            <a:off x="5968652" y="4724400"/>
            <a:ext cx="279748" cy="404754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 rot="10800000">
            <a:off x="6400801" y="4419600"/>
            <a:ext cx="152400" cy="39573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705600" y="43434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Band gap</a:t>
            </a:r>
          </a:p>
        </p:txBody>
      </p:sp>
    </p:spTree>
    <p:extLst>
      <p:ext uri="{BB962C8B-B14F-4D97-AF65-F5344CB8AC3E}">
        <p14:creationId xmlns:p14="http://schemas.microsoft.com/office/powerpoint/2010/main" val="82524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15078</TotalTime>
  <Words>308</Words>
  <Application>Microsoft Office PowerPoint</Application>
  <PresentationFormat>On-screen Show (4:3)</PresentationFormat>
  <Paragraphs>103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866</cp:revision>
  <cp:lastPrinted>2015-08-26T13:44:47Z</cp:lastPrinted>
  <dcterms:created xsi:type="dcterms:W3CDTF">2012-01-10T18:32:24Z</dcterms:created>
  <dcterms:modified xsi:type="dcterms:W3CDTF">2015-08-26T16:27:54Z</dcterms:modified>
</cp:coreProperties>
</file>