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21" r:id="rId4"/>
    <p:sldId id="322" r:id="rId5"/>
    <p:sldId id="300" r:id="rId6"/>
    <p:sldId id="301" r:id="rId7"/>
    <p:sldId id="302" r:id="rId8"/>
    <p:sldId id="303" r:id="rId9"/>
    <p:sldId id="323" r:id="rId10"/>
    <p:sldId id="324" r:id="rId11"/>
    <p:sldId id="325" r:id="rId12"/>
    <p:sldId id="314" r:id="rId13"/>
    <p:sldId id="315" r:id="rId14"/>
    <p:sldId id="326" r:id="rId15"/>
    <p:sldId id="327" r:id="rId16"/>
    <p:sldId id="313" r:id="rId17"/>
    <p:sldId id="328" r:id="rId18"/>
    <p:sldId id="329" r:id="rId19"/>
    <p:sldId id="330" r:id="rId20"/>
    <p:sldId id="331" r:id="rId21"/>
    <p:sldId id="332" r:id="rId22"/>
    <p:sldId id="320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7E5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62" d="100"/>
          <a:sy n="62" d="100"/>
        </p:scale>
        <p:origin x="636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839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</a:t>
            </a:r>
            <a:r>
              <a:rPr lang="en-US" sz="2800" b="1" dirty="0" smtClean="0">
                <a:solidFill>
                  <a:schemeClr val="folHlink"/>
                </a:solidFill>
              </a:rPr>
              <a:t>Chap. </a:t>
            </a:r>
            <a:r>
              <a:rPr lang="en-US" sz="2800" b="1" dirty="0" smtClean="0">
                <a:solidFill>
                  <a:schemeClr val="folHlink"/>
                </a:solidFill>
              </a:rPr>
              <a:t>4 </a:t>
            </a:r>
            <a:r>
              <a:rPr lang="en-US" sz="2800" b="1" dirty="0" smtClean="0">
                <a:solidFill>
                  <a:schemeClr val="folHlink"/>
                </a:solidFill>
              </a:rPr>
              <a:t>in GGGPP;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Free electron theory of metals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Density of states for free-electron model</a:t>
            </a:r>
            <a:endParaRPr lang="en-US" sz="28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</a:rPr>
              <a:t>Fermi-Dirac statistics</a:t>
            </a:r>
            <a:endParaRPr lang="en-US" sz="2800" b="1" dirty="0">
              <a:solidFill>
                <a:srgbClr val="7030A0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Chemical potential and electronic specific heat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0147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Determination of Fermi radius in terms of electron density</a:t>
            </a:r>
          </a:p>
          <a:p>
            <a:r>
              <a:rPr lang="en-US" sz="2400" i="1" dirty="0" smtClean="0">
                <a:latin typeface="+mj-lt"/>
              </a:rPr>
              <a:t>n=N/V </a:t>
            </a:r>
            <a:r>
              <a:rPr lang="en-US" sz="2400" dirty="0" smtClean="0">
                <a:latin typeface="+mj-lt"/>
              </a:rPr>
              <a:t>where </a:t>
            </a:r>
            <a:r>
              <a:rPr lang="en-US" sz="2400" i="1" dirty="0" smtClean="0">
                <a:latin typeface="+mj-lt"/>
              </a:rPr>
              <a:t>N=Z</a:t>
            </a:r>
            <a:r>
              <a:rPr lang="en-US" sz="2400" dirty="0" smtClean="0">
                <a:latin typeface="+mj-lt"/>
              </a:rPr>
              <a:t>      Note: in practice only valence electrons are included in this model and the compensating nuclear background charge is adjusted accordingly.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8455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Wigner-Seitz radius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1667415"/>
            <a:ext cx="2371725" cy="80962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2395972">
            <a:off x="3866889" y="2423788"/>
            <a:ext cx="914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527" y="2472458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Bohr radius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0.529177 Angstroms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2" y="3383463"/>
            <a:ext cx="7738856" cy="28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3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Calculation of the Fermi level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679" r="19213" b="23827"/>
          <a:stretch/>
        </p:blipFill>
        <p:spPr>
          <a:xfrm>
            <a:off x="4419600" y="291548"/>
            <a:ext cx="44958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62769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009754" cy="5986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1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66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990600"/>
            <a:ext cx="8848725" cy="4666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analysis of some metals</a:t>
            </a:r>
          </a:p>
        </p:txBody>
      </p:sp>
    </p:spTree>
    <p:extLst>
      <p:ext uri="{BB962C8B-B14F-4D97-AF65-F5344CB8AC3E}">
        <p14:creationId xmlns:p14="http://schemas.microsoft.com/office/powerpoint/2010/main" val="34405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Density of states analysis of free electron gas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010650" cy="2771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401955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17" y="3625386"/>
            <a:ext cx="6210300" cy="28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64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the Free-electron gas – Fermi-Dirac distribution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96" y="879901"/>
            <a:ext cx="3571875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60894"/>
            <a:ext cx="7243763" cy="45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1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19200"/>
            <a:ext cx="8867775" cy="467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2884"/>
            <a:ext cx="26098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the chemical potential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878625"/>
            <a:ext cx="3676650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88275"/>
            <a:ext cx="5267325" cy="962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99302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Justification for this result;   consider the following integral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3481227"/>
            <a:ext cx="34671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18" y="469450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Taylor’s expansion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25" y="5256197"/>
            <a:ext cx="74485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Evaluating the integrals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8067675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79265"/>
            <a:ext cx="6448425" cy="3724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374116"/>
            <a:ext cx="40671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the integrals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6248400" cy="1019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4384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Now suppose that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33" y="2180282"/>
            <a:ext cx="2857500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93" y="2995444"/>
            <a:ext cx="7839075" cy="117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495800"/>
            <a:ext cx="7092636" cy="1295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92476" y="4797727"/>
            <a:ext cx="685800" cy="8150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31956" y="5867400"/>
            <a:ext cx="457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6456"/>
            <a:ext cx="8618592" cy="62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Takin</a:t>
            </a:r>
            <a:r>
              <a:rPr lang="en-US" sz="2400" dirty="0" smtClean="0">
                <a:latin typeface="+mj-lt"/>
              </a:rPr>
              <a:t>g temperature derivative: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869207"/>
            <a:ext cx="7092636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33958"/>
            <a:ext cx="4126150" cy="127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91" y="3217565"/>
            <a:ext cx="2752725" cy="9525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62006"/>
              </p:ext>
            </p:extLst>
          </p:nvPr>
        </p:nvGraphicFramePr>
        <p:xfrm>
          <a:off x="5257800" y="3028950"/>
          <a:ext cx="2266877" cy="109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6" imgW="2019240" imgH="977760" progId="Equation.DSMT4">
                  <p:embed/>
                </p:oleObj>
              </mc:Choice>
              <mc:Fallback>
                <p:oleObj name="Equation" r:id="rId6" imgW="201924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3028950"/>
                        <a:ext cx="2266877" cy="1097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t="9941"/>
          <a:stretch/>
        </p:blipFill>
        <p:spPr>
          <a:xfrm>
            <a:off x="1676400" y="4441825"/>
            <a:ext cx="61150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Specific heat of Free electron gas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44" y="914400"/>
            <a:ext cx="20955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878012"/>
            <a:ext cx="6877050" cy="154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421062"/>
            <a:ext cx="6334125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53" y="4470400"/>
            <a:ext cx="31623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969" y="5500028"/>
            <a:ext cx="3714750" cy="742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719" y="5252378"/>
            <a:ext cx="22288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72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6" y="685800"/>
            <a:ext cx="8933584" cy="5248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Specific heat table from </a:t>
            </a:r>
            <a:r>
              <a:rPr lang="en-US" sz="2400" dirty="0" err="1" smtClean="0">
                <a:latin typeface="+mj-lt"/>
              </a:rPr>
              <a:t>Marder’s</a:t>
            </a:r>
            <a:r>
              <a:rPr lang="en-US" sz="2400" dirty="0" smtClean="0">
                <a:latin typeface="+mj-lt"/>
              </a:rPr>
              <a:t> text:</a:t>
            </a:r>
          </a:p>
        </p:txBody>
      </p:sp>
    </p:spTree>
    <p:extLst>
      <p:ext uri="{BB962C8B-B14F-4D97-AF65-F5344CB8AC3E}">
        <p14:creationId xmlns:p14="http://schemas.microsoft.com/office/powerpoint/2010/main" val="11993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036317" cy="49577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2200" y="782789"/>
            <a:ext cx="2286000" cy="2133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28600"/>
            <a:ext cx="77596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693962" y="3978534"/>
            <a:ext cx="1066800" cy="1295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323652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Born-Oppenheimer approximation</a:t>
            </a:r>
          </a:p>
          <a:p>
            <a:pPr lvl="1"/>
            <a:r>
              <a:rPr lang="en-US" dirty="0" smtClean="0"/>
              <a:t>Born &amp; Huang, </a:t>
            </a:r>
            <a:r>
              <a:rPr lang="en-US" b="1" dirty="0" smtClean="0"/>
              <a:t>Dynamical Theory of Crystal Lattices</a:t>
            </a:r>
            <a:r>
              <a:rPr lang="en-US" dirty="0" smtClean="0"/>
              <a:t>, Oxford (1954)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980923"/>
              </p:ext>
            </p:extLst>
          </p:nvPr>
        </p:nvGraphicFramePr>
        <p:xfrm>
          <a:off x="1084263" y="5273675"/>
          <a:ext cx="632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3" imgW="3162240" imgH="457200" progId="Equation.DSMT4">
                  <p:embed/>
                </p:oleObj>
              </mc:Choice>
              <mc:Fallback>
                <p:oleObj name="Equation" r:id="rId3" imgW="3162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63" y="5273675"/>
                        <a:ext cx="6324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0046"/>
              </p:ext>
            </p:extLst>
          </p:nvPr>
        </p:nvGraphicFramePr>
        <p:xfrm>
          <a:off x="762000" y="2209800"/>
          <a:ext cx="647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3238200" imgH="457200" progId="Equation.DSMT4">
                  <p:embed/>
                </p:oleObj>
              </mc:Choice>
              <mc:Fallback>
                <p:oleObj name="Equation" r:id="rId5" imgW="323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209800"/>
                        <a:ext cx="64770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5300" y="838200"/>
            <a:ext cx="8496300" cy="1287463"/>
            <a:chOff x="495300" y="1074003"/>
            <a:chExt cx="8496300" cy="1287463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410825"/>
                </p:ext>
              </p:extLst>
            </p:nvPr>
          </p:nvGraphicFramePr>
          <p:xfrm>
            <a:off x="495300" y="1447066"/>
            <a:ext cx="6426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7" imgW="3213000" imgH="457200" progId="Equation.DSMT4">
                    <p:embed/>
                  </p:oleObj>
                </mc:Choice>
                <mc:Fallback>
                  <p:oleObj name="Equation" r:id="rId7" imgW="32130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95300" y="1447066"/>
                          <a:ext cx="64262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019800" y="1074003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Electronic coordinates</a:t>
              </a:r>
            </a:p>
            <a:p>
              <a:r>
                <a:rPr lang="en-US" sz="2400" dirty="0" smtClean="0"/>
                <a:t>    Atomic coordinates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5486400" y="1371600"/>
              <a:ext cx="533400" cy="5334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191250" y="1638300"/>
              <a:ext cx="209550" cy="4191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</a:t>
            </a:r>
          </a:p>
        </p:txBody>
      </p:sp>
    </p:spTree>
    <p:extLst>
      <p:ext uri="{BB962C8B-B14F-4D97-AF65-F5344CB8AC3E}">
        <p14:creationId xmlns:p14="http://schemas.microsoft.com/office/powerpoint/2010/main" val="32374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716790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818002"/>
              </p:ext>
            </p:extLst>
          </p:nvPr>
        </p:nvGraphicFramePr>
        <p:xfrm>
          <a:off x="371214" y="3398544"/>
          <a:ext cx="5654675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2933640" imgH="965160" progId="Equation.DSMT4">
                  <p:embed/>
                </p:oleObj>
              </mc:Choice>
              <mc:Fallback>
                <p:oleObj name="Equation" r:id="rId5" imgW="2933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14" y="3398544"/>
                        <a:ext cx="5654675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Quantum Theory of materials -- continued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8584" y="5073544"/>
            <a:ext cx="4766970" cy="1416304"/>
            <a:chOff x="4528584" y="5073544"/>
            <a:chExt cx="4766970" cy="1416304"/>
          </a:xfrm>
        </p:grpSpPr>
        <p:sp>
          <p:nvSpPr>
            <p:cNvPr id="10" name="Up Arrow 9"/>
            <p:cNvSpPr/>
            <p:nvPr/>
          </p:nvSpPr>
          <p:spPr>
            <a:xfrm rot="-1800000">
              <a:off x="4528584" y="5073544"/>
              <a:ext cx="609600" cy="609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5658851"/>
              <a:ext cx="4571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Effective nuclear interaction provided by electrons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198551" y="3398544"/>
            <a:ext cx="525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(Often treated classically)</a:t>
            </a:r>
          </a:p>
        </p:txBody>
      </p:sp>
    </p:spTree>
    <p:extLst>
      <p:ext uri="{BB962C8B-B14F-4D97-AF65-F5344CB8AC3E}">
        <p14:creationId xmlns:p14="http://schemas.microsoft.com/office/powerpoint/2010/main" val="6285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801474"/>
              </p:ext>
            </p:extLst>
          </p:nvPr>
        </p:nvGraphicFramePr>
        <p:xfrm>
          <a:off x="609600" y="914400"/>
          <a:ext cx="75946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3797280" imgH="1346040" progId="Equation.DSMT4">
                  <p:embed/>
                </p:oleObj>
              </mc:Choice>
              <mc:Fallback>
                <p:oleObj name="Equation" r:id="rId3" imgW="379728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14400"/>
                        <a:ext cx="75946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Terms neglected in Born-Oppenheimer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4671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First consider electronic Hamiltonian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297178"/>
              </p:ext>
            </p:extLst>
          </p:nvPr>
        </p:nvGraphicFramePr>
        <p:xfrm>
          <a:off x="371214" y="1092200"/>
          <a:ext cx="8585201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4292280" imgH="939600" progId="Equation.DSMT4">
                  <p:embed/>
                </p:oleObj>
              </mc:Choice>
              <mc:Fallback>
                <p:oleObj name="Equation" r:id="rId3" imgW="42922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214" y="1092200"/>
                        <a:ext cx="8585201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029200" y="3002478"/>
            <a:ext cx="3181845" cy="995065"/>
            <a:chOff x="5029200" y="3002478"/>
            <a:chExt cx="3181845" cy="995065"/>
          </a:xfrm>
        </p:grpSpPr>
        <p:sp>
          <p:nvSpPr>
            <p:cNvPr id="7" name="Left Brace 6"/>
            <p:cNvSpPr/>
            <p:nvPr/>
          </p:nvSpPr>
          <p:spPr>
            <a:xfrm rot="16200000">
              <a:off x="6343650" y="1688028"/>
              <a:ext cx="533400" cy="31623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5445" y="3535878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Replace by “</a:t>
              </a:r>
              <a:r>
                <a:rPr lang="en-US" sz="2400" dirty="0" err="1" smtClean="0">
                  <a:latin typeface="+mj-lt"/>
                </a:rPr>
                <a:t>jellium</a:t>
              </a:r>
              <a:r>
                <a:rPr lang="en-US" sz="2400" dirty="0" smtClean="0">
                  <a:latin typeface="+mj-lt"/>
                </a:rPr>
                <a:t>”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91000" y="2895600"/>
            <a:ext cx="3124200" cy="2766674"/>
            <a:chOff x="4191000" y="2895600"/>
            <a:chExt cx="3124200" cy="2766674"/>
          </a:xfrm>
        </p:grpSpPr>
        <p:sp>
          <p:nvSpPr>
            <p:cNvPr id="10" name="Down Arrow 9"/>
            <p:cNvSpPr/>
            <p:nvPr/>
          </p:nvSpPr>
          <p:spPr>
            <a:xfrm>
              <a:off x="4343400" y="2895600"/>
              <a:ext cx="381000" cy="1905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000" y="4831277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Independent electron contributions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1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55059"/>
            <a:ext cx="7357167" cy="370129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078" y="268070"/>
            <a:ext cx="82097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Jellium</a:t>
            </a:r>
            <a:r>
              <a:rPr lang="en-US" sz="2400" dirty="0" smtClean="0">
                <a:latin typeface="+mj-lt"/>
              </a:rPr>
              <a:t> model of metals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Nuclear potential represented by a uniform background of positive charge with charge density </a:t>
            </a:r>
            <a:r>
              <a:rPr lang="en-US" sz="2400" i="1" dirty="0" smtClean="0">
                <a:latin typeface="+mj-lt"/>
              </a:rPr>
              <a:t>n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i="1" dirty="0" smtClean="0">
                <a:latin typeface="+mj-lt"/>
              </a:rPr>
              <a:t>=Z/V 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V</a:t>
            </a:r>
            <a:r>
              <a:rPr lang="en-US" sz="2400" dirty="0" smtClean="0">
                <a:latin typeface="+mj-lt"/>
              </a:rPr>
              <a:t> representing volume per atom)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Electrons represented as independent free electrons occupying free-electron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87059"/>
              </p:ext>
            </p:extLst>
          </p:nvPr>
        </p:nvGraphicFramePr>
        <p:xfrm>
          <a:off x="5548522" y="2057400"/>
          <a:ext cx="3204539" cy="74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4" imgW="2552400" imgH="596880" progId="Equation.DSMT4">
                  <p:embed/>
                </p:oleObj>
              </mc:Choice>
              <mc:Fallback>
                <p:oleObj name="Equation" r:id="rId4" imgW="25524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8522" y="2057400"/>
                        <a:ext cx="3204539" cy="74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73089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Figure from GGGPP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09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15115</TotalTime>
  <Words>454</Words>
  <Application>Microsoft Office PowerPoint</Application>
  <PresentationFormat>On-screen Show (4:3)</PresentationFormat>
  <Paragraphs>112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840</cp:revision>
  <cp:lastPrinted>2015-09-11T07:27:14Z</cp:lastPrinted>
  <dcterms:created xsi:type="dcterms:W3CDTF">2012-01-10T18:32:24Z</dcterms:created>
  <dcterms:modified xsi:type="dcterms:W3CDTF">2015-09-16T09:25:06Z</dcterms:modified>
</cp:coreProperties>
</file>