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12" r:id="rId11"/>
    <p:sldId id="313" r:id="rId12"/>
    <p:sldId id="314" r:id="rId13"/>
    <p:sldId id="307" r:id="rId14"/>
    <p:sldId id="308" r:id="rId15"/>
    <p:sldId id="309" r:id="rId16"/>
    <p:sldId id="310" r:id="rId17"/>
    <p:sldId id="311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27E5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64" d="100"/>
          <a:sy n="64" d="100"/>
        </p:scale>
        <p:origin x="57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4" d="100"/>
        <a:sy n="6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9/17/2015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261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839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Solid State Physics</a:t>
            </a:r>
          </a:p>
          <a:p>
            <a:pPr algn="ctr"/>
            <a:r>
              <a:rPr lang="en-US" sz="3200" b="1" dirty="0" smtClean="0"/>
              <a:t>11-11:50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11: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800" b="1" dirty="0">
                <a:solidFill>
                  <a:schemeClr val="folHlink"/>
                </a:solidFill>
              </a:rPr>
              <a:t>Reading: </a:t>
            </a:r>
            <a:r>
              <a:rPr lang="en-US" sz="2800" b="1" dirty="0" smtClean="0">
                <a:solidFill>
                  <a:schemeClr val="folHlink"/>
                </a:solidFill>
              </a:rPr>
              <a:t>Chap. 4 in GGGPP</a:t>
            </a:r>
            <a:r>
              <a:rPr lang="en-US" sz="2800" b="1" dirty="0" smtClean="0">
                <a:solidFill>
                  <a:schemeClr val="folHlink"/>
                </a:solidFill>
              </a:rPr>
              <a:t>;</a:t>
            </a:r>
          </a:p>
          <a:p>
            <a:pPr marL="457200" lvl="2">
              <a:spcBef>
                <a:spcPct val="50000"/>
              </a:spcBef>
            </a:pPr>
            <a:r>
              <a:rPr lang="en-US" sz="2800" b="1" dirty="0" smtClean="0">
                <a:solidFill>
                  <a:schemeClr val="folHlink"/>
                </a:solidFill>
              </a:rPr>
              <a:t>One-electron approximations to the many electron problem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err="1" smtClean="0">
                <a:solidFill>
                  <a:schemeClr val="folHlink"/>
                </a:solidFill>
              </a:rPr>
              <a:t>Hartree</a:t>
            </a:r>
            <a:r>
              <a:rPr lang="en-US" sz="2800" b="1" dirty="0" smtClean="0">
                <a:solidFill>
                  <a:schemeClr val="folHlink"/>
                </a:solidFill>
              </a:rPr>
              <a:t> approximation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err="1" smtClean="0">
                <a:solidFill>
                  <a:schemeClr val="folHlink"/>
                </a:solidFill>
              </a:rPr>
              <a:t>Hartree-Fock</a:t>
            </a:r>
            <a:r>
              <a:rPr lang="en-US" sz="2800" b="1" dirty="0" smtClean="0">
                <a:solidFill>
                  <a:schemeClr val="folHlink"/>
                </a:solidFill>
              </a:rPr>
              <a:t> approximation</a:t>
            </a:r>
            <a:endParaRPr lang="en-US" sz="28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about homework problem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965" y="990600"/>
            <a:ext cx="8053388" cy="3743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803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about homework problem -- continued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14" y="1143000"/>
            <a:ext cx="8860971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305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about electron-electron interaction in the </a:t>
            </a:r>
            <a:r>
              <a:rPr lang="en-US" sz="2400" dirty="0" err="1" smtClean="0">
                <a:latin typeface="+mj-lt"/>
              </a:rPr>
              <a:t>Hartree</a:t>
            </a:r>
            <a:r>
              <a:rPr lang="en-US" sz="2400" dirty="0" smtClean="0">
                <a:latin typeface="+mj-lt"/>
              </a:rPr>
              <a:t> approximation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1677502"/>
              </p:ext>
            </p:extLst>
          </p:nvPr>
        </p:nvGraphicFramePr>
        <p:xfrm>
          <a:off x="523461" y="1378386"/>
          <a:ext cx="8275638" cy="466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4" imgW="5499000" imgH="3098520" progId="Equation.DSMT4">
                  <p:embed/>
                </p:oleObj>
              </mc:Choice>
              <mc:Fallback>
                <p:oleObj name="Equation" r:id="rId4" imgW="5499000" imgH="309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3461" y="1378386"/>
                        <a:ext cx="8275638" cy="4662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5825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45406"/>
            <a:ext cx="7761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Hartree-Fock</a:t>
            </a:r>
            <a:r>
              <a:rPr lang="en-US" sz="2400" dirty="0" smtClean="0">
                <a:latin typeface="+mj-lt"/>
              </a:rPr>
              <a:t> approximation to electronic </a:t>
            </a:r>
            <a:r>
              <a:rPr lang="en-US" sz="2400" dirty="0" err="1" smtClean="0">
                <a:latin typeface="+mj-lt"/>
              </a:rPr>
              <a:t>wavefunction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323711"/>
              </p:ext>
            </p:extLst>
          </p:nvPr>
        </p:nvGraphicFramePr>
        <p:xfrm>
          <a:off x="460375" y="1955800"/>
          <a:ext cx="70358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Equation" r:id="rId3" imgW="3517560" imgH="761760" progId="Equation.DSMT4">
                  <p:embed/>
                </p:oleObj>
              </mc:Choice>
              <mc:Fallback>
                <p:oleObj name="Equation" r:id="rId3" imgW="351756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0375" y="1955800"/>
                        <a:ext cx="7035800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653201"/>
              </p:ext>
            </p:extLst>
          </p:nvPr>
        </p:nvGraphicFramePr>
        <p:xfrm>
          <a:off x="457200" y="824235"/>
          <a:ext cx="6045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Equation" r:id="rId5" imgW="3022560" imgH="457200" progId="Equation.DSMT4">
                  <p:embed/>
                </p:oleObj>
              </mc:Choice>
              <mc:Fallback>
                <p:oleObj name="Equation" r:id="rId5" imgW="30225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824235"/>
                        <a:ext cx="60452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5121241"/>
              </p:ext>
            </p:extLst>
          </p:nvPr>
        </p:nvGraphicFramePr>
        <p:xfrm>
          <a:off x="368300" y="3609975"/>
          <a:ext cx="8407400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Equation" r:id="rId7" imgW="4203360" imgH="1218960" progId="Equation.DSMT4">
                  <p:embed/>
                </p:oleObj>
              </mc:Choice>
              <mc:Fallback>
                <p:oleObj name="Equation" r:id="rId7" imgW="4203360" imgH="1218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8300" y="3609975"/>
                        <a:ext cx="8407400" cy="243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295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45406"/>
            <a:ext cx="7761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Hartree-Fock</a:t>
            </a:r>
            <a:r>
              <a:rPr lang="en-US" sz="2400" dirty="0" smtClean="0">
                <a:latin typeface="+mj-lt"/>
              </a:rPr>
              <a:t> approximation to electronic </a:t>
            </a:r>
            <a:r>
              <a:rPr lang="en-US" sz="2400" dirty="0" err="1" smtClean="0">
                <a:latin typeface="+mj-lt"/>
              </a:rPr>
              <a:t>wavefunction</a:t>
            </a:r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Second quantization formalism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4249887"/>
              </p:ext>
            </p:extLst>
          </p:nvPr>
        </p:nvGraphicFramePr>
        <p:xfrm>
          <a:off x="683253" y="1250581"/>
          <a:ext cx="70358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Equation" r:id="rId3" imgW="3517560" imgH="583920" progId="Equation.DSMT4">
                  <p:embed/>
                </p:oleObj>
              </mc:Choice>
              <mc:Fallback>
                <p:oleObj name="Equation" r:id="rId3" imgW="351756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3253" y="1250581"/>
                        <a:ext cx="7035800" cy="116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9209619"/>
              </p:ext>
            </p:extLst>
          </p:nvPr>
        </p:nvGraphicFramePr>
        <p:xfrm>
          <a:off x="1206499" y="2825935"/>
          <a:ext cx="4683937" cy="2384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Equation" r:id="rId5" imgW="2768400" imgH="1409400" progId="Equation.DSMT4">
                  <p:embed/>
                </p:oleObj>
              </mc:Choice>
              <mc:Fallback>
                <p:oleObj name="Equation" r:id="rId5" imgW="2768400" imgH="1409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06499" y="2825935"/>
                        <a:ext cx="4683937" cy="23849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35665" y="5380074"/>
            <a:ext cx="7474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See Appendix </a:t>
            </a:r>
            <a:r>
              <a:rPr lang="en-US" sz="2400" dirty="0" smtClean="0">
                <a:latin typeface="+mj-lt"/>
              </a:rPr>
              <a:t>B </a:t>
            </a:r>
            <a:r>
              <a:rPr lang="en-US" sz="2400" dirty="0" smtClean="0">
                <a:latin typeface="+mj-lt"/>
              </a:rPr>
              <a:t>of </a:t>
            </a:r>
            <a:r>
              <a:rPr lang="en-US" sz="2400" dirty="0" smtClean="0">
                <a:latin typeface="+mj-lt"/>
              </a:rPr>
              <a:t>GGGPP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5460906"/>
              </p:ext>
            </p:extLst>
          </p:nvPr>
        </p:nvGraphicFramePr>
        <p:xfrm>
          <a:off x="114300" y="1169988"/>
          <a:ext cx="8661400" cy="431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Equation" r:id="rId3" imgW="4330440" imgH="2158920" progId="Equation.DSMT4">
                  <p:embed/>
                </p:oleObj>
              </mc:Choice>
              <mc:Fallback>
                <p:oleObj name="Equation" r:id="rId3" imgW="4330440" imgH="2158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" y="1169988"/>
                        <a:ext cx="8661400" cy="431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44549" y="145406"/>
            <a:ext cx="88336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Hartree-Fock</a:t>
            </a:r>
            <a:r>
              <a:rPr lang="en-US" sz="2400" dirty="0" smtClean="0">
                <a:latin typeface="+mj-lt"/>
              </a:rPr>
              <a:t> approximation to electronic </a:t>
            </a:r>
            <a:r>
              <a:rPr lang="en-US" sz="2400" dirty="0" err="1" smtClean="0">
                <a:latin typeface="+mj-lt"/>
              </a:rPr>
              <a:t>wavefunction</a:t>
            </a:r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-- continued</a:t>
            </a:r>
          </a:p>
        </p:txBody>
      </p:sp>
    </p:spTree>
    <p:extLst>
      <p:ext uri="{BB962C8B-B14F-4D97-AF65-F5344CB8AC3E}">
        <p14:creationId xmlns:p14="http://schemas.microsoft.com/office/powerpoint/2010/main" val="22579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2261" y="244549"/>
            <a:ext cx="83040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Variational</a:t>
            </a:r>
            <a:r>
              <a:rPr lang="en-US" sz="2400" dirty="0" smtClean="0">
                <a:latin typeface="+mj-lt"/>
              </a:rPr>
              <a:t> equation for </a:t>
            </a:r>
            <a:r>
              <a:rPr lang="en-US" sz="2400" dirty="0" err="1" smtClean="0">
                <a:latin typeface="+mj-lt"/>
              </a:rPr>
              <a:t>Hartree-Fock</a:t>
            </a:r>
            <a:r>
              <a:rPr lang="en-US" sz="2400" dirty="0" smtClean="0">
                <a:latin typeface="+mj-lt"/>
              </a:rPr>
              <a:t> approximation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1744827"/>
              </p:ext>
            </p:extLst>
          </p:nvPr>
        </p:nvGraphicFramePr>
        <p:xfrm>
          <a:off x="465138" y="1076325"/>
          <a:ext cx="8458200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Equation" r:id="rId3" imgW="4228920" imgH="939600" progId="Equation.DSMT4">
                  <p:embed/>
                </p:oleObj>
              </mc:Choice>
              <mc:Fallback>
                <p:oleObj name="Equation" r:id="rId3" imgW="422892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5138" y="1076325"/>
                        <a:ext cx="8458200" cy="187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5794706"/>
              </p:ext>
            </p:extLst>
          </p:nvPr>
        </p:nvGraphicFramePr>
        <p:xfrm>
          <a:off x="106363" y="3328988"/>
          <a:ext cx="8370887" cy="154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Equation" r:id="rId5" imgW="5562360" imgH="1028520" progId="Equation.DSMT4">
                  <p:embed/>
                </p:oleObj>
              </mc:Choice>
              <mc:Fallback>
                <p:oleObj name="Equation" r:id="rId5" imgW="556236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363" y="3328988"/>
                        <a:ext cx="8370887" cy="1547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5422605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that in the </a:t>
            </a:r>
            <a:r>
              <a:rPr lang="en-US" sz="2400" dirty="0" err="1" smtClean="0">
                <a:latin typeface="+mj-lt"/>
              </a:rPr>
              <a:t>Hartree-Fock</a:t>
            </a:r>
            <a:r>
              <a:rPr lang="en-US" sz="2400" dirty="0" smtClean="0">
                <a:latin typeface="+mj-lt"/>
              </a:rPr>
              <a:t> formalism, there is no spurious electron self-interaction.</a:t>
            </a:r>
          </a:p>
        </p:txBody>
      </p:sp>
    </p:spTree>
    <p:extLst>
      <p:ext uri="{BB962C8B-B14F-4D97-AF65-F5344CB8AC3E}">
        <p14:creationId xmlns:p14="http://schemas.microsoft.com/office/powerpoint/2010/main" val="377678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2261" y="244549"/>
            <a:ext cx="83040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Hartree-Fock</a:t>
            </a:r>
            <a:r>
              <a:rPr lang="en-US" sz="2400" dirty="0" smtClean="0">
                <a:latin typeface="+mj-lt"/>
              </a:rPr>
              <a:t> approximation – continued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As for the </a:t>
            </a:r>
            <a:r>
              <a:rPr lang="en-US" sz="2400" dirty="0" err="1" smtClean="0">
                <a:latin typeface="+mj-lt"/>
              </a:rPr>
              <a:t>Hartree</a:t>
            </a:r>
            <a:r>
              <a:rPr lang="en-US" sz="2400" dirty="0" smtClean="0">
                <a:latin typeface="+mj-lt"/>
              </a:rPr>
              <a:t> formulation, the </a:t>
            </a:r>
            <a:r>
              <a:rPr lang="en-US" sz="2400" dirty="0" err="1" smtClean="0">
                <a:latin typeface="+mj-lt"/>
              </a:rPr>
              <a:t>Hartree-Fock</a:t>
            </a:r>
            <a:r>
              <a:rPr lang="en-US" sz="2400" dirty="0" smtClean="0">
                <a:latin typeface="+mj-lt"/>
              </a:rPr>
              <a:t> equations</a:t>
            </a:r>
          </a:p>
          <a:p>
            <a:r>
              <a:rPr lang="en-US" sz="2400" dirty="0" smtClean="0">
                <a:latin typeface="+mj-lt"/>
              </a:rPr>
              <a:t>must be solved iteratively.   At convergence, the </a:t>
            </a:r>
            <a:r>
              <a:rPr lang="en-US" sz="2400" dirty="0" err="1" smtClean="0">
                <a:latin typeface="+mj-lt"/>
              </a:rPr>
              <a:t>Hartree-Fock</a:t>
            </a:r>
            <a:r>
              <a:rPr lang="en-US" sz="2400" dirty="0" smtClean="0">
                <a:latin typeface="+mj-lt"/>
              </a:rPr>
              <a:t> electronic energy can be calculated from the one-electron orbitals and the charge density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047108"/>
              </p:ext>
            </p:extLst>
          </p:nvPr>
        </p:nvGraphicFramePr>
        <p:xfrm>
          <a:off x="109537" y="2776157"/>
          <a:ext cx="8924926" cy="158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Equation" r:id="rId3" imgW="5930640" imgH="1054080" progId="Equation.DSMT4">
                  <p:embed/>
                </p:oleObj>
              </mc:Choice>
              <mc:Fallback>
                <p:oleObj name="Equation" r:id="rId3" imgW="593064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9537" y="2776157"/>
                        <a:ext cx="8924926" cy="1585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233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04800"/>
            <a:ext cx="8588119" cy="4872038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22626" y="3886200"/>
            <a:ext cx="457200" cy="5334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3693962" y="3978534"/>
            <a:ext cx="1066800" cy="12953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66800" y="3236526"/>
            <a:ext cx="7772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Born-Oppenheimer approximation</a:t>
            </a:r>
          </a:p>
          <a:p>
            <a:pPr lvl="1"/>
            <a:r>
              <a:rPr lang="en-US" dirty="0" smtClean="0"/>
              <a:t>Born &amp; Huang, </a:t>
            </a:r>
            <a:r>
              <a:rPr lang="en-US" b="1" dirty="0" smtClean="0"/>
              <a:t>Dynamical Theory of Crystal Lattices</a:t>
            </a:r>
            <a:r>
              <a:rPr lang="en-US" dirty="0" smtClean="0"/>
              <a:t>, Oxford (1954)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980923"/>
              </p:ext>
            </p:extLst>
          </p:nvPr>
        </p:nvGraphicFramePr>
        <p:xfrm>
          <a:off x="1084263" y="5273675"/>
          <a:ext cx="6324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3" imgW="3162240" imgH="457200" progId="Equation.DSMT4">
                  <p:embed/>
                </p:oleObj>
              </mc:Choice>
              <mc:Fallback>
                <p:oleObj name="Equation" r:id="rId3" imgW="31622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84263" y="5273675"/>
                        <a:ext cx="63246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910046"/>
              </p:ext>
            </p:extLst>
          </p:nvPr>
        </p:nvGraphicFramePr>
        <p:xfrm>
          <a:off x="762000" y="2209800"/>
          <a:ext cx="6477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5" imgW="3238200" imgH="457200" progId="Equation.DSMT4">
                  <p:embed/>
                </p:oleObj>
              </mc:Choice>
              <mc:Fallback>
                <p:oleObj name="Equation" r:id="rId5" imgW="32382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2000" y="2209800"/>
                        <a:ext cx="64770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852928"/>
              </p:ext>
            </p:extLst>
          </p:nvPr>
        </p:nvGraphicFramePr>
        <p:xfrm>
          <a:off x="687572" y="1028484"/>
          <a:ext cx="601094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7" imgW="3213000" imgH="457200" progId="Equation.DSMT4">
                  <p:embed/>
                </p:oleObj>
              </mc:Choice>
              <mc:Fallback>
                <p:oleObj name="Equation" r:id="rId7" imgW="32130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87572" y="1028484"/>
                        <a:ext cx="601094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019800" y="37883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Electronic coordinates</a:t>
            </a:r>
          </a:p>
          <a:p>
            <a:r>
              <a:rPr lang="en-US" sz="2400" dirty="0" smtClean="0"/>
              <a:t>    Atomic coordinates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5678672" y="953018"/>
            <a:ext cx="533400" cy="533400"/>
          </a:xfrm>
          <a:prstGeom prst="line">
            <a:avLst/>
          </a:prstGeom>
          <a:ln w="508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255926" y="1155920"/>
            <a:ext cx="209550" cy="419100"/>
          </a:xfrm>
          <a:prstGeom prst="line">
            <a:avLst/>
          </a:prstGeom>
          <a:ln w="508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-217081" y="202529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Quantum Theory of materials</a:t>
            </a:r>
          </a:p>
        </p:txBody>
      </p:sp>
    </p:spTree>
    <p:extLst>
      <p:ext uri="{BB962C8B-B14F-4D97-AF65-F5344CB8AC3E}">
        <p14:creationId xmlns:p14="http://schemas.microsoft.com/office/powerpoint/2010/main" val="323744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716790"/>
              </p:ext>
            </p:extLst>
          </p:nvPr>
        </p:nvGraphicFramePr>
        <p:xfrm>
          <a:off x="371214" y="1092200"/>
          <a:ext cx="8585201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3" imgW="4292280" imgH="939600" progId="Equation.DSMT4">
                  <p:embed/>
                </p:oleObj>
              </mc:Choice>
              <mc:Fallback>
                <p:oleObj name="Equation" r:id="rId3" imgW="429228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1214" y="1092200"/>
                        <a:ext cx="8585201" cy="187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9818002"/>
              </p:ext>
            </p:extLst>
          </p:nvPr>
        </p:nvGraphicFramePr>
        <p:xfrm>
          <a:off x="371214" y="3398544"/>
          <a:ext cx="5654675" cy="183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5" imgW="2933640" imgH="965160" progId="Equation.DSMT4">
                  <p:embed/>
                </p:oleObj>
              </mc:Choice>
              <mc:Fallback>
                <p:oleObj name="Equation" r:id="rId5" imgW="2933640" imgH="965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214" y="3398544"/>
                        <a:ext cx="5654675" cy="183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2286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Quantum Theory of materials -- continued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528584" y="5073544"/>
            <a:ext cx="4766970" cy="1416304"/>
            <a:chOff x="4528584" y="5073544"/>
            <a:chExt cx="4766970" cy="1416304"/>
          </a:xfrm>
        </p:grpSpPr>
        <p:sp>
          <p:nvSpPr>
            <p:cNvPr id="10" name="Up Arrow 9"/>
            <p:cNvSpPr/>
            <p:nvPr/>
          </p:nvSpPr>
          <p:spPr>
            <a:xfrm rot="-1800000">
              <a:off x="4528584" y="5073544"/>
              <a:ext cx="609600" cy="6096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724400" y="5658851"/>
              <a:ext cx="457115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Effective nuclear interaction provided by electrons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198551" y="3398544"/>
            <a:ext cx="5259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(Often treated classically)</a:t>
            </a:r>
          </a:p>
        </p:txBody>
      </p:sp>
    </p:spTree>
    <p:extLst>
      <p:ext uri="{BB962C8B-B14F-4D97-AF65-F5344CB8AC3E}">
        <p14:creationId xmlns:p14="http://schemas.microsoft.com/office/powerpoint/2010/main" val="62853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Consider electronic Hamiltonian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979841"/>
              </p:ext>
            </p:extLst>
          </p:nvPr>
        </p:nvGraphicFramePr>
        <p:xfrm>
          <a:off x="371214" y="1092200"/>
          <a:ext cx="8585201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3" imgW="4292280" imgH="939600" progId="Equation.DSMT4">
                  <p:embed/>
                </p:oleObj>
              </mc:Choice>
              <mc:Fallback>
                <p:oleObj name="Equation" r:id="rId3" imgW="429228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1214" y="1092200"/>
                        <a:ext cx="8585201" cy="187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Down Arrow 12"/>
          <p:cNvSpPr/>
          <p:nvPr/>
        </p:nvSpPr>
        <p:spPr>
          <a:xfrm>
            <a:off x="7474688" y="2971800"/>
            <a:ext cx="350875" cy="6964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019800" y="3817088"/>
            <a:ext cx="29366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Electron-electron interaction term prevents exactly separable electron </a:t>
            </a:r>
            <a:r>
              <a:rPr lang="en-US" sz="2400" dirty="0" err="1" smtClean="0">
                <a:latin typeface="+mj-lt"/>
              </a:rPr>
              <a:t>wavefunction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7712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45406"/>
            <a:ext cx="7761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Hartree</a:t>
            </a:r>
            <a:r>
              <a:rPr lang="en-US" sz="2400" dirty="0" smtClean="0">
                <a:latin typeface="+mj-lt"/>
              </a:rPr>
              <a:t> approximation to electronic </a:t>
            </a:r>
            <a:r>
              <a:rPr lang="en-US" sz="2400" dirty="0" err="1" smtClean="0">
                <a:latin typeface="+mj-lt"/>
              </a:rPr>
              <a:t>wavefunction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760122"/>
              </p:ext>
            </p:extLst>
          </p:nvPr>
        </p:nvGraphicFramePr>
        <p:xfrm>
          <a:off x="671513" y="704850"/>
          <a:ext cx="65278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3" imgW="3263760" imgH="711000" progId="Equation.DSMT4">
                  <p:embed/>
                </p:oleObj>
              </mc:Choice>
              <mc:Fallback>
                <p:oleObj name="Equation" r:id="rId3" imgW="326376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1513" y="704850"/>
                        <a:ext cx="6527800" cy="142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8090157"/>
              </p:ext>
            </p:extLst>
          </p:nvPr>
        </p:nvGraphicFramePr>
        <p:xfrm>
          <a:off x="950175" y="2127066"/>
          <a:ext cx="7975600" cy="431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5" imgW="3987720" imgH="2158920" progId="Equation.DSMT4">
                  <p:embed/>
                </p:oleObj>
              </mc:Choice>
              <mc:Fallback>
                <p:oleObj name="Equation" r:id="rId5" imgW="3987720" imgH="2158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50175" y="2127066"/>
                        <a:ext cx="7975600" cy="431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46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2261" y="244549"/>
            <a:ext cx="8304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Variational</a:t>
            </a:r>
            <a:r>
              <a:rPr lang="en-US" sz="2400" dirty="0" smtClean="0">
                <a:latin typeface="+mj-lt"/>
              </a:rPr>
              <a:t> equation for </a:t>
            </a:r>
            <a:r>
              <a:rPr lang="en-US" sz="2400" dirty="0" err="1" smtClean="0">
                <a:latin typeface="+mj-lt"/>
              </a:rPr>
              <a:t>Hartree</a:t>
            </a:r>
            <a:r>
              <a:rPr lang="en-US" sz="2400" dirty="0" smtClean="0">
                <a:latin typeface="+mj-lt"/>
              </a:rPr>
              <a:t> approximation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1773986"/>
              </p:ext>
            </p:extLst>
          </p:nvPr>
        </p:nvGraphicFramePr>
        <p:xfrm>
          <a:off x="998538" y="741363"/>
          <a:ext cx="7442200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Equation" r:id="rId3" imgW="3720960" imgH="939600" progId="Equation.DSMT4">
                  <p:embed/>
                </p:oleObj>
              </mc:Choice>
              <mc:Fallback>
                <p:oleObj name="Equation" r:id="rId3" imgW="372096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8538" y="741363"/>
                        <a:ext cx="7442200" cy="187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6034008"/>
              </p:ext>
            </p:extLst>
          </p:nvPr>
        </p:nvGraphicFramePr>
        <p:xfrm>
          <a:off x="1031506" y="2615591"/>
          <a:ext cx="3972737" cy="1432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Equation" r:id="rId5" imgW="2641320" imgH="952200" progId="Equation.DSMT4">
                  <p:embed/>
                </p:oleObj>
              </mc:Choice>
              <mc:Fallback>
                <p:oleObj name="Equation" r:id="rId5" imgW="264132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31506" y="2615591"/>
                        <a:ext cx="3972737" cy="14324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1947999"/>
              </p:ext>
            </p:extLst>
          </p:nvPr>
        </p:nvGraphicFramePr>
        <p:xfrm>
          <a:off x="1031506" y="4048068"/>
          <a:ext cx="435768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tion" r:id="rId7" imgW="2895480" imgH="1574640" progId="Equation.DSMT4">
                  <p:embed/>
                </p:oleObj>
              </mc:Choice>
              <mc:Fallback>
                <p:oleObj name="Equation" r:id="rId7" imgW="2895480" imgH="1574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31506" y="4048068"/>
                        <a:ext cx="4357687" cy="2368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762847" y="3583172"/>
            <a:ext cx="32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Note:  In principle, the self interaction term should be omitted from </a:t>
            </a:r>
            <a:r>
              <a:rPr lang="en-US" sz="2400" i="1" dirty="0" err="1" smtClean="0">
                <a:latin typeface="+mj-lt"/>
              </a:rPr>
              <a:t>V</a:t>
            </a:r>
            <a:r>
              <a:rPr lang="en-US" sz="2400" i="1" baseline="-25000" dirty="0" err="1" smtClean="0">
                <a:latin typeface="+mj-lt"/>
              </a:rPr>
              <a:t>ee</a:t>
            </a:r>
            <a:r>
              <a:rPr lang="en-US" sz="2400" i="1" dirty="0" smtClean="0">
                <a:latin typeface="+mj-lt"/>
              </a:rPr>
              <a:t>(r), </a:t>
            </a:r>
            <a:r>
              <a:rPr lang="en-US" sz="2400" dirty="0" smtClean="0">
                <a:latin typeface="+mj-lt"/>
              </a:rPr>
              <a:t>but often it is included.</a:t>
            </a:r>
          </a:p>
        </p:txBody>
      </p:sp>
    </p:spTree>
    <p:extLst>
      <p:ext uri="{BB962C8B-B14F-4D97-AF65-F5344CB8AC3E}">
        <p14:creationId xmlns:p14="http://schemas.microsoft.com/office/powerpoint/2010/main" val="364793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2261" y="244549"/>
            <a:ext cx="8304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Hartree</a:t>
            </a:r>
            <a:r>
              <a:rPr lang="en-US" sz="2400" dirty="0" smtClean="0">
                <a:latin typeface="+mj-lt"/>
              </a:rPr>
              <a:t> approximation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4795" y="706214"/>
            <a:ext cx="8133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practice, the equations must be solved self-consistently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244060"/>
              </p:ext>
            </p:extLst>
          </p:nvPr>
        </p:nvGraphicFramePr>
        <p:xfrm>
          <a:off x="542261" y="1229643"/>
          <a:ext cx="5789613" cy="257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3" imgW="3848040" imgH="1714320" progId="Equation.DSMT4">
                  <p:embed/>
                </p:oleObj>
              </mc:Choice>
              <mc:Fallback>
                <p:oleObj name="Equation" r:id="rId3" imgW="3848040" imgH="1714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2261" y="1229643"/>
                        <a:ext cx="5789613" cy="2579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4210502"/>
              </p:ext>
            </p:extLst>
          </p:nvPr>
        </p:nvGraphicFramePr>
        <p:xfrm>
          <a:off x="542261" y="3714899"/>
          <a:ext cx="75438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Equation" r:id="rId5" imgW="3771720" imgH="1143000" progId="Equation.DSMT4">
                  <p:embed/>
                </p:oleObj>
              </mc:Choice>
              <mc:Fallback>
                <p:oleObj name="Equation" r:id="rId5" imgW="377172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2261" y="3714899"/>
                        <a:ext cx="7543800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415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2772" y="138187"/>
            <a:ext cx="8304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Hartree</a:t>
            </a:r>
            <a:r>
              <a:rPr lang="en-US" sz="2400" dirty="0" smtClean="0">
                <a:latin typeface="+mj-lt"/>
              </a:rPr>
              <a:t> approximation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7200105"/>
              </p:ext>
            </p:extLst>
          </p:nvPr>
        </p:nvGraphicFramePr>
        <p:xfrm>
          <a:off x="457200" y="599852"/>
          <a:ext cx="6362700" cy="257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3" imgW="4228920" imgH="1714320" progId="Equation.DSMT4">
                  <p:embed/>
                </p:oleObj>
              </mc:Choice>
              <mc:Fallback>
                <p:oleObj name="Equation" r:id="rId3" imgW="4228920" imgH="1714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599852"/>
                        <a:ext cx="6362700" cy="2579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6255214"/>
              </p:ext>
            </p:extLst>
          </p:nvPr>
        </p:nvGraphicFramePr>
        <p:xfrm>
          <a:off x="578736" y="3179539"/>
          <a:ext cx="5484813" cy="154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5" imgW="3644640" imgH="1028520" progId="Equation.DSMT4">
                  <p:embed/>
                </p:oleObj>
              </mc:Choice>
              <mc:Fallback>
                <p:oleObj name="Equation" r:id="rId5" imgW="364464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8736" y="3179539"/>
                        <a:ext cx="5484813" cy="1547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3832868"/>
              </p:ext>
            </p:extLst>
          </p:nvPr>
        </p:nvGraphicFramePr>
        <p:xfrm>
          <a:off x="578736" y="4667120"/>
          <a:ext cx="3956050" cy="170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Equation" r:id="rId7" imgW="2628720" imgH="1130040" progId="Equation.DSMT4">
                  <p:embed/>
                </p:oleObj>
              </mc:Choice>
              <mc:Fallback>
                <p:oleObj name="Equation" r:id="rId7" imgW="2628720" imgH="1130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8736" y="4667120"/>
                        <a:ext cx="3956050" cy="1700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278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15150</TotalTime>
  <Words>393</Words>
  <Application>Microsoft Office PowerPoint</Application>
  <PresentationFormat>On-screen Show (4:3)</PresentationFormat>
  <Paragraphs>93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843</cp:revision>
  <cp:lastPrinted>2015-09-11T07:27:14Z</cp:lastPrinted>
  <dcterms:created xsi:type="dcterms:W3CDTF">2012-01-10T18:32:24Z</dcterms:created>
  <dcterms:modified xsi:type="dcterms:W3CDTF">2015-09-18T03:45:27Z</dcterms:modified>
</cp:coreProperties>
</file>