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299" r:id="rId3"/>
    <p:sldId id="326" r:id="rId4"/>
    <p:sldId id="327" r:id="rId5"/>
    <p:sldId id="314" r:id="rId6"/>
    <p:sldId id="315" r:id="rId7"/>
    <p:sldId id="316" r:id="rId8"/>
    <p:sldId id="317" r:id="rId9"/>
    <p:sldId id="318" r:id="rId10"/>
    <p:sldId id="319" r:id="rId11"/>
    <p:sldId id="328" r:id="rId12"/>
    <p:sldId id="329" r:id="rId13"/>
    <p:sldId id="321" r:id="rId14"/>
    <p:sldId id="333" r:id="rId15"/>
    <p:sldId id="330" r:id="rId16"/>
    <p:sldId id="331" r:id="rId17"/>
    <p:sldId id="332" r:id="rId18"/>
    <p:sldId id="340" r:id="rId19"/>
    <p:sldId id="335" r:id="rId20"/>
    <p:sldId id="336" r:id="rId21"/>
    <p:sldId id="337" r:id="rId22"/>
    <p:sldId id="341" r:id="rId23"/>
    <p:sldId id="342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>
        <p:scale>
          <a:sx n="58" d="100"/>
          <a:sy n="58" d="100"/>
        </p:scale>
        <p:origin x="75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-1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4 in GGGPP 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0" lvl="2" algn="ctr"/>
            <a:r>
              <a:rPr lang="en-US" sz="2800" b="1" dirty="0" smtClean="0">
                <a:solidFill>
                  <a:schemeClr val="folHlink"/>
                </a:solidFill>
              </a:rPr>
              <a:t>Approximations to the many electron problem --Density functional theory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General theorem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Practical calculation scheme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Some results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586" y="446567"/>
            <a:ext cx="7421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theorem implies that the ground state energy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can be considered as a functional of the density </a:t>
            </a:r>
            <a:r>
              <a:rPr lang="en-US" sz="2400" i="1" dirty="0" smtClean="0">
                <a:latin typeface="+mj-lt"/>
              </a:rPr>
              <a:t>n(</a:t>
            </a:r>
            <a:r>
              <a:rPr lang="en-US" sz="2400" b="1" i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)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335777"/>
              </p:ext>
            </p:extLst>
          </p:nvPr>
        </p:nvGraphicFramePr>
        <p:xfrm>
          <a:off x="1044943" y="1388177"/>
          <a:ext cx="4862511" cy="68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3" imgW="2793960" imgH="393480" progId="Equation.DSMT4">
                  <p:embed/>
                </p:oleObj>
              </mc:Choice>
              <mc:Fallback>
                <p:oleObj name="Equation" r:id="rId3" imgW="2793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4943" y="1388177"/>
                        <a:ext cx="4862511" cy="685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8585" y="2541181"/>
            <a:ext cx="75597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Thus, the determination of the ground state energy E is transformed into a minimization of the functional with respect to the density </a:t>
            </a:r>
            <a:r>
              <a:rPr lang="en-US" sz="2400" i="1" dirty="0" smtClean="0">
                <a:latin typeface="+mj-lt"/>
              </a:rPr>
              <a:t>n(</a:t>
            </a:r>
            <a:r>
              <a:rPr lang="en-US" sz="2400" b="1" i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,  transforming a many particle minimization into a single particle minimization.  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In </a:t>
            </a:r>
            <a:r>
              <a:rPr lang="en-US" sz="2400" dirty="0" smtClean="0">
                <a:latin typeface="+mj-lt"/>
              </a:rPr>
              <a:t>practice, the functional form of </a:t>
            </a:r>
            <a:r>
              <a:rPr lang="en-US" sz="2400" i="1" dirty="0" smtClean="0">
                <a:latin typeface="+mj-lt"/>
              </a:rPr>
              <a:t>F[n]</a:t>
            </a:r>
            <a:r>
              <a:rPr lang="en-US" sz="2400" dirty="0" smtClean="0">
                <a:latin typeface="+mj-lt"/>
              </a:rPr>
              <a:t> is not </a:t>
            </a:r>
            <a:r>
              <a:rPr lang="en-US" sz="2400" dirty="0" smtClean="0">
                <a:latin typeface="+mj-lt"/>
              </a:rPr>
              <a:t>known, but if it were, we could use optimization methods to determine the ground state energy </a:t>
            </a:r>
            <a:r>
              <a:rPr lang="en-US" sz="2400" i="1" dirty="0" err="1" smtClean="0">
                <a:latin typeface="+mj-lt"/>
              </a:rPr>
              <a:t>E</a:t>
            </a:r>
            <a:r>
              <a:rPr lang="en-US" sz="2400" i="1" baseline="-25000" dirty="0" err="1" smtClean="0">
                <a:latin typeface="+mj-lt"/>
              </a:rPr>
              <a:t>v</a:t>
            </a:r>
            <a:r>
              <a:rPr lang="en-US" sz="2400" i="1" dirty="0" smtClean="0">
                <a:latin typeface="+mj-lt"/>
              </a:rPr>
              <a:t>[n</a:t>
            </a:r>
            <a:r>
              <a:rPr lang="en-US" sz="2400" dirty="0" smtClean="0">
                <a:latin typeface="+mj-lt"/>
              </a:rPr>
              <a:t>].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3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77687"/>
            <a:ext cx="811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Kohn-Sham scheme to find ground state energy </a:t>
            </a:r>
            <a:r>
              <a:rPr lang="en-US" sz="2400" i="1" dirty="0" err="1" smtClean="0">
                <a:latin typeface="+mj-lt"/>
              </a:rPr>
              <a:t>E</a:t>
            </a:r>
            <a:r>
              <a:rPr lang="en-US" sz="2400" i="1" baseline="-25000" dirty="0" err="1" smtClean="0">
                <a:latin typeface="+mj-lt"/>
              </a:rPr>
              <a:t>v</a:t>
            </a:r>
            <a:r>
              <a:rPr lang="en-US" sz="2400" i="1" dirty="0" smtClean="0">
                <a:latin typeface="+mj-lt"/>
              </a:rPr>
              <a:t>[n]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252330"/>
            <a:ext cx="761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Assume that the electron density can be expressed in terms of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 independent electron orbitals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2056085"/>
            <a:ext cx="2600325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940577"/>
            <a:ext cx="720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 given external potential </a:t>
            </a:r>
            <a:r>
              <a:rPr lang="en-US" sz="2400" i="1" dirty="0" err="1" smtClean="0">
                <a:latin typeface="+mj-lt"/>
              </a:rPr>
              <a:t>v</a:t>
            </a:r>
            <a:r>
              <a:rPr lang="en-US" sz="2400" i="1" baseline="-25000" dirty="0" err="1" smtClean="0">
                <a:latin typeface="+mj-lt"/>
              </a:rPr>
              <a:t>ext</a:t>
            </a:r>
            <a:r>
              <a:rPr lang="en-US" sz="2400" i="1" dirty="0" smtClean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) </a:t>
            </a:r>
            <a:r>
              <a:rPr lang="en-US" sz="2400" dirty="0" smtClean="0">
                <a:latin typeface="+mj-lt"/>
              </a:rPr>
              <a:t>the ground state energy is given by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29" y="3719318"/>
            <a:ext cx="7181850" cy="857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6433" y="3877407"/>
            <a:ext cx="2090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58" y="4611524"/>
            <a:ext cx="3038475" cy="904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379" y="4614680"/>
            <a:ext cx="3009900" cy="857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90961" y="4812472"/>
            <a:ext cx="115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H</a:t>
            </a:r>
            <a:r>
              <a:rPr lang="en-US" sz="2400" i="1" dirty="0" smtClean="0">
                <a:latin typeface="+mj-lt"/>
              </a:rPr>
              <a:t>[n]=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813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7930" y="228600"/>
            <a:ext cx="693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Kohn-Sham equations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40" y="690265"/>
            <a:ext cx="6343650" cy="1095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017643"/>
            <a:ext cx="2133600" cy="46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12" y="2484783"/>
            <a:ext cx="1962150" cy="78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225" y="2403820"/>
            <a:ext cx="3914775" cy="94297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373719"/>
              </p:ext>
            </p:extLst>
          </p:nvPr>
        </p:nvGraphicFramePr>
        <p:xfrm>
          <a:off x="1203730" y="3429000"/>
          <a:ext cx="2774140" cy="80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6" imgW="2234880" imgH="647640" progId="Equation.DSMT4">
                  <p:embed/>
                </p:oleObj>
              </mc:Choice>
              <mc:Fallback>
                <p:oleObj name="Equation" r:id="rId6" imgW="22348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3730" y="3429000"/>
                        <a:ext cx="2774140" cy="803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19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525" y="446567"/>
            <a:ext cx="833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Estimate of the exchange-correlation contribution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136808"/>
              </p:ext>
            </p:extLst>
          </p:nvPr>
        </p:nvGraphicFramePr>
        <p:xfrm>
          <a:off x="457200" y="1411288"/>
          <a:ext cx="78200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3" imgW="6006960" imgH="1054080" progId="Equation.DSMT4">
                  <p:embed/>
                </p:oleObj>
              </mc:Choice>
              <mc:Fallback>
                <p:oleObj name="Equation" r:id="rId3" imgW="600696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11288"/>
                        <a:ext cx="78200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242968"/>
              </p:ext>
            </p:extLst>
          </p:nvPr>
        </p:nvGraphicFramePr>
        <p:xfrm>
          <a:off x="563525" y="2934585"/>
          <a:ext cx="27701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5" imgW="1841400" imgH="927000" progId="Equation.DSMT4">
                  <p:embed/>
                </p:oleObj>
              </mc:Choice>
              <mc:Fallback>
                <p:oleObj name="Equation" r:id="rId5" imgW="184140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525" y="2934585"/>
                        <a:ext cx="2770188" cy="139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398614"/>
              </p:ext>
            </p:extLst>
          </p:nvPr>
        </p:nvGraphicFramePr>
        <p:xfrm>
          <a:off x="3752850" y="2935288"/>
          <a:ext cx="3932238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7" imgW="3136680" imgH="1803240" progId="Equation.DSMT4">
                  <p:embed/>
                </p:oleObj>
              </mc:Choice>
              <mc:Fallback>
                <p:oleObj name="Equation" r:id="rId7" imgW="313668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2850" y="2935288"/>
                        <a:ext cx="3932238" cy="226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042833"/>
              </p:ext>
            </p:extLst>
          </p:nvPr>
        </p:nvGraphicFramePr>
        <p:xfrm>
          <a:off x="563525" y="5051195"/>
          <a:ext cx="4201526" cy="1305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Equation" r:id="rId9" imgW="2984400" imgH="927000" progId="Equation.DSMT4">
                  <p:embed/>
                </p:oleObj>
              </mc:Choice>
              <mc:Fallback>
                <p:oleObj name="Equation" r:id="rId9" imgW="298440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525" y="5051195"/>
                        <a:ext cx="4201526" cy="1305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9685"/>
            <a:ext cx="804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on spatially varying electron density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Cube 6"/>
          <p:cNvSpPr/>
          <p:nvPr/>
        </p:nvSpPr>
        <p:spPr>
          <a:xfrm>
            <a:off x="3740947" y="2044743"/>
            <a:ext cx="871870" cy="861237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4372599" y="2044743"/>
            <a:ext cx="871870" cy="86123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3703137" y="1399701"/>
            <a:ext cx="871870" cy="861237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4382460" y="1399695"/>
            <a:ext cx="871870" cy="861237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11067" y="1704495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i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196" y="1739932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7371" y="2243211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8155" y="2232580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k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940373"/>
              </p:ext>
            </p:extLst>
          </p:nvPr>
        </p:nvGraphicFramePr>
        <p:xfrm>
          <a:off x="1828803" y="3564100"/>
          <a:ext cx="38242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3" imgW="2286000" imgH="444240" progId="Equation.DSMT4">
                  <p:embed/>
                </p:oleObj>
              </mc:Choice>
              <mc:Fallback>
                <p:oleObj name="Equation" r:id="rId3" imgW="2286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3" y="3564100"/>
                        <a:ext cx="3824288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582696"/>
              </p:ext>
            </p:extLst>
          </p:nvPr>
        </p:nvGraphicFramePr>
        <p:xfrm>
          <a:off x="1044376" y="1352187"/>
          <a:ext cx="2488432" cy="813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5" imgW="1358640" imgH="444240" progId="Equation.DSMT4">
                  <p:embed/>
                </p:oleObj>
              </mc:Choice>
              <mc:Fallback>
                <p:oleObj name="Equation" r:id="rId5" imgW="13586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4376" y="1352187"/>
                        <a:ext cx="2488432" cy="813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0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8113"/>
            <a:ext cx="709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Correlation </a:t>
            </a:r>
            <a:r>
              <a:rPr lang="en-US" sz="2400" dirty="0" err="1" smtClean="0">
                <a:latin typeface="+mj-lt"/>
              </a:rPr>
              <a:t>functionals</a:t>
            </a: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Local density approximation   (LDA)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7" y="1529593"/>
            <a:ext cx="8605064" cy="39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58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524" y="468360"/>
            <a:ext cx="4257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Interpolation function for LDA: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</a:t>
            </a:r>
          </a:p>
          <a:p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E</a:t>
            </a:r>
            <a:r>
              <a:rPr lang="en-US" sz="2400" i="1" baseline="-25000" dirty="0" err="1" smtClean="0">
                <a:latin typeface="+mj-lt"/>
              </a:rPr>
              <a:t>c</a:t>
            </a:r>
            <a:r>
              <a:rPr lang="en-US" sz="2400" i="1" dirty="0" smtClean="0">
                <a:latin typeface="+mj-lt"/>
              </a:rPr>
              <a:t>[n]</a:t>
            </a:r>
            <a:r>
              <a:rPr lang="en-US" sz="2400" dirty="0" smtClean="0">
                <a:latin typeface="+mj-lt"/>
              </a:rPr>
              <a:t>=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31" y="1008063"/>
            <a:ext cx="7953375" cy="10287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376602"/>
              </p:ext>
            </p:extLst>
          </p:nvPr>
        </p:nvGraphicFramePr>
        <p:xfrm>
          <a:off x="1165225" y="2036763"/>
          <a:ext cx="3003550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4" imgW="1930320" imgH="939600" progId="Equation.DSMT4">
                  <p:embed/>
                </p:oleObj>
              </mc:Choice>
              <mc:Fallback>
                <p:oleObj name="Equation" r:id="rId4" imgW="19303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5225" y="2036763"/>
                        <a:ext cx="3003550" cy="146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0719" y="24465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28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031" y="318499"/>
            <a:ext cx="846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complicated exchange-correlation </a:t>
            </a:r>
            <a:r>
              <a:rPr lang="en-US" sz="2400" dirty="0" err="1" smtClean="0">
                <a:latin typeface="+mj-lt"/>
              </a:rPr>
              <a:t>functionals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30" y="1164946"/>
            <a:ext cx="8521470" cy="3096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4485873"/>
            <a:ext cx="6511245" cy="10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734518"/>
            <a:ext cx="6629400" cy="3286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567" y="734518"/>
            <a:ext cx="786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of the Generalized Gradient Approximation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42536"/>
              </p:ext>
            </p:extLst>
          </p:nvPr>
        </p:nvGraphicFramePr>
        <p:xfrm>
          <a:off x="1404078" y="3148319"/>
          <a:ext cx="4486238" cy="1744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4" imgW="3886200" imgH="1511280" progId="Equation.DSMT4">
                  <p:embed/>
                </p:oleObj>
              </mc:Choice>
              <mc:Fallback>
                <p:oleObj name="Equation" r:id="rId4" imgW="3886200" imgH="1511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4078" y="3148319"/>
                        <a:ext cx="4486238" cy="1744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8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202" y="134911"/>
            <a:ext cx="883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Summary: Kohn-Sham </a:t>
            </a:r>
            <a:r>
              <a:rPr lang="en-US" sz="2400" dirty="0" smtClean="0">
                <a:latin typeface="+mj-lt"/>
              </a:rPr>
              <a:t>formulation of density functional theory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806877"/>
              </p:ext>
            </p:extLst>
          </p:nvPr>
        </p:nvGraphicFramePr>
        <p:xfrm>
          <a:off x="746297" y="673694"/>
          <a:ext cx="7174251" cy="266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3" imgW="4343400" imgH="1612800" progId="Equation.DSMT4">
                  <p:embed/>
                </p:oleObj>
              </mc:Choice>
              <mc:Fallback>
                <p:oleObj name="Equation" r:id="rId3" imgW="434340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297" y="673694"/>
                        <a:ext cx="7174251" cy="2667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45424"/>
              </p:ext>
            </p:extLst>
          </p:nvPr>
        </p:nvGraphicFramePr>
        <p:xfrm>
          <a:off x="975144" y="3264312"/>
          <a:ext cx="5967412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5" imgW="3429000" imgH="1892160" progId="Equation.DSMT4">
                  <p:embed/>
                </p:oleObj>
              </mc:Choice>
              <mc:Fallback>
                <p:oleObj name="Equation" r:id="rId5" imgW="342900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5144" y="3264312"/>
                        <a:ext cx="5967412" cy="329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4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0947"/>
            <a:ext cx="8567613" cy="558354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0" y="4410636"/>
            <a:ext cx="457200" cy="5775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577" y="374754"/>
            <a:ext cx="788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Self-consistent solution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321950"/>
              </p:ext>
            </p:extLst>
          </p:nvPr>
        </p:nvGraphicFramePr>
        <p:xfrm>
          <a:off x="876820" y="930243"/>
          <a:ext cx="2333754" cy="38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3" imgW="1371600" imgH="228600" progId="Equation.DSMT4">
                  <p:embed/>
                </p:oleObj>
              </mc:Choice>
              <mc:Fallback>
                <p:oleObj name="Equation" r:id="rId3" imgW="1371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820" y="930243"/>
                        <a:ext cx="2333754" cy="38895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902933"/>
              </p:ext>
            </p:extLst>
          </p:nvPr>
        </p:nvGraphicFramePr>
        <p:xfrm>
          <a:off x="876820" y="1502507"/>
          <a:ext cx="2421016" cy="143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5" imgW="1688760" imgH="1002960" progId="Equation.DSMT4">
                  <p:embed/>
                </p:oleObj>
              </mc:Choice>
              <mc:Fallback>
                <p:oleObj name="Equation" r:id="rId5" imgW="16887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6820" y="1502507"/>
                        <a:ext cx="2421016" cy="143804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061887"/>
              </p:ext>
            </p:extLst>
          </p:nvPr>
        </p:nvGraphicFramePr>
        <p:xfrm>
          <a:off x="644577" y="3228858"/>
          <a:ext cx="82438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7" imgW="4991040" imgH="672840" progId="Equation.DSMT4">
                  <p:embed/>
                </p:oleObj>
              </mc:Choice>
              <mc:Fallback>
                <p:oleObj name="Equation" r:id="rId7" imgW="49910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577" y="3228858"/>
                        <a:ext cx="8243887" cy="1112837"/>
                      </a:xfrm>
                      <a:prstGeom prst="rect">
                        <a:avLst/>
                      </a:prstGeom>
                      <a:solidFill>
                        <a:srgbClr val="EC86C8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79752"/>
              </p:ext>
            </p:extLst>
          </p:nvPr>
        </p:nvGraphicFramePr>
        <p:xfrm>
          <a:off x="759070" y="4341695"/>
          <a:ext cx="4513263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9" imgW="3149280" imgH="952200" progId="Equation.DSMT4">
                  <p:embed/>
                </p:oleObj>
              </mc:Choice>
              <mc:Fallback>
                <p:oleObj name="Equation" r:id="rId9" imgW="31492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9070" y="4341695"/>
                        <a:ext cx="4513263" cy="13652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rved Right Arrow 10"/>
          <p:cNvSpPr/>
          <p:nvPr/>
        </p:nvSpPr>
        <p:spPr>
          <a:xfrm rot="10800000" flipH="1">
            <a:off x="110358" y="3785275"/>
            <a:ext cx="648711" cy="2466075"/>
          </a:xfrm>
          <a:prstGeom prst="curv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84979"/>
              </p:ext>
            </p:extLst>
          </p:nvPr>
        </p:nvGraphicFramePr>
        <p:xfrm>
          <a:off x="876820" y="5855787"/>
          <a:ext cx="2024817" cy="4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11" imgW="952200" imgH="228600" progId="Equation.DSMT4">
                  <p:embed/>
                </p:oleObj>
              </mc:Choice>
              <mc:Fallback>
                <p:oleObj name="Equation" r:id="rId11" imgW="95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6820" y="5855787"/>
                        <a:ext cx="2024817" cy="48595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4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4911"/>
            <a:ext cx="791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Kohn-Sham formulation of density functional theory</a:t>
            </a:r>
          </a:p>
          <a:p>
            <a:pPr lvl="1"/>
            <a:r>
              <a:rPr lang="en-US" sz="2400" dirty="0" smtClean="0">
                <a:latin typeface="+mj-lt"/>
              </a:rPr>
              <a:t>Results of self-consistent calculations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068137"/>
              </p:ext>
            </p:extLst>
          </p:nvPr>
        </p:nvGraphicFramePr>
        <p:xfrm>
          <a:off x="1390598" y="1162674"/>
          <a:ext cx="4888938" cy="174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3" imgW="2705040" imgH="965160" progId="Equation.DSMT4">
                  <p:embed/>
                </p:oleObj>
              </mc:Choice>
              <mc:Fallback>
                <p:oleObj name="Equation" r:id="rId3" imgW="270504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0598" y="1162674"/>
                        <a:ext cx="4888938" cy="1745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008" y="3278879"/>
            <a:ext cx="7605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remaining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Theory for </a:t>
            </a:r>
            <a:r>
              <a:rPr lang="en-US" sz="2400" i="1" dirty="0" err="1" smtClean="0">
                <a:latin typeface="+mj-lt"/>
              </a:rPr>
              <a:t>E</a:t>
            </a:r>
            <a:r>
              <a:rPr lang="en-US" sz="2400" i="1" baseline="-25000" dirty="0" err="1" smtClean="0">
                <a:latin typeface="+mj-lt"/>
              </a:rPr>
              <a:t>exc</a:t>
            </a:r>
            <a:r>
              <a:rPr lang="en-US" sz="2400" i="1" dirty="0" smtClean="0">
                <a:latin typeface="+mj-lt"/>
              </a:rPr>
              <a:t>[n]</a:t>
            </a:r>
            <a:r>
              <a:rPr lang="en-US" sz="2400" dirty="0" smtClean="0">
                <a:latin typeface="+mj-lt"/>
              </a:rPr>
              <a:t> still underdevelopment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This formalism does not access excited states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Strongly correlated electron systems are not well approximated</a:t>
            </a:r>
          </a:p>
        </p:txBody>
      </p:sp>
    </p:spTree>
    <p:extLst>
      <p:ext uri="{BB962C8B-B14F-4D97-AF65-F5344CB8AC3E}">
        <p14:creationId xmlns:p14="http://schemas.microsoft.com/office/powerpoint/2010/main" val="5010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0" t="22884" r="27700" b="5675"/>
          <a:stretch/>
        </p:blipFill>
        <p:spPr bwMode="auto">
          <a:xfrm>
            <a:off x="838200" y="533400"/>
            <a:ext cx="708660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54833"/>
            <a:ext cx="798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LDA and GGA binding energy curves</a:t>
            </a:r>
          </a:p>
        </p:txBody>
      </p:sp>
    </p:spTree>
    <p:extLst>
      <p:ext uri="{BB962C8B-B14F-4D97-AF65-F5344CB8AC3E}">
        <p14:creationId xmlns:p14="http://schemas.microsoft.com/office/powerpoint/2010/main" val="3824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12279" r="9700" b="3814"/>
          <a:stretch/>
        </p:blipFill>
        <p:spPr bwMode="auto">
          <a:xfrm>
            <a:off x="152400" y="675131"/>
            <a:ext cx="8865108" cy="481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42086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A:  </a:t>
            </a:r>
            <a:r>
              <a:rPr lang="en-US" sz="1600" dirty="0"/>
              <a:t>B. N. </a:t>
            </a:r>
            <a:r>
              <a:rPr lang="en-US" sz="1600" dirty="0" err="1" smtClean="0"/>
              <a:t>Mavrin</a:t>
            </a:r>
            <a:r>
              <a:rPr lang="en-US" sz="1600" dirty="0" smtClean="0"/>
              <a:t> et al,  </a:t>
            </a:r>
            <a:r>
              <a:rPr lang="en-US" sz="1600" dirty="0"/>
              <a:t>J. Exp. </a:t>
            </a:r>
            <a:r>
              <a:rPr lang="en-US" sz="1600" dirty="0" err="1"/>
              <a:t>Theor</a:t>
            </a:r>
            <a:r>
              <a:rPr lang="en-US" sz="1600" dirty="0"/>
              <a:t>. Phys. </a:t>
            </a:r>
            <a:r>
              <a:rPr lang="en-US" sz="1600" b="1" dirty="0"/>
              <a:t>96</a:t>
            </a:r>
            <a:r>
              <a:rPr lang="en-US" sz="1600" dirty="0"/>
              <a:t>,53 (2003); B: F. </a:t>
            </a:r>
            <a:r>
              <a:rPr lang="en-US" sz="1600" dirty="0" err="1"/>
              <a:t>Harbach</a:t>
            </a:r>
            <a:r>
              <a:rPr lang="en-US" sz="1600" dirty="0"/>
              <a:t> and F. Fischer, Phys. Status Solidi B </a:t>
            </a:r>
            <a:r>
              <a:rPr lang="en-US" sz="1600" b="1" dirty="0"/>
              <a:t>66</a:t>
            </a:r>
            <a:r>
              <a:rPr lang="en-US" sz="1600" dirty="0"/>
              <a:t>, 237 </a:t>
            </a:r>
            <a:r>
              <a:rPr lang="en-US" sz="1600" dirty="0" smtClean="0"/>
              <a:t>(1974) – room temp.  C: Ref. B at liquid </a:t>
            </a:r>
            <a:r>
              <a:rPr lang="en-US" sz="1600" dirty="0"/>
              <a:t>nitrogen temp.; D: L. </a:t>
            </a:r>
            <a:r>
              <a:rPr lang="en-US" sz="1600" dirty="0" err="1" smtClean="0"/>
              <a:t>Popović</a:t>
            </a:r>
            <a:r>
              <a:rPr lang="en-US" sz="1600" dirty="0" smtClean="0"/>
              <a:t> et al, J</a:t>
            </a:r>
            <a:r>
              <a:rPr lang="en-US" sz="1600" dirty="0"/>
              <a:t>. Raman </a:t>
            </a:r>
            <a:r>
              <a:rPr lang="en-US" sz="1600" dirty="0" err="1"/>
              <a:t>Spectrosc</a:t>
            </a:r>
            <a:r>
              <a:rPr lang="en-US" sz="1600" dirty="0"/>
              <a:t>. </a:t>
            </a:r>
            <a:r>
              <a:rPr lang="en-US" sz="1600" b="1" dirty="0"/>
              <a:t>34</a:t>
            </a:r>
            <a:r>
              <a:rPr lang="en-US" sz="1600" dirty="0"/>
              <a:t>,77 </a:t>
            </a:r>
            <a:r>
              <a:rPr lang="en-US" sz="1600" dirty="0" smtClean="0"/>
              <a:t>(2003). 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4911" y="209862"/>
            <a:ext cx="875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LDA vs GGA performance </a:t>
            </a:r>
            <a:r>
              <a:rPr lang="en-US" sz="2400" dirty="0" err="1" smtClean="0">
                <a:latin typeface="+mj-lt"/>
              </a:rPr>
              <a:t>wrt</a:t>
            </a:r>
            <a:r>
              <a:rPr lang="en-US" sz="2400" dirty="0" smtClean="0">
                <a:latin typeface="+mj-lt"/>
              </a:rPr>
              <a:t> normal modes of vibration</a:t>
            </a:r>
          </a:p>
        </p:txBody>
      </p:sp>
    </p:spTree>
    <p:extLst>
      <p:ext uri="{BB962C8B-B14F-4D97-AF65-F5344CB8AC3E}">
        <p14:creationId xmlns:p14="http://schemas.microsoft.com/office/powerpoint/2010/main" val="20119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337170" cy="59007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562600" y="2133600"/>
            <a:ext cx="3048000" cy="1981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67754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506" y="127591"/>
            <a:ext cx="749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Density functional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0093" y="589256"/>
            <a:ext cx="675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Describes the relationship between the many electron problem and independent electron treatments. 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Proof of </a:t>
            </a:r>
            <a:r>
              <a:rPr lang="en-US" sz="2400" dirty="0" smtClean="0">
                <a:latin typeface="+mj-lt"/>
              </a:rPr>
              <a:t>theorem</a:t>
            </a: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Estimates of </a:t>
            </a:r>
            <a:r>
              <a:rPr lang="en-US" sz="2400" i="1" dirty="0" smtClean="0">
                <a:latin typeface="+mj-lt"/>
              </a:rPr>
              <a:t>F[n].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9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506" y="127591"/>
            <a:ext cx="749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Density functional theory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44" y="3869865"/>
            <a:ext cx="7112677" cy="2437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44" y="663765"/>
            <a:ext cx="6559278" cy="315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5423" y="276447"/>
            <a:ext cx="8091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Hohenberg</a:t>
            </a:r>
            <a:r>
              <a:rPr lang="en-US" sz="2400" dirty="0" smtClean="0">
                <a:latin typeface="+mj-lt"/>
              </a:rPr>
              <a:t> and Kohn:  formal proof of basic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587132"/>
              </p:ext>
            </p:extLst>
          </p:nvPr>
        </p:nvGraphicFramePr>
        <p:xfrm>
          <a:off x="889510" y="3812379"/>
          <a:ext cx="7974573" cy="233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3" imgW="6019560" imgH="1765080" progId="Equation.DSMT4">
                  <p:embed/>
                </p:oleObj>
              </mc:Choice>
              <mc:Fallback>
                <p:oleObj name="Equation" r:id="rId3" imgW="6019560" imgH="176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510" y="3812379"/>
                        <a:ext cx="7974573" cy="2338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173123"/>
              </p:ext>
            </p:extLst>
          </p:nvPr>
        </p:nvGraphicFramePr>
        <p:xfrm>
          <a:off x="1069011" y="857217"/>
          <a:ext cx="7431124" cy="1982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5" imgW="4711680" imgH="1257120" progId="Equation.DSMT4">
                  <p:embed/>
                </p:oleObj>
              </mc:Choice>
              <mc:Fallback>
                <p:oleObj name="Equation" r:id="rId5" imgW="471168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9011" y="857217"/>
                        <a:ext cx="7431124" cy="1982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35396" y="2807846"/>
            <a:ext cx="115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Kinetic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3191" y="2800751"/>
            <a:ext cx="1761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External potential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797" y="2825555"/>
            <a:ext cx="1761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Coulomb interaction</a:t>
            </a:r>
          </a:p>
        </p:txBody>
      </p:sp>
    </p:spTree>
    <p:extLst>
      <p:ext uri="{BB962C8B-B14F-4D97-AF65-F5344CB8AC3E}">
        <p14:creationId xmlns:p14="http://schemas.microsoft.com/office/powerpoint/2010/main" val="26561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018" y="148855"/>
            <a:ext cx="8272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Theorem:  The density </a:t>
            </a:r>
            <a:r>
              <a:rPr lang="en-US" sz="2400" i="1" dirty="0" smtClean="0">
                <a:latin typeface="+mj-lt"/>
              </a:rPr>
              <a:t>n(</a:t>
            </a:r>
            <a:r>
              <a:rPr lang="en-US" sz="2400" b="1" i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) </a:t>
            </a:r>
            <a:r>
              <a:rPr lang="en-US" sz="2400" dirty="0" smtClean="0">
                <a:latin typeface="+mj-lt"/>
              </a:rPr>
              <a:t>of the ground state of the system is a unique functional of the external potential </a:t>
            </a:r>
            <a:r>
              <a:rPr lang="en-US" sz="2400" i="1" dirty="0" smtClean="0">
                <a:latin typeface="+mj-lt"/>
              </a:rPr>
              <a:t>v(</a:t>
            </a:r>
            <a:r>
              <a:rPr lang="en-US" sz="2400" b="1" i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018" y="979852"/>
            <a:ext cx="817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Proof:   Consider two Hamiltonians </a:t>
            </a:r>
            <a:r>
              <a:rPr lang="en-US" sz="2400" i="1" dirty="0" smtClean="0">
                <a:latin typeface="+mj-lt"/>
              </a:rPr>
              <a:t>H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i="1" dirty="0" smtClean="0">
                <a:latin typeface="+mj-lt"/>
              </a:rPr>
              <a:t>H’</a:t>
            </a:r>
            <a:r>
              <a:rPr lang="en-US" sz="2400" dirty="0" smtClean="0">
                <a:latin typeface="+mj-lt"/>
              </a:rPr>
              <a:t> differing only by external potentials </a:t>
            </a:r>
            <a:r>
              <a:rPr lang="en-US" sz="2400" i="1" dirty="0" smtClean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i="1" dirty="0" smtClean="0">
                <a:latin typeface="+mj-lt"/>
              </a:rPr>
              <a:t>v’.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07717"/>
              </p:ext>
            </p:extLst>
          </p:nvPr>
        </p:nvGraphicFramePr>
        <p:xfrm>
          <a:off x="276446" y="1926544"/>
          <a:ext cx="6029252" cy="11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Equation" r:id="rId3" imgW="3759120" imgH="723600" progId="Equation.DSMT4">
                  <p:embed/>
                </p:oleObj>
              </mc:Choice>
              <mc:Fallback>
                <p:oleObj name="Equation" r:id="rId3" imgW="375912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446" y="1926544"/>
                        <a:ext cx="6029252" cy="116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12535"/>
              </p:ext>
            </p:extLst>
          </p:nvPr>
        </p:nvGraphicFramePr>
        <p:xfrm>
          <a:off x="658997" y="3030334"/>
          <a:ext cx="6007617" cy="332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Equation" r:id="rId5" imgW="3670200" imgH="2031840" progId="Equation.DSMT4">
                  <p:embed/>
                </p:oleObj>
              </mc:Choice>
              <mc:Fallback>
                <p:oleObj name="Equation" r:id="rId5" imgW="367020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997" y="3030334"/>
                        <a:ext cx="6007617" cy="3326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9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97597"/>
              </p:ext>
            </p:extLst>
          </p:nvPr>
        </p:nvGraphicFramePr>
        <p:xfrm>
          <a:off x="872941" y="936330"/>
          <a:ext cx="6027737" cy="332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Equation" r:id="rId3" imgW="3682800" imgH="2031840" progId="Equation.DSMT4">
                  <p:embed/>
                </p:oleObj>
              </mc:Choice>
              <mc:Fallback>
                <p:oleObj name="Equation" r:id="rId3" imgW="368280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2941" y="936330"/>
                        <a:ext cx="6027737" cy="332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18977"/>
            <a:ext cx="61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We can also show: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393572"/>
              </p:ext>
            </p:extLst>
          </p:nvPr>
        </p:nvGraphicFramePr>
        <p:xfrm>
          <a:off x="1000125" y="4217988"/>
          <a:ext cx="4822825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5" imgW="2946240" imgH="1193760" progId="Equation.DSMT4">
                  <p:embed/>
                </p:oleObj>
              </mc:Choice>
              <mc:Fallback>
                <p:oleObj name="Equation" r:id="rId5" imgW="294624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0125" y="4217988"/>
                        <a:ext cx="4822825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4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19165</TotalTime>
  <Words>646</Words>
  <Application>Microsoft Office PowerPoint</Application>
  <PresentationFormat>On-screen Show (4:3)</PresentationFormat>
  <Paragraphs>129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1081</cp:revision>
  <cp:lastPrinted>2015-09-23T06:37:40Z</cp:lastPrinted>
  <dcterms:created xsi:type="dcterms:W3CDTF">2012-01-10T18:32:24Z</dcterms:created>
  <dcterms:modified xsi:type="dcterms:W3CDTF">2015-09-23T06:38:23Z</dcterms:modified>
</cp:coreProperties>
</file>