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9" r:id="rId3"/>
    <p:sldId id="300" r:id="rId4"/>
    <p:sldId id="308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9" r:id="rId13"/>
    <p:sldId id="310" r:id="rId14"/>
    <p:sldId id="311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1161" autoAdjust="0"/>
  </p:normalViewPr>
  <p:slideViewPr>
    <p:cSldViewPr snapToGrid="0">
      <p:cViewPr>
        <p:scale>
          <a:sx n="58" d="100"/>
          <a:sy n="58" d="100"/>
        </p:scale>
        <p:origin x="148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5 </a:t>
            </a:r>
            <a:r>
              <a:rPr lang="en-US" sz="2800" b="1" dirty="0" smtClean="0">
                <a:solidFill>
                  <a:schemeClr val="folHlink"/>
                </a:solidFill>
              </a:rPr>
              <a:t>in </a:t>
            </a:r>
            <a:r>
              <a:rPr lang="en-US" sz="2800" b="1" dirty="0" smtClean="0">
                <a:solidFill>
                  <a:schemeClr val="folHlink"/>
                </a:solidFill>
              </a:rPr>
              <a:t>GGGPP </a:t>
            </a:r>
            <a:endParaRPr lang="en-US" sz="2800" b="1" dirty="0" smtClean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Numerical Realizations of Density functional theory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Electronic structure of atoms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Integration of the radial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Frozen core approximation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352428"/>
              </p:ext>
            </p:extLst>
          </p:nvPr>
        </p:nvGraphicFramePr>
        <p:xfrm>
          <a:off x="579438" y="855584"/>
          <a:ext cx="8107362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Equation" r:id="rId3" imgW="5727600" imgH="1384200" progId="Equation.DSMT4">
                  <p:embed/>
                </p:oleObj>
              </mc:Choice>
              <mc:Fallback>
                <p:oleObj name="Equation" r:id="rId3" imgW="572760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438" y="855584"/>
                        <a:ext cx="8107362" cy="196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4525501" y="1069023"/>
            <a:ext cx="465877" cy="252272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967518"/>
              </p:ext>
            </p:extLst>
          </p:nvPr>
        </p:nvGraphicFramePr>
        <p:xfrm>
          <a:off x="874713" y="2789238"/>
          <a:ext cx="3846512" cy="212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Equation" r:id="rId5" imgW="2209680" imgH="1218960" progId="Equation.DSMT4">
                  <p:embed/>
                </p:oleObj>
              </mc:Choice>
              <mc:Fallback>
                <p:oleObj name="Equation" r:id="rId5" imgW="22096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713" y="2789238"/>
                        <a:ext cx="3846512" cy="212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538" y="5561351"/>
            <a:ext cx="7854846" cy="461665"/>
          </a:xfrm>
          <a:prstGeom prst="rect">
            <a:avLst/>
          </a:prstGeom>
          <a:solidFill>
            <a:srgbClr val="00CC0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Notes on numerical integration of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3461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82549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on numerical integration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628012"/>
              </p:ext>
            </p:extLst>
          </p:nvPr>
        </p:nvGraphicFramePr>
        <p:xfrm>
          <a:off x="1141907" y="499333"/>
          <a:ext cx="5411293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4508280" imgH="1307880" progId="Equation.DSMT4">
                  <p:embed/>
                </p:oleObj>
              </mc:Choice>
              <mc:Fallback>
                <p:oleObj name="Equation" r:id="rId3" imgW="4508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1907" y="499333"/>
                        <a:ext cx="5411293" cy="157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15187"/>
              </p:ext>
            </p:extLst>
          </p:nvPr>
        </p:nvGraphicFramePr>
        <p:xfrm>
          <a:off x="990600" y="2429563"/>
          <a:ext cx="6540708" cy="163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636"/>
                <a:gridCol w="2042630"/>
                <a:gridCol w="1560120"/>
                <a:gridCol w="1919322"/>
              </a:tblGrid>
              <a:tr h="5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Exact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n=1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9.54915028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9.7697954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9.869604404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anose="05050102010706020507" pitchFamily="18" charset="2"/>
                        </a:rPr>
                        <a:t>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34.54915031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37.9008002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39.47841762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3374" y="2024489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results from second-order approximation: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374" y="4183577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results from </a:t>
            </a:r>
            <a:r>
              <a:rPr lang="en-US" sz="2400" dirty="0" err="1" smtClean="0">
                <a:latin typeface="+mj-lt"/>
              </a:rPr>
              <a:t>Numerov</a:t>
            </a:r>
            <a:r>
              <a:rPr lang="en-US" sz="2400" dirty="0" smtClean="0">
                <a:latin typeface="+mj-lt"/>
              </a:rPr>
              <a:t> approximation: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50325"/>
              </p:ext>
            </p:extLst>
          </p:nvPr>
        </p:nvGraphicFramePr>
        <p:xfrm>
          <a:off x="1770660" y="4666192"/>
          <a:ext cx="4980588" cy="163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636"/>
                <a:gridCol w="2042630"/>
                <a:gridCol w="1919322"/>
              </a:tblGrid>
              <a:tr h="5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Exact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n=1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9.863097625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9.869604404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anose="05050102010706020507" pitchFamily="18" charset="2"/>
                        </a:rPr>
                        <a:t>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39.04581620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39.47841762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03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2029" y="517793"/>
            <a:ext cx="645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98796"/>
              </p:ext>
            </p:extLst>
          </p:nvPr>
        </p:nvGraphicFramePr>
        <p:xfrm>
          <a:off x="1524000" y="1160345"/>
          <a:ext cx="5411293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3" imgW="4508280" imgH="1307880" progId="Equation.DSMT4">
                  <p:embed/>
                </p:oleObj>
              </mc:Choice>
              <mc:Fallback>
                <p:oleObj name="Equation" r:id="rId3" imgW="4508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160345"/>
                        <a:ext cx="5411293" cy="157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21074"/>
              </p:ext>
            </p:extLst>
          </p:nvPr>
        </p:nvGraphicFramePr>
        <p:xfrm>
          <a:off x="1614488" y="2833688"/>
          <a:ext cx="4740275" cy="233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3949560" imgH="1942920" progId="Equation.DSMT4">
                  <p:embed/>
                </p:oleObj>
              </mc:Choice>
              <mc:Fallback>
                <p:oleObj name="Equation" r:id="rId5" imgW="394956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4488" y="2833688"/>
                        <a:ext cx="4740275" cy="233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6264" y="5464366"/>
            <a:ext cx="7860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Set up matrix problem for </a:t>
            </a:r>
            <a:r>
              <a:rPr lang="en-US" sz="2400" i="1" dirty="0" smtClean="0">
                <a:latin typeface="+mj-lt"/>
              </a:rPr>
              <a:t>(N-1)</a:t>
            </a:r>
            <a:r>
              <a:rPr lang="en-US" sz="2400" dirty="0" smtClean="0">
                <a:latin typeface="+mj-lt"/>
              </a:rPr>
              <a:t> unknown values;  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</a:t>
            </a:r>
            <a:r>
              <a:rPr lang="en-US" sz="2400" i="1" dirty="0" smtClean="0">
                <a:latin typeface="+mj-lt"/>
              </a:rPr>
              <a:t>s</a:t>
            </a:r>
            <a:r>
              <a:rPr lang="en-US" sz="2400" i="1" baseline="30000" dirty="0" smtClean="0">
                <a:latin typeface="+mj-lt"/>
              </a:rPr>
              <a:t>2</a:t>
            </a:r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v</a:t>
            </a:r>
            <a:r>
              <a:rPr lang="en-US" sz="2400" i="1" baseline="30000" dirty="0" smtClean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are matrix eigenvalues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1741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6961" y="132202"/>
            <a:ext cx="5772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</a:t>
            </a:r>
            <a:r>
              <a:rPr lang="en-US" sz="2400" i="1" dirty="0" smtClean="0">
                <a:latin typeface="+mj-lt"/>
              </a:rPr>
              <a:t>N=7: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848" y="584200"/>
            <a:ext cx="3581400" cy="2695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52" y="3160713"/>
            <a:ext cx="6753225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3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186737"/>
              </p:ext>
            </p:extLst>
          </p:nvPr>
        </p:nvGraphicFramePr>
        <p:xfrm>
          <a:off x="1524000" y="13970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373"/>
                <a:gridCol w="1773716"/>
                <a:gridCol w="1652530"/>
                <a:gridCol w="19903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l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Symbol" panose="05050102010706020507" pitchFamily="18" charset="2"/>
                        </a:rPr>
                        <a:t>l/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-25000" dirty="0" err="1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0.1980622645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9.7050509605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9.869604401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u="none" strike="noStrike" baseline="0" dirty="0" smtClean="0"/>
                        <a:t>0.7530203960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36.897999404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39.47841760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1.554958132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76.192948468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88.82643960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2.445041868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119.80705153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157.9136704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3.246979605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159.10200064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246.7401100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3.801937736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186.29494906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355.3057584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7780" y="132202"/>
            <a:ext cx="5772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</a:t>
            </a:r>
            <a:r>
              <a:rPr lang="en-US" sz="2400" i="1" dirty="0" smtClean="0">
                <a:latin typeface="+mj-lt"/>
              </a:rPr>
              <a:t>N=7:  </a:t>
            </a:r>
            <a:r>
              <a:rPr lang="en-US" sz="2400" dirty="0" smtClean="0">
                <a:latin typeface="+mj-lt"/>
              </a:rPr>
              <a:t>-- continue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480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42" y="994144"/>
            <a:ext cx="8267773" cy="4869712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53154" y="3003698"/>
            <a:ext cx="616688" cy="8506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783766"/>
              </p:ext>
            </p:extLst>
          </p:nvPr>
        </p:nvGraphicFramePr>
        <p:xfrm>
          <a:off x="625111" y="493976"/>
          <a:ext cx="7174251" cy="266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3" imgW="4343400" imgH="1612800" progId="Equation.DSMT4">
                  <p:embed/>
                </p:oleObj>
              </mc:Choice>
              <mc:Fallback>
                <p:oleObj name="Equation" r:id="rId3" imgW="434340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111" y="493976"/>
                        <a:ext cx="7174251" cy="2667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99633"/>
              </p:ext>
            </p:extLst>
          </p:nvPr>
        </p:nvGraphicFramePr>
        <p:xfrm>
          <a:off x="1228531" y="3059112"/>
          <a:ext cx="5967412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5" imgW="3429000" imgH="1892160" progId="Equation.DSMT4">
                  <p:embed/>
                </p:oleObj>
              </mc:Choice>
              <mc:Fallback>
                <p:oleObj name="Equation" r:id="rId5" imgW="3429000" imgH="189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8531" y="3059112"/>
                        <a:ext cx="5967412" cy="3297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4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573" y="154236"/>
            <a:ext cx="6940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Digression:    </a:t>
            </a:r>
            <a:r>
              <a:rPr lang="en-US" sz="2400" dirty="0" err="1" smtClean="0">
                <a:latin typeface="+mj-lt"/>
              </a:rPr>
              <a:t>Jellium</a:t>
            </a:r>
            <a:r>
              <a:rPr lang="en-US" sz="2400" dirty="0" smtClean="0">
                <a:latin typeface="+mj-lt"/>
              </a:rPr>
              <a:t> energies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440674" y="2235902"/>
            <a:ext cx="3701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 (</a:t>
            </a:r>
            <a:r>
              <a:rPr lang="en-US" sz="2400" i="1" dirty="0" err="1" smtClean="0">
                <a:latin typeface="+mj-lt"/>
              </a:rPr>
              <a:t>Ryd</a:t>
            </a:r>
            <a:r>
              <a:rPr lang="en-US" sz="2400" i="1" dirty="0" smtClean="0">
                <a:latin typeface="+mj-lt"/>
              </a:rPr>
              <a:t>) 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4410" y="5958289"/>
            <a:ext cx="3701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 (</a:t>
            </a:r>
            <a:r>
              <a:rPr lang="en-US" sz="2400" i="1" dirty="0" err="1" smtClean="0">
                <a:latin typeface="+mj-lt"/>
              </a:rPr>
              <a:t>bohr</a:t>
            </a:r>
            <a:r>
              <a:rPr lang="en-US" sz="2400" i="1" dirty="0" smtClean="0">
                <a:latin typeface="+mj-lt"/>
              </a:rPr>
              <a:t>)</a:t>
            </a:r>
            <a:r>
              <a:rPr lang="en-US" sz="2400" i="1" baseline="30000" dirty="0" smtClean="0">
                <a:latin typeface="+mj-lt"/>
              </a:rPr>
              <a:t>-3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7928" y="3338111"/>
            <a:ext cx="213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T[n]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27401" y="5047481"/>
            <a:ext cx="213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E</a:t>
            </a:r>
            <a:r>
              <a:rPr lang="en-US" sz="2400" b="1" i="1" baseline="-25000" dirty="0" err="1" smtClean="0">
                <a:latin typeface="+mj-lt"/>
              </a:rPr>
              <a:t>ex</a:t>
            </a:r>
            <a:r>
              <a:rPr lang="en-US" sz="2400" b="1" i="1" dirty="0" smtClean="0">
                <a:latin typeface="+mj-lt"/>
              </a:rPr>
              <a:t>[n]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66892" y="4708507"/>
            <a:ext cx="919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E</a:t>
            </a:r>
            <a:r>
              <a:rPr lang="en-US" sz="2400" b="1" i="1" baseline="-25000" dirty="0" err="1" smtClean="0">
                <a:latin typeface="+mj-lt"/>
              </a:rPr>
              <a:t>c</a:t>
            </a:r>
            <a:r>
              <a:rPr lang="en-US" sz="2400" b="1" i="1" dirty="0" smtClean="0">
                <a:latin typeface="+mj-lt"/>
              </a:rPr>
              <a:t>[n]</a:t>
            </a:r>
            <a:endParaRPr lang="en-US" sz="2400" b="1" i="1" dirty="0" smtClean="0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332384" y="5047481"/>
            <a:ext cx="431425" cy="0"/>
          </a:xfrm>
          <a:prstGeom prst="straightConnector1">
            <a:avLst/>
          </a:prstGeom>
          <a:ln w="53975"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21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4577" y="374754"/>
            <a:ext cx="788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Self-consistent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056289"/>
              </p:ext>
            </p:extLst>
          </p:nvPr>
        </p:nvGraphicFramePr>
        <p:xfrm>
          <a:off x="876820" y="930243"/>
          <a:ext cx="2333754" cy="388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Equation" r:id="rId3" imgW="1371600" imgH="228600" progId="Equation.DSMT4">
                  <p:embed/>
                </p:oleObj>
              </mc:Choice>
              <mc:Fallback>
                <p:oleObj name="Equation" r:id="rId3" imgW="1371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820" y="930243"/>
                        <a:ext cx="2333754" cy="38895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161933"/>
              </p:ext>
            </p:extLst>
          </p:nvPr>
        </p:nvGraphicFramePr>
        <p:xfrm>
          <a:off x="876820" y="1502507"/>
          <a:ext cx="2421016" cy="1438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Equation" r:id="rId5" imgW="1688760" imgH="1002960" progId="Equation.DSMT4">
                  <p:embed/>
                </p:oleObj>
              </mc:Choice>
              <mc:Fallback>
                <p:oleObj name="Equation" r:id="rId5" imgW="16887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6820" y="1502507"/>
                        <a:ext cx="2421016" cy="1438047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912538"/>
              </p:ext>
            </p:extLst>
          </p:nvPr>
        </p:nvGraphicFramePr>
        <p:xfrm>
          <a:off x="644577" y="3228858"/>
          <a:ext cx="8243887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Equation" r:id="rId7" imgW="4991040" imgH="672840" progId="Equation.DSMT4">
                  <p:embed/>
                </p:oleObj>
              </mc:Choice>
              <mc:Fallback>
                <p:oleObj name="Equation" r:id="rId7" imgW="49910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4577" y="3228858"/>
                        <a:ext cx="8243887" cy="1112837"/>
                      </a:xfrm>
                      <a:prstGeom prst="rect">
                        <a:avLst/>
                      </a:prstGeom>
                      <a:solidFill>
                        <a:srgbClr val="EC86C8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085001"/>
              </p:ext>
            </p:extLst>
          </p:nvPr>
        </p:nvGraphicFramePr>
        <p:xfrm>
          <a:off x="759070" y="4341695"/>
          <a:ext cx="4513263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Equation" r:id="rId9" imgW="3149280" imgH="952200" progId="Equation.DSMT4">
                  <p:embed/>
                </p:oleObj>
              </mc:Choice>
              <mc:Fallback>
                <p:oleObj name="Equation" r:id="rId9" imgW="31492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9070" y="4341695"/>
                        <a:ext cx="4513263" cy="136525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Right Arrow 9"/>
          <p:cNvSpPr/>
          <p:nvPr/>
        </p:nvSpPr>
        <p:spPr>
          <a:xfrm rot="10800000" flipH="1">
            <a:off x="110358" y="3785275"/>
            <a:ext cx="648711" cy="2466075"/>
          </a:xfrm>
          <a:prstGeom prst="curved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798825"/>
              </p:ext>
            </p:extLst>
          </p:nvPr>
        </p:nvGraphicFramePr>
        <p:xfrm>
          <a:off x="876820" y="5855787"/>
          <a:ext cx="2024817" cy="485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Equation" r:id="rId11" imgW="952200" imgH="228600" progId="Equation.DSMT4">
                  <p:embed/>
                </p:oleObj>
              </mc:Choice>
              <mc:Fallback>
                <p:oleObj name="Equation" r:id="rId11" imgW="952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6820" y="5855787"/>
                        <a:ext cx="2024817" cy="48595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47338" y="-39384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</a:t>
            </a:r>
          </a:p>
        </p:txBody>
      </p:sp>
    </p:spTree>
    <p:extLst>
      <p:ext uri="{BB962C8B-B14F-4D97-AF65-F5344CB8AC3E}">
        <p14:creationId xmlns:p14="http://schemas.microsoft.com/office/powerpoint/2010/main" val="344229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338" y="-39384"/>
            <a:ext cx="8656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 –</a:t>
            </a:r>
          </a:p>
          <a:p>
            <a:pPr lvl="1"/>
            <a:r>
              <a:rPr lang="en-US" sz="2400" dirty="0" smtClean="0">
                <a:latin typeface="+mj-lt"/>
              </a:rPr>
              <a:t>Consider the case of a single atom, choosing the coordinate system at the center of the nucleus.  We will further assume that the atom is spherically symmetric, averaging over the </a:t>
            </a:r>
            <a:r>
              <a:rPr lang="en-US" sz="2400" dirty="0" err="1" smtClean="0">
                <a:latin typeface="+mj-lt"/>
              </a:rPr>
              <a:t>multiplet</a:t>
            </a:r>
            <a:r>
              <a:rPr lang="en-US" sz="2400" dirty="0" smtClean="0">
                <a:latin typeface="+mj-lt"/>
              </a:rPr>
              <a:t> configurations.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949" y="2193639"/>
            <a:ext cx="2700572" cy="363314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56590"/>
              </p:ext>
            </p:extLst>
          </p:nvPr>
        </p:nvGraphicFramePr>
        <p:xfrm>
          <a:off x="3957404" y="2429175"/>
          <a:ext cx="4599386" cy="308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4" imgW="2476440" imgH="1663560" progId="Equation.DSMT4">
                  <p:embed/>
                </p:oleObj>
              </mc:Choice>
              <mc:Fallback>
                <p:oleObj name="Equation" r:id="rId4" imgW="247644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7404" y="2429175"/>
                        <a:ext cx="4599386" cy="3089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09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465362"/>
              </p:ext>
            </p:extLst>
          </p:nvPr>
        </p:nvGraphicFramePr>
        <p:xfrm>
          <a:off x="580609" y="893197"/>
          <a:ext cx="8301454" cy="1451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3" imgW="6337080" imgH="1104840" progId="Equation.DSMT4">
                  <p:embed/>
                </p:oleObj>
              </mc:Choice>
              <mc:Fallback>
                <p:oleObj name="Equation" r:id="rId3" imgW="63370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0609" y="893197"/>
                        <a:ext cx="8301454" cy="1451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009403"/>
              </p:ext>
            </p:extLst>
          </p:nvPr>
        </p:nvGraphicFramePr>
        <p:xfrm>
          <a:off x="665162" y="2551131"/>
          <a:ext cx="8021638" cy="349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5" imgW="4609800" imgH="2006280" progId="Equation.DSMT4">
                  <p:embed/>
                </p:oleObj>
              </mc:Choice>
              <mc:Fallback>
                <p:oleObj name="Equation" r:id="rId5" imgW="4609800" imgH="2006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162" y="2551131"/>
                        <a:ext cx="8021638" cy="3494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0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915029"/>
              </p:ext>
            </p:extLst>
          </p:nvPr>
        </p:nvGraphicFramePr>
        <p:xfrm>
          <a:off x="457200" y="686518"/>
          <a:ext cx="8592930" cy="1927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Equation" r:id="rId3" imgW="6070320" imgH="1358640" progId="Equation.DSMT4">
                  <p:embed/>
                </p:oleObj>
              </mc:Choice>
              <mc:Fallback>
                <p:oleObj name="Equation" r:id="rId3" imgW="607032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86518"/>
                        <a:ext cx="8592930" cy="1927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45966"/>
              </p:ext>
            </p:extLst>
          </p:nvPr>
        </p:nvGraphicFramePr>
        <p:xfrm>
          <a:off x="577121" y="2763994"/>
          <a:ext cx="7815162" cy="3052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5" imgW="5105160" imgH="1993680" progId="Equation.DSMT4">
                  <p:embed/>
                </p:oleObj>
              </mc:Choice>
              <mc:Fallback>
                <p:oleObj name="Equation" r:id="rId5" imgW="510516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121" y="2763994"/>
                        <a:ext cx="7815162" cy="3052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8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669426"/>
              </p:ext>
            </p:extLst>
          </p:nvPr>
        </p:nvGraphicFramePr>
        <p:xfrm>
          <a:off x="579438" y="686518"/>
          <a:ext cx="8107362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Equation" r:id="rId3" imgW="5727600" imgH="1054080" progId="Equation.DSMT4">
                  <p:embed/>
                </p:oleObj>
              </mc:Choice>
              <mc:Fallback>
                <p:oleObj name="Equation" r:id="rId3" imgW="572760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438" y="686518"/>
                        <a:ext cx="8107362" cy="149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68400"/>
              </p:ext>
            </p:extLst>
          </p:nvPr>
        </p:nvGraphicFramePr>
        <p:xfrm>
          <a:off x="627063" y="2183531"/>
          <a:ext cx="6443350" cy="2762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5" imgW="4533840" imgH="1942920" progId="Equation.DSMT4">
                  <p:embed/>
                </p:oleObj>
              </mc:Choice>
              <mc:Fallback>
                <p:oleObj name="Equation" r:id="rId5" imgW="45338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7063" y="2183531"/>
                        <a:ext cx="6443350" cy="2762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169326"/>
              </p:ext>
            </p:extLst>
          </p:nvPr>
        </p:nvGraphicFramePr>
        <p:xfrm>
          <a:off x="627063" y="5000205"/>
          <a:ext cx="6443350" cy="1302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Equation" r:id="rId7" imgW="4838400" imgH="977760" progId="Equation.DSMT4">
                  <p:embed/>
                </p:oleObj>
              </mc:Choice>
              <mc:Fallback>
                <p:oleObj name="Equation" r:id="rId7" imgW="48384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063" y="5000205"/>
                        <a:ext cx="6443350" cy="1302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22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20441</TotalTime>
  <Words>373</Words>
  <Application>Microsoft Office PowerPoint</Application>
  <PresentationFormat>On-screen Show (4:3)</PresentationFormat>
  <Paragraphs>124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1126</cp:revision>
  <cp:lastPrinted>2015-09-25T02:29:34Z</cp:lastPrinted>
  <dcterms:created xsi:type="dcterms:W3CDTF">2012-01-10T18:32:24Z</dcterms:created>
  <dcterms:modified xsi:type="dcterms:W3CDTF">2015-09-25T02:33:51Z</dcterms:modified>
</cp:coreProperties>
</file>