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6" r:id="rId2"/>
    <p:sldId id="299" r:id="rId3"/>
    <p:sldId id="316" r:id="rId4"/>
    <p:sldId id="317" r:id="rId5"/>
    <p:sldId id="300" r:id="rId6"/>
    <p:sldId id="301" r:id="rId7"/>
    <p:sldId id="309" r:id="rId8"/>
    <p:sldId id="318" r:id="rId9"/>
    <p:sldId id="310" r:id="rId10"/>
    <p:sldId id="319" r:id="rId11"/>
    <p:sldId id="320" r:id="rId12"/>
    <p:sldId id="321" r:id="rId13"/>
    <p:sldId id="322" r:id="rId14"/>
    <p:sldId id="323" r:id="rId15"/>
    <p:sldId id="324" r:id="rId16"/>
    <p:sldId id="313" r:id="rId17"/>
    <p:sldId id="314" r:id="rId18"/>
    <p:sldId id="315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00"/>
    <a:srgbClr val="EC86C8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7.wmf"/><Relationship Id="rId3" Type="http://schemas.openxmlformats.org/officeDocument/2006/relationships/oleObject" Target="../embeddings/oleObject8.bin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6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3.wmf"/><Relationship Id="rId9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4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48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16: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r>
              <a:rPr lang="en-US" sz="2800" b="1" dirty="0">
                <a:solidFill>
                  <a:schemeClr val="folHlink"/>
                </a:solidFill>
              </a:rPr>
              <a:t>Reading: Chapter </a:t>
            </a:r>
            <a:r>
              <a:rPr lang="en-US" sz="2800" b="1" dirty="0" smtClean="0">
                <a:solidFill>
                  <a:schemeClr val="folHlink"/>
                </a:solidFill>
              </a:rPr>
              <a:t>5 in GGGPP </a:t>
            </a:r>
          </a:p>
          <a:p>
            <a:pPr marL="0" lvl="2" algn="ctr"/>
            <a:r>
              <a:rPr lang="en-US" sz="2800" b="1" dirty="0" smtClean="0">
                <a:solidFill>
                  <a:schemeClr val="folHlink"/>
                </a:solidFill>
              </a:rPr>
              <a:t>Ingredients of electronic structure calculations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Plane wave basis sets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Construction </a:t>
            </a:r>
            <a:r>
              <a:rPr lang="en-US" sz="2800" b="1" dirty="0" smtClean="0">
                <a:solidFill>
                  <a:schemeClr val="folHlink"/>
                </a:solidFill>
              </a:rPr>
              <a:t>of </a:t>
            </a:r>
            <a:r>
              <a:rPr lang="en-US" sz="2800" b="1" dirty="0" err="1" smtClean="0">
                <a:solidFill>
                  <a:schemeClr val="folHlink"/>
                </a:solidFill>
              </a:rPr>
              <a:t>pseudopotentials</a:t>
            </a:r>
            <a:endParaRPr lang="en-US" sz="2800" b="1" dirty="0" smtClean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Projector Augmented Wave (PAW) method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02336"/>
            <a:ext cx="7589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of </a:t>
            </a:r>
            <a:r>
              <a:rPr lang="en-US" sz="2400" dirty="0" err="1" smtClean="0">
                <a:latin typeface="+mj-lt"/>
              </a:rPr>
              <a:t>pseudopotential</a:t>
            </a:r>
            <a:r>
              <a:rPr lang="en-US" sz="2400" dirty="0" smtClean="0">
                <a:latin typeface="+mj-lt"/>
              </a:rPr>
              <a:t> construction from </a:t>
            </a:r>
            <a:r>
              <a:rPr lang="en-US" sz="2400" dirty="0" err="1" smtClean="0">
                <a:latin typeface="+mj-lt"/>
              </a:rPr>
              <a:t>Troullier</a:t>
            </a:r>
            <a:r>
              <a:rPr lang="en-US" sz="2400" dirty="0" smtClean="0">
                <a:latin typeface="+mj-lt"/>
              </a:rPr>
              <a:t> and Martins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Atomic Kohn-Sham equation for all-electron potential  (atomic (</a:t>
            </a:r>
            <a:r>
              <a:rPr lang="en-US" sz="2400" dirty="0" err="1" smtClean="0">
                <a:latin typeface="+mj-lt"/>
              </a:rPr>
              <a:t>Hartree</a:t>
            </a:r>
            <a:r>
              <a:rPr lang="en-US" sz="2400" dirty="0" smtClean="0">
                <a:latin typeface="+mj-lt"/>
              </a:rPr>
              <a:t>) units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0" y="2493404"/>
            <a:ext cx="8791024" cy="1443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0" y="2753390"/>
            <a:ext cx="77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AE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4688" y="2755392"/>
            <a:ext cx="77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AE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5760" y="2755392"/>
            <a:ext cx="77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AE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92" y="4584332"/>
            <a:ext cx="8791024" cy="14433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792" y="4088783"/>
            <a:ext cx="806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Corresponding atomic Kohn-Sham equation for </a:t>
            </a:r>
            <a:r>
              <a:rPr lang="en-US" sz="2400" dirty="0" err="1" smtClean="0">
                <a:latin typeface="+mj-lt"/>
              </a:rPr>
              <a:t>pseudoptential</a:t>
            </a:r>
            <a:endParaRPr lang="en-US" sz="24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9872" y="4864608"/>
            <a:ext cx="77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PP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2944" y="4925568"/>
            <a:ext cx="77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PP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5376" y="4913376"/>
            <a:ext cx="77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PP</a:t>
            </a:r>
          </a:p>
        </p:txBody>
      </p:sp>
    </p:spTree>
    <p:extLst>
      <p:ext uri="{BB962C8B-B14F-4D97-AF65-F5344CB8AC3E}">
        <p14:creationId xmlns:p14="http://schemas.microsoft.com/office/powerpoint/2010/main" val="272810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216" y="530352"/>
            <a:ext cx="738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Conditions of </a:t>
            </a:r>
            <a:r>
              <a:rPr lang="en-US" sz="2400" i="1" dirty="0" smtClean="0">
                <a:latin typeface="+mj-lt"/>
              </a:rPr>
              <a:t>AE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i="1" dirty="0" smtClean="0">
                <a:latin typeface="+mj-lt"/>
              </a:rPr>
              <a:t>PP</a:t>
            </a:r>
            <a:r>
              <a:rPr lang="en-US" sz="2400" dirty="0" smtClean="0">
                <a:latin typeface="+mj-lt"/>
              </a:rPr>
              <a:t> functions: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43" y="1230249"/>
            <a:ext cx="3857625" cy="666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43" y="1964392"/>
            <a:ext cx="542925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43" y="2930928"/>
            <a:ext cx="1724025" cy="742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717" y="3774967"/>
            <a:ext cx="62293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5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4944" y="420624"/>
            <a:ext cx="7754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Benefit of these conditions</a:t>
            </a:r>
          </a:p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Pseudo-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wavefunction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accurately represents correct functional form in valence region</a:t>
            </a:r>
          </a:p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Kohn-Sham equations correctly solved at energy of reference state and its neighborhood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88" y="2553843"/>
            <a:ext cx="67056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7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75488"/>
            <a:ext cx="733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Troullier</a:t>
            </a:r>
            <a:r>
              <a:rPr lang="en-US" sz="2400" dirty="0" smtClean="0">
                <a:latin typeface="+mj-lt"/>
              </a:rPr>
              <a:t>-Martins recipe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37153"/>
            <a:ext cx="7162800" cy="1190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34445"/>
            <a:ext cx="7467600" cy="179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156901"/>
            <a:ext cx="6886575" cy="523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447014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Conditions to determine coefficients  </a:t>
            </a:r>
            <a:r>
              <a:rPr lang="en-US" sz="2400" i="1" dirty="0" err="1" smtClean="0">
                <a:latin typeface="+mj-lt"/>
              </a:rPr>
              <a:t>c</a:t>
            </a:r>
            <a:r>
              <a:rPr lang="en-US" sz="2400" i="1" baseline="-25000" dirty="0" err="1" smtClean="0">
                <a:latin typeface="+mj-lt"/>
              </a:rPr>
              <a:t>n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275" y="5034724"/>
            <a:ext cx="65627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6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38912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Conditions on </a:t>
            </a:r>
            <a:r>
              <a:rPr lang="en-US" sz="2400" dirty="0" err="1" smtClean="0">
                <a:latin typeface="+mj-lt"/>
              </a:rPr>
              <a:t>coeffients</a:t>
            </a:r>
            <a:r>
              <a:rPr lang="en-US" sz="2400" dirty="0" smtClean="0">
                <a:latin typeface="+mj-lt"/>
              </a:rPr>
              <a:t>, continued: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46" y="1052215"/>
            <a:ext cx="4705350" cy="51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51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03" y="719751"/>
            <a:ext cx="7279698" cy="5418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9" y="6137564"/>
            <a:ext cx="2202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 (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i="1" dirty="0" smtClean="0">
                <a:latin typeface="+mj-lt"/>
              </a:rPr>
              <a:t>ohr)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52401" y="2992158"/>
            <a:ext cx="26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rV</a:t>
            </a:r>
            <a:r>
              <a:rPr lang="en-US" sz="2400" i="1" dirty="0" smtClean="0">
                <a:latin typeface="+mj-lt"/>
              </a:rPr>
              <a:t>(r)  (Bohr * Ry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175164" y="3754582"/>
            <a:ext cx="1496291" cy="5126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5418" y="4114800"/>
            <a:ext cx="3325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Self-consistent full potential for 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953491" y="2341418"/>
            <a:ext cx="858982" cy="581891"/>
          </a:xfrm>
          <a:prstGeom prst="straightConnector1">
            <a:avLst/>
          </a:prstGeom>
          <a:ln w="254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06436" y="2646218"/>
            <a:ext cx="3422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Local </a:t>
            </a:r>
            <a:r>
              <a:rPr lang="en-US" sz="2400" dirty="0" err="1" smtClean="0">
                <a:latin typeface="+mj-lt"/>
              </a:rPr>
              <a:t>pseudopotential</a:t>
            </a:r>
            <a:r>
              <a:rPr lang="en-US" sz="2400" dirty="0" smtClean="0">
                <a:latin typeface="+mj-lt"/>
              </a:rPr>
              <a:t> for 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914" y="163286"/>
            <a:ext cx="790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</a:t>
            </a:r>
            <a:r>
              <a:rPr lang="en-US" sz="2400" dirty="0" err="1" smtClean="0">
                <a:latin typeface="+mj-lt"/>
              </a:rPr>
              <a:t>Troullier</a:t>
            </a:r>
            <a:r>
              <a:rPr lang="en-US" sz="2400" dirty="0" smtClean="0">
                <a:latin typeface="+mj-lt"/>
              </a:rPr>
              <a:t>-Martin </a:t>
            </a:r>
            <a:r>
              <a:rPr lang="en-US" sz="2400" dirty="0" err="1" smtClean="0">
                <a:latin typeface="+mj-lt"/>
              </a:rPr>
              <a:t>pseudopotential</a:t>
            </a:r>
            <a:r>
              <a:rPr lang="en-US" sz="2400" dirty="0" smtClean="0">
                <a:latin typeface="+mj-lt"/>
              </a:rPr>
              <a:t> for C</a:t>
            </a:r>
          </a:p>
        </p:txBody>
      </p:sp>
    </p:spTree>
    <p:extLst>
      <p:ext uri="{BB962C8B-B14F-4D97-AF65-F5344CB8AC3E}">
        <p14:creationId xmlns:p14="http://schemas.microsoft.com/office/powerpoint/2010/main" val="29354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855" b="3342"/>
          <a:stretch/>
        </p:blipFill>
        <p:spPr>
          <a:xfrm>
            <a:off x="55552" y="457200"/>
            <a:ext cx="9032895" cy="2354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828" y="2811392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</a:t>
            </a:r>
            <a:r>
              <a:rPr lang="en-US" sz="2400" dirty="0" err="1" smtClean="0">
                <a:latin typeface="+mj-lt"/>
              </a:rPr>
              <a:t>pseudopotential</a:t>
            </a:r>
            <a:r>
              <a:rPr lang="en-US" sz="2400" dirty="0" smtClean="0">
                <a:latin typeface="+mj-lt"/>
              </a:rPr>
              <a:t> and corresponding pseudo-</a:t>
            </a:r>
            <a:r>
              <a:rPr lang="en-US" sz="2400" dirty="0" err="1" smtClean="0">
                <a:latin typeface="+mj-lt"/>
              </a:rPr>
              <a:t>wavefunctions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Correct logarithmic derivatives at energy 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E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and at nearby energies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592764"/>
              </p:ext>
            </p:extLst>
          </p:nvPr>
        </p:nvGraphicFramePr>
        <p:xfrm>
          <a:off x="1238991" y="4677289"/>
          <a:ext cx="6936781" cy="1200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4" imgW="4254480" imgH="736560" progId="Equation.DSMT4">
                  <p:embed/>
                </p:oleObj>
              </mc:Choice>
              <mc:Fallback>
                <p:oleObj name="Equation" r:id="rId4" imgW="42544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8991" y="4677289"/>
                        <a:ext cx="6936781" cy="1200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782" y="88188"/>
            <a:ext cx="83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Pseudopotential</a:t>
            </a:r>
            <a:r>
              <a:rPr lang="en-US" sz="2400" dirty="0" smtClean="0">
                <a:latin typeface="+mj-lt"/>
              </a:rPr>
              <a:t> form in terms of polynomial </a:t>
            </a:r>
            <a:r>
              <a:rPr lang="en-US" sz="2400" i="1" dirty="0" smtClean="0">
                <a:latin typeface="+mj-lt"/>
              </a:rPr>
              <a:t>p(r):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70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02" y="342962"/>
            <a:ext cx="7391957" cy="5233552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4928260" y="5576514"/>
            <a:ext cx="190005" cy="368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28260" y="5860109"/>
            <a:ext cx="375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Construction 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5683" y="5735599"/>
            <a:ext cx="220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 (Ry)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65714" y="5988214"/>
            <a:ext cx="72439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239586" y="2511409"/>
            <a:ext cx="147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L[P]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85652" y="1306286"/>
            <a:ext cx="47501" cy="13656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9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869323"/>
              </p:ext>
            </p:extLst>
          </p:nvPr>
        </p:nvGraphicFramePr>
        <p:xfrm>
          <a:off x="910256" y="214346"/>
          <a:ext cx="6848475" cy="308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Equation" r:id="rId3" imgW="4838400" imgH="2171520" progId="Equation.DSMT4">
                  <p:embed/>
                </p:oleObj>
              </mc:Choice>
              <mc:Fallback>
                <p:oleObj name="Equation" r:id="rId3" imgW="4838400" imgH="217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0256" y="214346"/>
                        <a:ext cx="6848475" cy="308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005228"/>
              </p:ext>
            </p:extLst>
          </p:nvPr>
        </p:nvGraphicFramePr>
        <p:xfrm>
          <a:off x="910256" y="3401302"/>
          <a:ext cx="7099165" cy="141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5" imgW="4025880" imgH="799920" progId="Equation.DSMT4">
                  <p:embed/>
                </p:oleObj>
              </mc:Choice>
              <mc:Fallback>
                <p:oleObj name="Equation" r:id="rId5" imgW="402588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0256" y="3401302"/>
                        <a:ext cx="7099165" cy="141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1266" y="4614768"/>
            <a:ext cx="8193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construction ensures that</a:t>
            </a:r>
          </a:p>
          <a:p>
            <a:pPr lvl="1"/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PS and AE have same log derivatives near E</a:t>
            </a:r>
          </a:p>
          <a:p>
            <a:pPr lvl="1"/>
            <a:endParaRPr lang="en-US" sz="2400" dirty="0">
              <a:latin typeface="+mj-lt"/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What about other partial waves?   (Non-local contributions to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pseudopotential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23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528" y="114459"/>
            <a:ext cx="781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PAW representation of Kohn-Sham orbitals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29" y="514544"/>
            <a:ext cx="8096250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66" y="1409019"/>
            <a:ext cx="8639175" cy="3105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825" y="4208452"/>
            <a:ext cx="8440016" cy="471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Evaluation of the energy of the system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29" y="4642214"/>
            <a:ext cx="69437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1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26" y="1057847"/>
            <a:ext cx="8532620" cy="503205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6576" y="3895344"/>
            <a:ext cx="457200" cy="4937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1673"/>
            <a:ext cx="913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atomic basis and projector 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" y="683338"/>
            <a:ext cx="8824913" cy="57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20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" y="651403"/>
            <a:ext cx="8788718" cy="5555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Clever secret of PAW method; partitioning of </a:t>
            </a:r>
            <a:r>
              <a:rPr lang="en-US" sz="2400" dirty="0" err="1" smtClean="0">
                <a:latin typeface="+mj-lt"/>
              </a:rPr>
              <a:t>planewave</a:t>
            </a:r>
            <a:r>
              <a:rPr lang="en-US" sz="2400" dirty="0" smtClean="0">
                <a:latin typeface="+mj-lt"/>
              </a:rPr>
              <a:t> and one center contributions</a:t>
            </a:r>
          </a:p>
        </p:txBody>
      </p:sp>
    </p:spTree>
    <p:extLst>
      <p:ext uri="{BB962C8B-B14F-4D97-AF65-F5344CB8AC3E}">
        <p14:creationId xmlns:p14="http://schemas.microsoft.com/office/powerpoint/2010/main" val="3978291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8225" y="359596"/>
            <a:ext cx="7459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Construction of atom centered basis and projector functions: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95170"/>
              </p:ext>
            </p:extLst>
          </p:nvPr>
        </p:nvGraphicFramePr>
        <p:xfrm>
          <a:off x="2382044" y="919127"/>
          <a:ext cx="437991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3" imgW="2260440" imgH="393480" progId="Equation.DSMT4">
                  <p:embed/>
                </p:oleObj>
              </mc:Choice>
              <mc:Fallback>
                <p:oleObj name="Equation" r:id="rId3" imgW="2260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044" y="919127"/>
                        <a:ext cx="4379912" cy="76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00" y="1802971"/>
            <a:ext cx="6105525" cy="43148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147352" y="1862119"/>
            <a:ext cx="20549" cy="40021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39820" y="4664467"/>
            <a:ext cx="554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c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160916"/>
              </p:ext>
            </p:extLst>
          </p:nvPr>
        </p:nvGraphicFramePr>
        <p:xfrm>
          <a:off x="2492375" y="2720975"/>
          <a:ext cx="54133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6" imgW="279360" imgH="291960" progId="Equation.DSMT4">
                  <p:embed/>
                </p:oleObj>
              </mc:Choice>
              <mc:Fallback>
                <p:oleObj name="Equation" r:id="rId6" imgW="279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92375" y="2720975"/>
                        <a:ext cx="541338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188799"/>
              </p:ext>
            </p:extLst>
          </p:nvPr>
        </p:nvGraphicFramePr>
        <p:xfrm>
          <a:off x="1524000" y="2857500"/>
          <a:ext cx="53816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8" imgW="279360" imgH="330120" progId="Equation.DSMT4">
                  <p:embed/>
                </p:oleObj>
              </mc:Choice>
              <mc:Fallback>
                <p:oleObj name="Equation" r:id="rId8" imgW="2793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4000" y="2857500"/>
                        <a:ext cx="538163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299966"/>
              </p:ext>
            </p:extLst>
          </p:nvPr>
        </p:nvGraphicFramePr>
        <p:xfrm>
          <a:off x="1768475" y="2052638"/>
          <a:ext cx="54133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10" imgW="279360" imgH="291960" progId="Equation.DSMT4">
                  <p:embed/>
                </p:oleObj>
              </mc:Choice>
              <mc:Fallback>
                <p:oleObj name="Equation" r:id="rId10" imgW="279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68475" y="2052638"/>
                        <a:ext cx="541338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006317"/>
              </p:ext>
            </p:extLst>
          </p:nvPr>
        </p:nvGraphicFramePr>
        <p:xfrm>
          <a:off x="1920875" y="4397375"/>
          <a:ext cx="5413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12" imgW="279360" imgH="330120" progId="Equation.DSMT4">
                  <p:embed/>
                </p:oleObj>
              </mc:Choice>
              <mc:Fallback>
                <p:oleObj name="Equation" r:id="rId12" imgW="2793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20875" y="4397375"/>
                        <a:ext cx="5413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93906" y="5871219"/>
            <a:ext cx="103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6991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7128" y="122331"/>
            <a:ext cx="8589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Construction of atom centered basis and projector functions – continued  (scheme developed by David Vanderbilt for ultra-soft </a:t>
            </a:r>
            <a:r>
              <a:rPr lang="en-US" sz="2400" dirty="0" err="1" smtClean="0">
                <a:latin typeface="+mj-lt"/>
              </a:rPr>
              <a:t>pseudopotentials</a:t>
            </a:r>
            <a:r>
              <a:rPr lang="en-US" sz="2400" dirty="0" smtClean="0">
                <a:latin typeface="+mj-lt"/>
              </a:rPr>
              <a:t>; for each </a:t>
            </a:r>
            <a:r>
              <a:rPr lang="en-US" sz="2400" i="1" dirty="0" smtClean="0">
                <a:latin typeface="+mj-lt"/>
              </a:rPr>
              <a:t>l</a:t>
            </a:r>
            <a:r>
              <a:rPr lang="en-US" sz="2400" dirty="0" smtClean="0">
                <a:latin typeface="+mj-lt"/>
              </a:rPr>
              <a:t> channel at </a:t>
            </a:r>
            <a:r>
              <a:rPr lang="en-US" sz="2400" dirty="0" err="1" smtClean="0">
                <a:latin typeface="+mj-lt"/>
              </a:rPr>
              <a:t>at</a:t>
            </a:r>
            <a:r>
              <a:rPr lang="en-US" sz="2400" dirty="0" smtClean="0">
                <a:latin typeface="+mj-lt"/>
              </a:rPr>
              <a:t> time):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595128"/>
              </p:ext>
            </p:extLst>
          </p:nvPr>
        </p:nvGraphicFramePr>
        <p:xfrm>
          <a:off x="787256" y="1249506"/>
          <a:ext cx="4926385" cy="153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3" imgW="3225600" imgH="1002960" progId="Equation.DSMT4">
                  <p:embed/>
                </p:oleObj>
              </mc:Choice>
              <mc:Fallback>
                <p:oleObj name="Equation" r:id="rId3" imgW="322560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256" y="1249506"/>
                        <a:ext cx="4926385" cy="153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06984"/>
              </p:ext>
            </p:extLst>
          </p:nvPr>
        </p:nvGraphicFramePr>
        <p:xfrm>
          <a:off x="371475" y="2925763"/>
          <a:ext cx="6229350" cy="239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5" imgW="4597200" imgH="1765080" progId="Equation.DSMT4">
                  <p:embed/>
                </p:oleObj>
              </mc:Choice>
              <mc:Fallback>
                <p:oleObj name="Equation" r:id="rId5" imgW="4597200" imgH="1765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475" y="2925763"/>
                        <a:ext cx="6229350" cy="239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706609"/>
              </p:ext>
            </p:extLst>
          </p:nvPr>
        </p:nvGraphicFramePr>
        <p:xfrm>
          <a:off x="1982850" y="5164405"/>
          <a:ext cx="4036950" cy="1087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7" imgW="2781000" imgH="749160" progId="Equation.DSMT4">
                  <p:embed/>
                </p:oleObj>
              </mc:Choice>
              <mc:Fallback>
                <p:oleObj name="Equation" r:id="rId7" imgW="27810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2850" y="5164405"/>
                        <a:ext cx="4036950" cy="1087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997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144" y="277402"/>
            <a:ext cx="736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664"/>
          <a:stretch/>
        </p:blipFill>
        <p:spPr>
          <a:xfrm>
            <a:off x="1265648" y="1018747"/>
            <a:ext cx="5957085" cy="42862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488222"/>
              </p:ext>
            </p:extLst>
          </p:nvPr>
        </p:nvGraphicFramePr>
        <p:xfrm>
          <a:off x="2052637" y="2789237"/>
          <a:ext cx="53816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4" imgW="279360" imgH="330120" progId="Equation.DSMT4">
                  <p:embed/>
                </p:oleObj>
              </mc:Choice>
              <mc:Fallback>
                <p:oleObj name="Equation" r:id="rId4" imgW="2793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2637" y="2789237"/>
                        <a:ext cx="538163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318668"/>
              </p:ext>
            </p:extLst>
          </p:nvPr>
        </p:nvGraphicFramePr>
        <p:xfrm>
          <a:off x="2020888" y="2146300"/>
          <a:ext cx="5381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6" imgW="279360" imgH="291960" progId="Equation.DSMT4">
                  <p:embed/>
                </p:oleObj>
              </mc:Choice>
              <mc:Fallback>
                <p:oleObj name="Equation" r:id="rId6" imgW="279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0888" y="2146300"/>
                        <a:ext cx="538162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639344"/>
              </p:ext>
            </p:extLst>
          </p:nvPr>
        </p:nvGraphicFramePr>
        <p:xfrm>
          <a:off x="2740025" y="1776413"/>
          <a:ext cx="6111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8" imgW="317160" imgH="291960" progId="Equation.DSMT4">
                  <p:embed/>
                </p:oleObj>
              </mc:Choice>
              <mc:Fallback>
                <p:oleObj name="Equation" r:id="rId8" imgW="3171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40025" y="1776413"/>
                        <a:ext cx="611188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63429" y="5138176"/>
            <a:ext cx="103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404877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144" y="277402"/>
            <a:ext cx="736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C 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62" y="1328737"/>
            <a:ext cx="5934075" cy="420052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997169"/>
              </p:ext>
            </p:extLst>
          </p:nvPr>
        </p:nvGraphicFramePr>
        <p:xfrm>
          <a:off x="2586038" y="1941513"/>
          <a:ext cx="5381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4" imgW="279360" imgH="291960" progId="Equation.DSMT4">
                  <p:embed/>
                </p:oleObj>
              </mc:Choice>
              <mc:Fallback>
                <p:oleObj name="Equation" r:id="rId4" imgW="279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6038" y="1941513"/>
                        <a:ext cx="538162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512959"/>
              </p:ext>
            </p:extLst>
          </p:nvPr>
        </p:nvGraphicFramePr>
        <p:xfrm>
          <a:off x="2316955" y="2907945"/>
          <a:ext cx="53816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6" imgW="279360" imgH="330120" progId="Equation.DSMT4">
                  <p:embed/>
                </p:oleObj>
              </mc:Choice>
              <mc:Fallback>
                <p:oleObj name="Equation" r:id="rId6" imgW="2793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6955" y="2907945"/>
                        <a:ext cx="538163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863986"/>
              </p:ext>
            </p:extLst>
          </p:nvPr>
        </p:nvGraphicFramePr>
        <p:xfrm>
          <a:off x="4106863" y="1939925"/>
          <a:ext cx="6111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8" imgW="317160" imgH="291960" progId="Equation.DSMT4">
                  <p:embed/>
                </p:oleObj>
              </mc:Choice>
              <mc:Fallback>
                <p:oleObj name="Equation" r:id="rId8" imgW="3171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06863" y="1939925"/>
                        <a:ext cx="611187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729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144" y="277402"/>
            <a:ext cx="736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C  -- continued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log derivatives for </a:t>
            </a:r>
            <a:r>
              <a:rPr lang="en-US" sz="2400" i="1" dirty="0" smtClean="0">
                <a:latin typeface="+mj-lt"/>
              </a:rPr>
              <a:t>l=0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92" y="1177750"/>
            <a:ext cx="5886450" cy="425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9533" y="5398323"/>
            <a:ext cx="1273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63926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144" y="277402"/>
            <a:ext cx="736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C  -- continued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log derivatives for </a:t>
            </a:r>
            <a:r>
              <a:rPr lang="en-US" sz="2400" i="1" dirty="0" smtClean="0">
                <a:latin typeface="+mj-lt"/>
              </a:rPr>
              <a:t>l=1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9533" y="5398323"/>
            <a:ext cx="1273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140648"/>
            <a:ext cx="59817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04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144" y="277402"/>
            <a:ext cx="736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C  -- continued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log derivatives for </a:t>
            </a:r>
            <a:r>
              <a:rPr lang="en-US" sz="2400" i="1" dirty="0" smtClean="0">
                <a:latin typeface="+mj-lt"/>
              </a:rPr>
              <a:t>l=2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9533" y="5398323"/>
            <a:ext cx="1273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08399"/>
            <a:ext cx="58959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9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33" y="764381"/>
            <a:ext cx="8045967" cy="532923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1200" y="2362200"/>
            <a:ext cx="2590800" cy="16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3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849" y="769144"/>
            <a:ext cx="6738302" cy="5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1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3672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practical considerations in electronic structure calculations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80585"/>
              </p:ext>
            </p:extLst>
          </p:nvPr>
        </p:nvGraphicFramePr>
        <p:xfrm>
          <a:off x="1119538" y="1306939"/>
          <a:ext cx="5376796" cy="2505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3" imgW="3352680" imgH="1562040" progId="Equation.DSMT4">
                  <p:embed/>
                </p:oleObj>
              </mc:Choice>
              <mc:Fallback>
                <p:oleObj name="Equation" r:id="rId3" imgW="335268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9538" y="1306939"/>
                        <a:ext cx="5376796" cy="2505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ent-Up Arrow 6"/>
          <p:cNvSpPr/>
          <p:nvPr/>
        </p:nvSpPr>
        <p:spPr>
          <a:xfrm flipH="1">
            <a:off x="2497542" y="3851251"/>
            <a:ext cx="939421" cy="857227"/>
          </a:xfrm>
          <a:prstGeom prst="bentUpArrow">
            <a:avLst>
              <a:gd name="adj1" fmla="val 6579"/>
              <a:gd name="adj2" fmla="val 2691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223182"/>
              </p:ext>
            </p:extLst>
          </p:nvPr>
        </p:nvGraphicFramePr>
        <p:xfrm>
          <a:off x="3569552" y="4378871"/>
          <a:ext cx="5377943" cy="159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5" imgW="3288960" imgH="977760" progId="Equation.DSMT4">
                  <p:embed/>
                </p:oleObj>
              </mc:Choice>
              <mc:Fallback>
                <p:oleObj name="Equation" r:id="rId5" imgW="328896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9552" y="4378871"/>
                        <a:ext cx="5377943" cy="1598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012" y="436728"/>
            <a:ext cx="845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Kohn-Sham equations (assuming “local” potential)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640498"/>
              </p:ext>
            </p:extLst>
          </p:nvPr>
        </p:nvGraphicFramePr>
        <p:xfrm>
          <a:off x="965200" y="1139825"/>
          <a:ext cx="5710238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3" imgW="3568680" imgH="1231560" progId="Equation.DSMT4">
                  <p:embed/>
                </p:oleObj>
              </mc:Choice>
              <mc:Fallback>
                <p:oleObj name="Equation" r:id="rId3" imgW="356868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5200" y="1139825"/>
                        <a:ext cx="5710238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291224"/>
              </p:ext>
            </p:extLst>
          </p:nvPr>
        </p:nvGraphicFramePr>
        <p:xfrm>
          <a:off x="1085056" y="2930779"/>
          <a:ext cx="6973888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5" imgW="3708360" imgH="1536480" progId="Equation.DSMT4">
                  <p:embed/>
                </p:oleObj>
              </mc:Choice>
              <mc:Fallback>
                <p:oleObj name="Equation" r:id="rId5" imgW="370836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5056" y="2930779"/>
                        <a:ext cx="6973888" cy="289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035040"/>
            <a:ext cx="854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+mj-lt"/>
              </a:rPr>
              <a:t>Strong motivation for the development of </a:t>
            </a:r>
            <a:r>
              <a:rPr lang="en-US" sz="2400" dirty="0" err="1" smtClean="0">
                <a:latin typeface="+mj-lt"/>
              </a:rPr>
              <a:t>pseudopotentials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4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331" y="464024"/>
            <a:ext cx="7110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How can we construct a </a:t>
            </a:r>
            <a:r>
              <a:rPr lang="en-US" sz="2400" dirty="0" err="1" smtClean="0">
                <a:latin typeface="+mj-lt"/>
              </a:rPr>
              <a:t>pseudopotential</a:t>
            </a:r>
            <a:r>
              <a:rPr lang="en-US" sz="2400" dirty="0" smtClean="0">
                <a:latin typeface="+mj-lt"/>
              </a:rPr>
              <a:t>?</a:t>
            </a:r>
          </a:p>
          <a:p>
            <a:endParaRPr lang="en-US" sz="2400" dirty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Norm-conserving </a:t>
            </a:r>
            <a:r>
              <a:rPr lang="en-US" sz="2400" dirty="0" err="1" smtClean="0">
                <a:latin typeface="+mj-lt"/>
              </a:rPr>
              <a:t>pseudopotentials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64353"/>
            <a:ext cx="6941562" cy="2199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506" y="3863775"/>
            <a:ext cx="5658134" cy="253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25296"/>
            <a:ext cx="7681760" cy="24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03" y="719751"/>
            <a:ext cx="7279698" cy="5418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9" y="6137564"/>
            <a:ext cx="2202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 (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i="1" dirty="0" smtClean="0">
                <a:latin typeface="+mj-lt"/>
              </a:rPr>
              <a:t>ohr)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52401" y="2992158"/>
            <a:ext cx="26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rV</a:t>
            </a:r>
            <a:r>
              <a:rPr lang="en-US" sz="2400" i="1" dirty="0" smtClean="0">
                <a:latin typeface="+mj-lt"/>
              </a:rPr>
              <a:t>(r)  (Bohr * Ry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175164" y="3754582"/>
            <a:ext cx="1496291" cy="5126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5418" y="4114800"/>
            <a:ext cx="3325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Self-consistent full potential for 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953491" y="2341418"/>
            <a:ext cx="858982" cy="581891"/>
          </a:xfrm>
          <a:prstGeom prst="straightConnector1">
            <a:avLst/>
          </a:prstGeom>
          <a:ln w="254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06436" y="2646218"/>
            <a:ext cx="3422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Local </a:t>
            </a:r>
            <a:r>
              <a:rPr lang="en-US" sz="2400" dirty="0" err="1" smtClean="0">
                <a:latin typeface="+mj-lt"/>
              </a:rPr>
              <a:t>pseudopotential</a:t>
            </a:r>
            <a:r>
              <a:rPr lang="en-US" sz="2400" dirty="0" smtClean="0">
                <a:latin typeface="+mj-lt"/>
              </a:rPr>
              <a:t> for C</a:t>
            </a:r>
          </a:p>
        </p:txBody>
      </p:sp>
    </p:spTree>
    <p:extLst>
      <p:ext uri="{BB962C8B-B14F-4D97-AF65-F5344CB8AC3E}">
        <p14:creationId xmlns:p14="http://schemas.microsoft.com/office/powerpoint/2010/main" val="37350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22463</TotalTime>
  <Words>624</Words>
  <Application>Microsoft Office PowerPoint</Application>
  <PresentationFormat>On-screen Show (4:3)</PresentationFormat>
  <Paragraphs>157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1234</cp:revision>
  <cp:lastPrinted>2015-09-30T12:42:50Z</cp:lastPrinted>
  <dcterms:created xsi:type="dcterms:W3CDTF">2012-01-10T18:32:24Z</dcterms:created>
  <dcterms:modified xsi:type="dcterms:W3CDTF">2015-09-30T13:55:46Z</dcterms:modified>
</cp:coreProperties>
</file>