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6" r:id="rId2"/>
    <p:sldId id="299" r:id="rId3"/>
    <p:sldId id="309" r:id="rId4"/>
    <p:sldId id="311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3" r:id="rId15"/>
    <p:sldId id="322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CC00"/>
    <a:srgbClr val="EC86C8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 snapToGrid="0">
      <p:cViewPr varScale="1">
        <p:scale>
          <a:sx n="64" d="100"/>
          <a:sy n="64" d="100"/>
        </p:scale>
        <p:origin x="55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7" y="3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120191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7" y="9120191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2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0" tIns="48310" rIns="96620" bIns="483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20" tIns="48310" rIns="96620" bIns="4831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10/05/2015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10/05/2015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10/05/2015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10/05/2015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10/05/2015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10/05/2015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752  Fall 2015 -- Lecture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57200"/>
            <a:ext cx="91440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752 Solid State Physics</a:t>
            </a:r>
          </a:p>
          <a:p>
            <a:pPr algn="ctr"/>
            <a:r>
              <a:rPr lang="en-US" sz="3200" b="1" dirty="0" smtClean="0"/>
              <a:t>11-11:50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18:</a:t>
            </a:r>
          </a:p>
          <a:p>
            <a:pPr algn="ctr"/>
            <a:endParaRPr lang="en-US" sz="3200" b="1" dirty="0">
              <a:solidFill>
                <a:schemeClr val="folHlink"/>
              </a:solidFill>
            </a:endParaRPr>
          </a:p>
          <a:p>
            <a:pPr marL="0" lvl="2" algn="ctr"/>
            <a:r>
              <a:rPr lang="en-US" sz="2800" b="1" dirty="0">
                <a:solidFill>
                  <a:schemeClr val="folHlink"/>
                </a:solidFill>
              </a:rPr>
              <a:t>Reading: Chapter </a:t>
            </a:r>
            <a:r>
              <a:rPr lang="en-US" sz="2800" b="1" dirty="0" smtClean="0">
                <a:solidFill>
                  <a:schemeClr val="folHlink"/>
                </a:solidFill>
              </a:rPr>
              <a:t>6 in GGGPP </a:t>
            </a:r>
          </a:p>
          <a:p>
            <a:pPr marL="0" lvl="2" algn="ctr"/>
            <a:r>
              <a:rPr lang="en-US" sz="2800" b="1" dirty="0" smtClean="0">
                <a:solidFill>
                  <a:schemeClr val="folHlink"/>
                </a:solidFill>
              </a:rPr>
              <a:t>Electronic properties of selected materials</a:t>
            </a:r>
            <a:endParaRPr lang="en-US" sz="2800" b="1" dirty="0">
              <a:solidFill>
                <a:schemeClr val="folHlink"/>
              </a:solidFill>
            </a:endParaRP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Ionic crystals – Ewald summation and binding energy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Band structure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endParaRPr lang="en-US" sz="2800" b="1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759553"/>
              </p:ext>
            </p:extLst>
          </p:nvPr>
        </p:nvGraphicFramePr>
        <p:xfrm>
          <a:off x="258566" y="1066800"/>
          <a:ext cx="8733034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9" name="Equation" r:id="rId3" imgW="7619760" imgH="1130040" progId="Equation.DSMT4">
                  <p:embed/>
                </p:oleObj>
              </mc:Choice>
              <mc:Fallback>
                <p:oleObj name="Equation" r:id="rId3" imgW="7619760" imgH="1130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8566" y="1066800"/>
                        <a:ext cx="8733034" cy="1295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8783" y="377687"/>
            <a:ext cx="4949687" cy="47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Evaluation of summation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5" y="2574234"/>
            <a:ext cx="2867025" cy="1100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783" y="3886269"/>
            <a:ext cx="6306616" cy="213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4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96957"/>
            <a:ext cx="6917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Maple expressions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See Maple sheet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033377"/>
              </p:ext>
            </p:extLst>
          </p:nvPr>
        </p:nvGraphicFramePr>
        <p:xfrm>
          <a:off x="1123951" y="1352707"/>
          <a:ext cx="78105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2" name="Equation" r:id="rId3" imgW="4762440" imgH="2044440" progId="Equation.DSMT4">
                  <p:embed/>
                </p:oleObj>
              </mc:Choice>
              <mc:Fallback>
                <p:oleObj name="Equation" r:id="rId3" imgW="4762440" imgH="2044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3951" y="1352707"/>
                        <a:ext cx="7810500" cy="335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ft Arrow 6"/>
          <p:cNvSpPr/>
          <p:nvPr/>
        </p:nvSpPr>
        <p:spPr>
          <a:xfrm>
            <a:off x="4492488" y="2577637"/>
            <a:ext cx="914400" cy="2882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53200" y="2862470"/>
            <a:ext cx="2133600" cy="56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3818" y="2490923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lattice constant</a:t>
            </a:r>
          </a:p>
        </p:txBody>
      </p:sp>
      <p:sp>
        <p:nvSpPr>
          <p:cNvPr id="10" name="Left Arrow 9"/>
          <p:cNvSpPr/>
          <p:nvPr/>
        </p:nvSpPr>
        <p:spPr>
          <a:xfrm rot="7068374">
            <a:off x="8126392" y="4147217"/>
            <a:ext cx="556613" cy="2864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527235" y="4483960"/>
            <a:ext cx="1628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nearest neighbor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058801"/>
              </p:ext>
            </p:extLst>
          </p:nvPr>
        </p:nvGraphicFramePr>
        <p:xfrm>
          <a:off x="1511300" y="5003802"/>
          <a:ext cx="21590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3" name="Equation" r:id="rId5" imgW="2158920" imgH="1231560" progId="Equation.DSMT4">
                  <p:embed/>
                </p:oleObj>
              </mc:Choice>
              <mc:Fallback>
                <p:oleObj name="Equation" r:id="rId5" imgW="2158920" imgH="1231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11300" y="5003802"/>
                        <a:ext cx="2159000" cy="123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555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2327"/>
            <a:ext cx="8186964" cy="317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0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73947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Summary of Coulomb interaction energies</a:t>
            </a:r>
          </a:p>
          <a:p>
            <a:pPr lvl="1"/>
            <a:r>
              <a:rPr lang="en-US" sz="2400" dirty="0" smtClean="0">
                <a:latin typeface="+mj-lt"/>
              </a:rPr>
              <a:t> Note:   In the rest of the lecture notes, we will resume the </a:t>
            </a:r>
            <a:r>
              <a:rPr lang="en-US" sz="2400" dirty="0" err="1" smtClean="0">
                <a:latin typeface="+mj-lt"/>
              </a:rPr>
              <a:t>cgs</a:t>
            </a:r>
            <a:r>
              <a:rPr lang="en-US" sz="2400" dirty="0" smtClean="0">
                <a:latin typeface="+mj-lt"/>
              </a:rPr>
              <a:t> Gaussian units used in your textbook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135097"/>
              </p:ext>
            </p:extLst>
          </p:nvPr>
        </p:nvGraphicFramePr>
        <p:xfrm>
          <a:off x="989496" y="2299304"/>
          <a:ext cx="5030304" cy="2566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Equation" r:id="rId3" imgW="3708360" imgH="1892160" progId="Equation.DSMT4">
                  <p:embed/>
                </p:oleObj>
              </mc:Choice>
              <mc:Fallback>
                <p:oleObj name="Equation" r:id="rId3" imgW="3708360" imgH="1892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9496" y="2299304"/>
                        <a:ext cx="5030304" cy="25668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743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2" y="700204"/>
            <a:ext cx="3228975" cy="895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539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Simple interaction model for ionic crystals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14" y="1797626"/>
            <a:ext cx="5581650" cy="2705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8114" y="4704798"/>
            <a:ext cx="4452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Bulk modulus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289" y="5168738"/>
            <a:ext cx="4943475" cy="10477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53200" y="5368535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</a:t>
            </a:r>
            <a:r>
              <a:rPr lang="en-US" sz="2400" dirty="0" err="1" smtClean="0">
                <a:latin typeface="+mj-lt"/>
              </a:rPr>
              <a:t>NaCl</a:t>
            </a:r>
            <a:r>
              <a:rPr lang="en-US" sz="2400" dirty="0" smtClean="0">
                <a:latin typeface="+mj-lt"/>
              </a:rPr>
              <a:t> structure</a:t>
            </a:r>
          </a:p>
        </p:txBody>
      </p:sp>
    </p:spTree>
    <p:extLst>
      <p:ext uri="{BB962C8B-B14F-4D97-AF65-F5344CB8AC3E}">
        <p14:creationId xmlns:p14="http://schemas.microsoft.com/office/powerpoint/2010/main" val="252392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019" y="432945"/>
            <a:ext cx="7510877" cy="5923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58417"/>
            <a:ext cx="4870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Band structure</a:t>
            </a:r>
          </a:p>
          <a:p>
            <a:r>
              <a:rPr lang="en-US" sz="2400" dirty="0" smtClean="0">
                <a:latin typeface="+mj-lt"/>
              </a:rPr>
              <a:t>for </a:t>
            </a:r>
            <a:r>
              <a:rPr lang="en-US" sz="2400" dirty="0" err="1" smtClean="0">
                <a:latin typeface="+mj-lt"/>
              </a:rPr>
              <a:t>NaCl</a:t>
            </a:r>
            <a:endParaRPr lang="en-US" sz="24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2979149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Filled Cl bands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4349" y="1342503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Empty Na bands</a:t>
            </a:r>
          </a:p>
        </p:txBody>
      </p:sp>
    </p:spTree>
    <p:extLst>
      <p:ext uri="{BB962C8B-B14F-4D97-AF65-F5344CB8AC3E}">
        <p14:creationId xmlns:p14="http://schemas.microsoft.com/office/powerpoint/2010/main" val="83261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469147" y="1802921"/>
            <a:ext cx="550653" cy="8022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36713"/>
            <a:ext cx="7533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How do you know if a material is ionic?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07698" y="1406106"/>
            <a:ext cx="55381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Atomic configurations (neutral)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  Na:   1s</a:t>
            </a:r>
            <a:r>
              <a:rPr lang="en-US" sz="2400" baseline="30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 2s</a:t>
            </a:r>
            <a:r>
              <a:rPr lang="en-US" sz="2400" baseline="30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 2p</a:t>
            </a:r>
            <a:r>
              <a:rPr lang="en-US" sz="2400" baseline="30000" dirty="0" smtClean="0">
                <a:latin typeface="+mj-lt"/>
              </a:rPr>
              <a:t>6</a:t>
            </a:r>
            <a:r>
              <a:rPr lang="en-US" sz="2400" dirty="0" smtClean="0">
                <a:latin typeface="+mj-lt"/>
              </a:rPr>
              <a:t>            3s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  Cl:     </a:t>
            </a:r>
            <a:r>
              <a:rPr lang="en-US" sz="2400" dirty="0"/>
              <a:t>1s</a:t>
            </a:r>
            <a:r>
              <a:rPr lang="en-US" sz="2400" baseline="30000" dirty="0"/>
              <a:t>2</a:t>
            </a:r>
            <a:r>
              <a:rPr lang="en-US" sz="2400" dirty="0"/>
              <a:t> 2s</a:t>
            </a:r>
            <a:r>
              <a:rPr lang="en-US" sz="2400" baseline="30000" dirty="0"/>
              <a:t>2</a:t>
            </a:r>
            <a:r>
              <a:rPr lang="en-US" sz="2400" dirty="0"/>
              <a:t> 2p</a:t>
            </a:r>
            <a:r>
              <a:rPr lang="en-US" sz="2400" baseline="30000" dirty="0"/>
              <a:t>6</a:t>
            </a:r>
            <a:r>
              <a:rPr lang="en-US" sz="2400" dirty="0"/>
              <a:t> </a:t>
            </a:r>
            <a:r>
              <a:rPr lang="en-US" sz="2400" dirty="0" smtClean="0"/>
              <a:t>3s</a:t>
            </a:r>
            <a:r>
              <a:rPr lang="en-US" sz="2400" baseline="30000" dirty="0" smtClean="0"/>
              <a:t>2       </a:t>
            </a:r>
            <a:r>
              <a:rPr lang="en-US" sz="2400" dirty="0" smtClean="0"/>
              <a:t>3p</a:t>
            </a:r>
            <a:r>
              <a:rPr lang="en-US" sz="2400" baseline="30000" dirty="0" smtClean="0"/>
              <a:t>5</a:t>
            </a:r>
            <a:endParaRPr lang="en-US" sz="2400" dirty="0"/>
          </a:p>
          <a:p>
            <a:endParaRPr lang="en-US" sz="2400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26237" y="2699395"/>
            <a:ext cx="2839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6 valence electrons</a:t>
            </a:r>
          </a:p>
        </p:txBody>
      </p:sp>
    </p:spTree>
    <p:extLst>
      <p:ext uri="{BB962C8B-B14F-4D97-AF65-F5344CB8AC3E}">
        <p14:creationId xmlns:p14="http://schemas.microsoft.com/office/powerpoint/2010/main" val="16971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8842" b="20366"/>
          <a:stretch/>
        </p:blipFill>
        <p:spPr>
          <a:xfrm>
            <a:off x="997020" y="432945"/>
            <a:ext cx="3842400" cy="4717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58417"/>
            <a:ext cx="4870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Band structure</a:t>
            </a:r>
          </a:p>
          <a:p>
            <a:r>
              <a:rPr lang="en-US" sz="2400" dirty="0" smtClean="0">
                <a:latin typeface="+mj-lt"/>
              </a:rPr>
              <a:t>for </a:t>
            </a:r>
            <a:r>
              <a:rPr lang="en-US" sz="2400" dirty="0" err="1" smtClean="0">
                <a:latin typeface="+mj-lt"/>
              </a:rPr>
              <a:t>NaCl</a:t>
            </a:r>
            <a:endParaRPr lang="en-US" sz="24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0652" y="3126791"/>
            <a:ext cx="3920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Filled Cl bands;</a:t>
            </a:r>
          </a:p>
          <a:p>
            <a:r>
              <a:rPr lang="en-US" sz="2400" dirty="0" smtClean="0">
                <a:latin typeface="+mj-lt"/>
              </a:rPr>
              <a:t>accommodate 6 electrons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174" y="1089414"/>
            <a:ext cx="2643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Empty Na bands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0" y="4183811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Cl    3p</a:t>
            </a:r>
            <a:r>
              <a:rPr lang="en-US" sz="2400" baseline="30000" dirty="0" smtClean="0">
                <a:latin typeface="+mj-lt"/>
              </a:rPr>
              <a:t>5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 3p</a:t>
            </a:r>
            <a:r>
              <a:rPr lang="en-US" sz="2400" baseline="30000" dirty="0" smtClean="0">
                <a:latin typeface="+mj-lt"/>
                <a:sym typeface="Wingdings" panose="05000000000000000000" pitchFamily="2" charset="2"/>
              </a:rPr>
              <a:t>6</a:t>
            </a:r>
            <a:endParaRPr lang="en-US" sz="2400" dirty="0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9459" y="1644777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Na    3s</a:t>
            </a:r>
            <a:r>
              <a:rPr lang="en-US" sz="2400" baseline="30000" dirty="0" smtClean="0">
                <a:latin typeface="+mj-lt"/>
              </a:rPr>
              <a:t>1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 3s</a:t>
            </a:r>
            <a:r>
              <a:rPr lang="en-US" sz="2400" baseline="30000" dirty="0" smtClean="0">
                <a:latin typeface="+mj-lt"/>
                <a:sym typeface="Wingdings" panose="05000000000000000000" pitchFamily="2" charset="2"/>
              </a:rPr>
              <a:t>0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907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663" y="31899"/>
            <a:ext cx="3347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Electronic structure of </a:t>
            </a:r>
          </a:p>
          <a:p>
            <a:r>
              <a:rPr lang="en-US" sz="2400" dirty="0" smtClean="0">
                <a:latin typeface="+mj-lt"/>
              </a:rPr>
              <a:t>Li</a:t>
            </a:r>
            <a:r>
              <a:rPr lang="en-US" sz="2400" baseline="-25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SnO</a:t>
            </a:r>
            <a:r>
              <a:rPr lang="en-US" sz="2400" baseline="-25000" dirty="0" smtClean="0">
                <a:latin typeface="+mj-lt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90" y="1217127"/>
            <a:ext cx="8291964" cy="51392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94859" y="10633"/>
            <a:ext cx="4935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Note:  Valence bands must accommodate 72 valence electrons from 8 Li 2s</a:t>
            </a:r>
            <a:r>
              <a:rPr lang="en-US" sz="2000" baseline="30000" dirty="0" smtClean="0">
                <a:latin typeface="+mj-lt"/>
              </a:rPr>
              <a:t>1</a:t>
            </a:r>
            <a:r>
              <a:rPr lang="en-US" sz="2000" dirty="0" smtClean="0">
                <a:latin typeface="+mj-lt"/>
              </a:rPr>
              <a:t> , 4 Sn 5s</a:t>
            </a:r>
            <a:r>
              <a:rPr lang="en-US" sz="2000" baseline="30000" dirty="0" smtClean="0">
                <a:latin typeface="+mj-lt"/>
              </a:rPr>
              <a:t>2</a:t>
            </a:r>
            <a:r>
              <a:rPr lang="en-US" sz="2000" dirty="0" smtClean="0">
                <a:latin typeface="+mj-lt"/>
              </a:rPr>
              <a:t>5p</a:t>
            </a:r>
            <a:r>
              <a:rPr lang="en-US" sz="2000" baseline="30000" dirty="0" smtClean="0">
                <a:latin typeface="+mj-lt"/>
              </a:rPr>
              <a:t>2</a:t>
            </a:r>
            <a:r>
              <a:rPr lang="en-US" sz="2000" dirty="0" smtClean="0">
                <a:latin typeface="+mj-lt"/>
              </a:rPr>
              <a:t>, and 12 O 2p</a:t>
            </a:r>
            <a:r>
              <a:rPr lang="en-US" sz="2000" baseline="30000" dirty="0" smtClean="0">
                <a:latin typeface="+mj-lt"/>
              </a:rPr>
              <a:t>4</a:t>
            </a:r>
            <a:r>
              <a:rPr lang="en-US" sz="2000" dirty="0" smtClean="0">
                <a:latin typeface="+mj-lt"/>
              </a:rPr>
              <a:t> atoms per unit cell </a:t>
            </a:r>
          </a:p>
        </p:txBody>
      </p:sp>
    </p:spTree>
    <p:extLst>
      <p:ext uri="{BB962C8B-B14F-4D97-AF65-F5344CB8AC3E}">
        <p14:creationId xmlns:p14="http://schemas.microsoft.com/office/powerpoint/2010/main" val="219801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977" y="896087"/>
            <a:ext cx="4814223" cy="45292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7953" y="329609"/>
            <a:ext cx="7134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Partial density of states for Li</a:t>
            </a:r>
            <a:r>
              <a:rPr lang="en-US" sz="2400" baseline="-25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SnO</a:t>
            </a:r>
            <a:r>
              <a:rPr lang="en-US" sz="2400" baseline="-25000" dirty="0" smtClean="0"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6970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11" y="588169"/>
            <a:ext cx="8170283" cy="479663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72994" y="3706367"/>
            <a:ext cx="457200" cy="4937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8074" y="595423"/>
            <a:ext cx="6113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Diamond lattice (2 C atoms per unit cell)</a:t>
            </a:r>
          </a:p>
          <a:p>
            <a:endParaRPr lang="en-US" sz="2400" dirty="0" smtClean="0">
              <a:latin typeface="+mj-lt"/>
            </a:endParaRPr>
          </a:p>
        </p:txBody>
      </p:sp>
      <p:pic>
        <p:nvPicPr>
          <p:cNvPr id="1028" name="Picture 4" descr="http://www.iue.tuwien.ac.at/phd/karlowatz/img1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414" y="1597469"/>
            <a:ext cx="4756298" cy="44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2720" y="17272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of a non-ionic material </a:t>
            </a:r>
          </a:p>
        </p:txBody>
      </p:sp>
    </p:spTree>
    <p:extLst>
      <p:ext uri="{BB962C8B-B14F-4D97-AF65-F5344CB8AC3E}">
        <p14:creationId xmlns:p14="http://schemas.microsoft.com/office/powerpoint/2010/main" val="283472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385" y="542184"/>
            <a:ext cx="6759318" cy="599672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9716" y="0"/>
            <a:ext cx="6243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Ref.  PRB </a:t>
            </a:r>
            <a:r>
              <a:rPr lang="en-US" sz="2400" b="1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, 2054 (1970)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155" y="1268361"/>
            <a:ext cx="26547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Note:  Valence bands must accommodate 8 valence electrons from two C 1s</a:t>
            </a:r>
            <a:r>
              <a:rPr lang="en-US" sz="2000" baseline="30000" dirty="0" smtClean="0">
                <a:latin typeface="+mj-lt"/>
              </a:rPr>
              <a:t>2</a:t>
            </a:r>
            <a:r>
              <a:rPr lang="en-US" sz="2000" dirty="0" smtClean="0">
                <a:latin typeface="+mj-lt"/>
              </a:rPr>
              <a:t>2s</a:t>
            </a:r>
            <a:r>
              <a:rPr lang="en-US" sz="2000" baseline="30000" dirty="0" smtClean="0">
                <a:latin typeface="+mj-lt"/>
              </a:rPr>
              <a:t>2</a:t>
            </a:r>
            <a:r>
              <a:rPr lang="en-US" sz="2000" dirty="0" smtClean="0">
                <a:latin typeface="+mj-lt"/>
              </a:rPr>
              <a:t>2p</a:t>
            </a:r>
            <a:r>
              <a:rPr lang="en-US" sz="2000" baseline="30000" dirty="0" smtClean="0">
                <a:latin typeface="+mj-lt"/>
              </a:rPr>
              <a:t>2</a:t>
            </a:r>
            <a:r>
              <a:rPr lang="en-US" sz="2000" dirty="0" smtClean="0">
                <a:latin typeface="+mj-lt"/>
              </a:rPr>
              <a:t> atoms per unit cell </a:t>
            </a:r>
          </a:p>
        </p:txBody>
      </p:sp>
    </p:spTree>
    <p:extLst>
      <p:ext uri="{BB962C8B-B14F-4D97-AF65-F5344CB8AC3E}">
        <p14:creationId xmlns:p14="http://schemas.microsoft.com/office/powerpoint/2010/main" val="41172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pic>
        <p:nvPicPr>
          <p:cNvPr id="24580" name="Picture 4" descr="http://www.geocities.jp/ohba_lab_ob_page/Structure/Graph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160207"/>
            <a:ext cx="493395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7252" y="639097"/>
            <a:ext cx="7865806" cy="462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Crystal structure of graphite (4 atoms per unit cell)</a:t>
            </a:r>
          </a:p>
        </p:txBody>
      </p:sp>
    </p:spTree>
    <p:extLst>
      <p:ext uri="{BB962C8B-B14F-4D97-AF65-F5344CB8AC3E}">
        <p14:creationId xmlns:p14="http://schemas.microsoft.com/office/powerpoint/2010/main" val="163223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098186"/>
            <a:ext cx="8191500" cy="5200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794" y="245806"/>
            <a:ext cx="3716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Ref. </a:t>
            </a:r>
            <a:r>
              <a:rPr lang="en-US" sz="2400" i="1" dirty="0" smtClean="0">
                <a:latin typeface="+mj-lt"/>
              </a:rPr>
              <a:t>PRB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26</a:t>
            </a:r>
            <a:r>
              <a:rPr lang="en-US" sz="2400" dirty="0" smtClean="0">
                <a:latin typeface="+mj-lt"/>
              </a:rPr>
              <a:t>, 5382 (1982)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8664" y="6023149"/>
            <a:ext cx="5142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Band diagram for graphite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80387" y="0"/>
            <a:ext cx="4935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Note:  Valence bands must accommodate 16 valence electrons from four C 1s</a:t>
            </a:r>
            <a:r>
              <a:rPr lang="en-US" sz="2000" baseline="30000" dirty="0" smtClean="0">
                <a:latin typeface="+mj-lt"/>
              </a:rPr>
              <a:t>2</a:t>
            </a:r>
            <a:r>
              <a:rPr lang="en-US" sz="2000" dirty="0" smtClean="0">
                <a:latin typeface="+mj-lt"/>
              </a:rPr>
              <a:t>2s</a:t>
            </a:r>
            <a:r>
              <a:rPr lang="en-US" sz="2000" baseline="30000" dirty="0" smtClean="0">
                <a:latin typeface="+mj-lt"/>
              </a:rPr>
              <a:t>2</a:t>
            </a:r>
            <a:r>
              <a:rPr lang="en-US" sz="2000" dirty="0" smtClean="0">
                <a:latin typeface="+mj-lt"/>
              </a:rPr>
              <a:t>2p</a:t>
            </a:r>
            <a:r>
              <a:rPr lang="en-US" sz="2000" baseline="30000" dirty="0" smtClean="0">
                <a:latin typeface="+mj-lt"/>
              </a:rPr>
              <a:t>2</a:t>
            </a:r>
            <a:r>
              <a:rPr lang="en-US" sz="2000" dirty="0" smtClean="0">
                <a:latin typeface="+mj-lt"/>
              </a:rPr>
              <a:t> atoms per unit cell </a:t>
            </a:r>
          </a:p>
        </p:txBody>
      </p:sp>
    </p:spTree>
    <p:extLst>
      <p:ext uri="{BB962C8B-B14F-4D97-AF65-F5344CB8AC3E}">
        <p14:creationId xmlns:p14="http://schemas.microsoft.com/office/powerpoint/2010/main" val="213817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38912"/>
            <a:ext cx="6565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Ionic solids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115" y="1606581"/>
            <a:ext cx="4018941" cy="36448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4522" y="974035"/>
            <a:ext cx="4711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-- </a:t>
            </a:r>
            <a:r>
              <a:rPr lang="en-US" sz="2400" dirty="0" err="1" smtClean="0">
                <a:latin typeface="+mj-lt"/>
              </a:rPr>
              <a:t>NaCl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091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524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Ewald summation methods -- motivation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789814"/>
              </p:ext>
            </p:extLst>
          </p:nvPr>
        </p:nvGraphicFramePr>
        <p:xfrm>
          <a:off x="363569" y="609600"/>
          <a:ext cx="8323231" cy="195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0" name="Equation" r:id="rId3" imgW="5905440" imgH="1384200" progId="Equation.DSMT4">
                  <p:embed/>
                </p:oleObj>
              </mc:Choice>
              <mc:Fallback>
                <p:oleObj name="Equation" r:id="rId3" imgW="5905440" imgH="13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3569" y="609600"/>
                        <a:ext cx="8323231" cy="195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002263"/>
              </p:ext>
            </p:extLst>
          </p:nvPr>
        </p:nvGraphicFramePr>
        <p:xfrm>
          <a:off x="377825" y="2514600"/>
          <a:ext cx="7794625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1" name="Equation" r:id="rId5" imgW="5181480" imgH="952200" progId="Equation.DSMT4">
                  <p:embed/>
                </p:oleObj>
              </mc:Choice>
              <mc:Fallback>
                <p:oleObj name="Equation" r:id="rId5" imgW="518148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7825" y="2514600"/>
                        <a:ext cx="7794625" cy="143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796825"/>
              </p:ext>
            </p:extLst>
          </p:nvPr>
        </p:nvGraphicFramePr>
        <p:xfrm>
          <a:off x="377825" y="3810000"/>
          <a:ext cx="3203575" cy="99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2" name="Equation" r:id="rId7" imgW="2209680" imgH="685800" progId="Equation.DSMT4">
                  <p:embed/>
                </p:oleObj>
              </mc:Choice>
              <mc:Fallback>
                <p:oleObj name="Equation" r:id="rId7" imgW="220968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7825" y="3810000"/>
                        <a:ext cx="3203575" cy="99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978839"/>
              </p:ext>
            </p:extLst>
          </p:nvPr>
        </p:nvGraphicFramePr>
        <p:xfrm>
          <a:off x="304800" y="4800600"/>
          <a:ext cx="6542278" cy="1732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3" name="Equation" r:id="rId9" imgW="4940280" imgH="1307880" progId="Equation.DSMT4">
                  <p:embed/>
                </p:oleObj>
              </mc:Choice>
              <mc:Fallback>
                <p:oleObj name="Equation" r:id="rId9" imgW="4940280" imgH="1307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4800" y="4800600"/>
                        <a:ext cx="6542278" cy="1732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64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810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Ewald summation methods – exact results for periodic systems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672563"/>
              </p:ext>
            </p:extLst>
          </p:nvPr>
        </p:nvGraphicFramePr>
        <p:xfrm>
          <a:off x="258566" y="1066800"/>
          <a:ext cx="8733034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1" name="Equation" r:id="rId3" imgW="7619760" imgH="1130040" progId="Equation.DSMT4">
                  <p:embed/>
                </p:oleObj>
              </mc:Choice>
              <mc:Fallback>
                <p:oleObj name="Equation" r:id="rId3" imgW="7619760" imgH="1130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8566" y="1066800"/>
                        <a:ext cx="8733034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33528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See lecture notes for </a:t>
            </a:r>
            <a:r>
              <a:rPr lang="en-US" sz="2400" smtClean="0">
                <a:latin typeface="+mj-lt"/>
              </a:rPr>
              <a:t>details.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717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45688"/>
            <a:ext cx="8051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Summary of Ewald summation for electrostatic energy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225" y="822427"/>
            <a:ext cx="3457575" cy="942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2025598"/>
            <a:ext cx="8705850" cy="1009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7990" y="1193180"/>
            <a:ext cx="3557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Using identity: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9075" y="1884556"/>
            <a:ext cx="6661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Electrostatic energy becomes:</a:t>
            </a:r>
          </a:p>
        </p:txBody>
      </p:sp>
      <p:sp>
        <p:nvSpPr>
          <p:cNvPr id="11" name="Left Arrow 10"/>
          <p:cNvSpPr/>
          <p:nvPr/>
        </p:nvSpPr>
        <p:spPr>
          <a:xfrm rot="2706695">
            <a:off x="6899485" y="3116765"/>
            <a:ext cx="903249" cy="4293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6949252">
            <a:off x="4031165" y="3145336"/>
            <a:ext cx="903249" cy="4293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49688" y="3925229"/>
            <a:ext cx="2470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Summation in reciprocal space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84943" y="3921287"/>
            <a:ext cx="2636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Summation in real space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851" y="5619321"/>
            <a:ext cx="5200650" cy="847725"/>
          </a:xfrm>
          <a:prstGeom prst="rect">
            <a:avLst/>
          </a:prstGeom>
        </p:spPr>
      </p:pic>
      <p:sp>
        <p:nvSpPr>
          <p:cNvPr id="16" name="Left Arrow 15"/>
          <p:cNvSpPr/>
          <p:nvPr/>
        </p:nvSpPr>
        <p:spPr>
          <a:xfrm rot="16200000">
            <a:off x="6998841" y="4748648"/>
            <a:ext cx="764020" cy="6445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211" y="4874313"/>
            <a:ext cx="4067175" cy="866775"/>
          </a:xfrm>
          <a:prstGeom prst="rect">
            <a:avLst/>
          </a:prstGeom>
        </p:spPr>
      </p:pic>
      <p:sp>
        <p:nvSpPr>
          <p:cNvPr id="18" name="Left Arrow 17"/>
          <p:cNvSpPr/>
          <p:nvPr/>
        </p:nvSpPr>
        <p:spPr>
          <a:xfrm rot="19572057">
            <a:off x="4456519" y="4708772"/>
            <a:ext cx="764020" cy="644576"/>
          </a:xfrm>
          <a:prstGeom prst="leftArrow">
            <a:avLst>
              <a:gd name="adj1" fmla="val 50000"/>
              <a:gd name="adj2" fmla="val 485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0851" y="5031060"/>
            <a:ext cx="65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23726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58417"/>
            <a:ext cx="6520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details for singular term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495922"/>
              </p:ext>
            </p:extLst>
          </p:nvPr>
        </p:nvGraphicFramePr>
        <p:xfrm>
          <a:off x="457200" y="700204"/>
          <a:ext cx="6743700" cy="351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8" name="Equation" r:id="rId3" imgW="6743520" imgH="3517560" progId="Equation.DSMT4">
                  <p:embed/>
                </p:oleObj>
              </mc:Choice>
              <mc:Fallback>
                <p:oleObj name="Equation" r:id="rId3" imgW="6743520" imgH="3517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700204"/>
                        <a:ext cx="6743700" cy="351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416643"/>
              </p:ext>
            </p:extLst>
          </p:nvPr>
        </p:nvGraphicFramePr>
        <p:xfrm>
          <a:off x="495300" y="4497940"/>
          <a:ext cx="4191000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9" name="Equation" r:id="rId5" imgW="4190760" imgH="1765080" progId="Equation.DSMT4">
                  <p:embed/>
                </p:oleObj>
              </mc:Choice>
              <mc:Fallback>
                <p:oleObj name="Equation" r:id="rId5" imgW="4190760" imgH="1765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5300" y="4497940"/>
                        <a:ext cx="4191000" cy="176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331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760722"/>
              </p:ext>
            </p:extLst>
          </p:nvPr>
        </p:nvGraphicFramePr>
        <p:xfrm>
          <a:off x="258566" y="1066800"/>
          <a:ext cx="8733034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Equation" r:id="rId3" imgW="7619760" imgH="1130040" progId="Equation.DSMT4">
                  <p:embed/>
                </p:oleObj>
              </mc:Choice>
              <mc:Fallback>
                <p:oleObj name="Equation" r:id="rId3" imgW="7619760" imgH="1130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8566" y="1066800"/>
                        <a:ext cx="8733034" cy="1295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8965" y="238539"/>
            <a:ext cx="8517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Ewald expansion formula:</a:t>
            </a:r>
          </a:p>
        </p:txBody>
      </p:sp>
    </p:spTree>
    <p:extLst>
      <p:ext uri="{BB962C8B-B14F-4D97-AF65-F5344CB8AC3E}">
        <p14:creationId xmlns:p14="http://schemas.microsoft.com/office/powerpoint/2010/main" val="421936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98783"/>
            <a:ext cx="6520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for </a:t>
            </a:r>
            <a:r>
              <a:rPr lang="en-US" sz="2400" dirty="0" err="1" smtClean="0">
                <a:latin typeface="+mj-lt"/>
              </a:rPr>
              <a:t>CsCl</a:t>
            </a:r>
            <a:r>
              <a:rPr lang="en-US" sz="2400" dirty="0" smtClean="0">
                <a:latin typeface="+mj-lt"/>
              </a:rPr>
              <a:t> structure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2918"/>
            <a:ext cx="5255937" cy="55002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857" y="1209589"/>
            <a:ext cx="3343275" cy="581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4537" y="1820432"/>
            <a:ext cx="3200400" cy="476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0102" y="2465411"/>
            <a:ext cx="379095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4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23015</TotalTime>
  <Words>540</Words>
  <Application>Microsoft Office PowerPoint</Application>
  <PresentationFormat>On-screen Show (4:3)</PresentationFormat>
  <Paragraphs>132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1276</cp:revision>
  <cp:lastPrinted>2015-10-04T22:18:36Z</cp:lastPrinted>
  <dcterms:created xsi:type="dcterms:W3CDTF">2012-01-10T18:32:24Z</dcterms:created>
  <dcterms:modified xsi:type="dcterms:W3CDTF">2015-10-05T17:38:45Z</dcterms:modified>
</cp:coreProperties>
</file>