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6" r:id="rId2"/>
    <p:sldId id="299" r:id="rId3"/>
    <p:sldId id="332" r:id="rId4"/>
    <p:sldId id="333" r:id="rId5"/>
    <p:sldId id="342" r:id="rId6"/>
    <p:sldId id="343" r:id="rId7"/>
    <p:sldId id="334" r:id="rId8"/>
    <p:sldId id="335" r:id="rId9"/>
    <p:sldId id="336" r:id="rId10"/>
    <p:sldId id="339" r:id="rId11"/>
    <p:sldId id="340" r:id="rId12"/>
    <p:sldId id="341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CC00"/>
    <a:srgbClr val="EC86C8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 snapToGrid="0">
      <p:cViewPr varScale="1">
        <p:scale>
          <a:sx n="64" d="100"/>
          <a:sy n="64" d="100"/>
        </p:scale>
        <p:origin x="55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-2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7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7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0" rIns="96620" bIns="483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20" tIns="48310" rIns="96620" bIns="48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10/07/2015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10/07/2015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10/07/2015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10/07/2015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10/07/2015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10/07/2015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Fall 2015 --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utane.chem.uiuc.edu/pshapley/GenChem2/A6/index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butane.chem.uiuc.edu/pshapley/GenChem2/A6/index.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butane.chem.uiuc.edu/pshapley/GenChem2/A6/index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5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2.wmf"/><Relationship Id="rId10" Type="http://schemas.openxmlformats.org/officeDocument/2006/relationships/image" Target="../media/image24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inter.group.shef.ac.uk/orbitron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19:</a:t>
            </a:r>
          </a:p>
          <a:p>
            <a:pPr algn="ctr"/>
            <a:endParaRPr lang="en-US" sz="3200" b="1" dirty="0">
              <a:solidFill>
                <a:schemeClr val="folHlink"/>
              </a:solidFill>
            </a:endParaRPr>
          </a:p>
          <a:p>
            <a:pPr marL="0" lvl="2" algn="ctr"/>
            <a:r>
              <a:rPr lang="en-US" sz="2800" b="1" dirty="0">
                <a:solidFill>
                  <a:schemeClr val="folHlink"/>
                </a:solidFill>
              </a:rPr>
              <a:t>Reading: Chapter </a:t>
            </a:r>
            <a:r>
              <a:rPr lang="en-US" sz="2800" b="1" dirty="0" smtClean="0">
                <a:solidFill>
                  <a:schemeClr val="folHlink"/>
                </a:solidFill>
              </a:rPr>
              <a:t>6 in GGGPP </a:t>
            </a:r>
          </a:p>
          <a:p>
            <a:pPr marL="0" lvl="2" algn="ctr"/>
            <a:r>
              <a:rPr lang="en-US" sz="2800" b="1" dirty="0" smtClean="0">
                <a:solidFill>
                  <a:schemeClr val="folHlink"/>
                </a:solidFill>
              </a:rPr>
              <a:t>Electronic properties of selected materials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Covalent crystals – diamond and graphite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Metallic crystals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endParaRPr lang="en-US" sz="28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" y="365760"/>
            <a:ext cx="758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Linus Pauling’s notion of hybrid bonds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1361122"/>
            <a:ext cx="4324350" cy="3648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410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http://butane.chem.uiuc.edu/pshapley/GenChem2/A6/index.html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22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133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2"/>
              </a:rPr>
              <a:t>http://butane.chem.uiuc.edu/pshapley/GenChem2/A6/index.html</a:t>
            </a:r>
            <a:endParaRPr lang="en-US" sz="24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75025"/>
            <a:ext cx="356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</a:t>
            </a:r>
            <a:r>
              <a:rPr lang="en-US" sz="2400" baseline="30000" dirty="0" smtClean="0">
                <a:latin typeface="+mj-lt"/>
              </a:rPr>
              <a:t>3</a:t>
            </a:r>
            <a:r>
              <a:rPr lang="en-US" sz="2400" dirty="0" smtClean="0">
                <a:latin typeface="+mj-lt"/>
              </a:rPr>
              <a:t> hybrid bonds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48790"/>
            <a:ext cx="8028568" cy="431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6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133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2"/>
              </a:rPr>
              <a:t>http://butane.chem.uiuc.edu/pshapley/GenChem2/A6/index.html</a:t>
            </a:r>
            <a:endParaRPr lang="en-US" sz="24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75025"/>
            <a:ext cx="356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</a:t>
            </a:r>
            <a:r>
              <a:rPr lang="en-US" sz="2400" baseline="30000" dirty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 hybrid bonds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393294"/>
            <a:ext cx="7581900" cy="47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516" y="5232304"/>
            <a:ext cx="5600884" cy="135137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18160"/>
            <a:ext cx="687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 of the band structure of </a:t>
            </a:r>
            <a:r>
              <a:rPr lang="en-US" sz="2400" dirty="0" err="1" smtClean="0">
                <a:latin typeface="+mj-lt"/>
              </a:rPr>
              <a:t>graphene</a:t>
            </a:r>
            <a:r>
              <a:rPr lang="en-US" sz="2400" dirty="0" smtClean="0">
                <a:latin typeface="+mj-lt"/>
              </a:rPr>
              <a:t>, focusing on the p</a:t>
            </a:r>
            <a:r>
              <a:rPr lang="en-US" sz="2400" dirty="0" smtClean="0">
                <a:latin typeface="Symbol" panose="05050102010706020507" pitchFamily="18" charset="2"/>
              </a:rPr>
              <a:t>p</a:t>
            </a:r>
            <a:r>
              <a:rPr lang="en-US" sz="2400" dirty="0" smtClean="0">
                <a:latin typeface="+mj-lt"/>
              </a:rPr>
              <a:t> bands alone.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352" y="1294209"/>
            <a:ext cx="3610928" cy="24816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352" y="3678932"/>
            <a:ext cx="6714635" cy="11001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551900"/>
            <a:ext cx="7101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Approximate </a:t>
            </a:r>
            <a:r>
              <a:rPr lang="en-US" sz="2400" dirty="0" err="1" smtClean="0">
                <a:latin typeface="+mj-lt"/>
              </a:rPr>
              <a:t>wavefunction</a:t>
            </a:r>
            <a:r>
              <a:rPr lang="en-US" sz="2400" dirty="0" smtClean="0">
                <a:latin typeface="+mj-lt"/>
              </a:rPr>
              <a:t> based on linear combination of </a:t>
            </a:r>
            <a:r>
              <a:rPr lang="en-US" sz="2400" dirty="0" smtClean="0">
                <a:latin typeface="Symbol" panose="05050102010706020507" pitchFamily="18" charset="2"/>
              </a:rPr>
              <a:t>p</a:t>
            </a:r>
            <a:r>
              <a:rPr lang="en-US" sz="2400" dirty="0" smtClean="0">
                <a:latin typeface="+mj-lt"/>
              </a:rPr>
              <a:t> orbitals</a:t>
            </a:r>
          </a:p>
        </p:txBody>
      </p:sp>
    </p:spTree>
    <p:extLst>
      <p:ext uri="{BB962C8B-B14F-4D97-AF65-F5344CB8AC3E}">
        <p14:creationId xmlns:p14="http://schemas.microsoft.com/office/powerpoint/2010/main" val="88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" y="381000"/>
            <a:ext cx="826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Hamiltonian in the basis of the </a:t>
            </a:r>
            <a:r>
              <a:rPr lang="en-US" sz="2400" dirty="0" smtClean="0">
                <a:latin typeface="Symbol" panose="05050102010706020507" pitchFamily="18" charset="2"/>
              </a:rPr>
              <a:t>p</a:t>
            </a:r>
            <a:r>
              <a:rPr lang="en-US" sz="2400" dirty="0" smtClean="0">
                <a:latin typeface="+mj-lt"/>
              </a:rPr>
              <a:t> orbitals for sites 1 &amp; 2: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49" y="1131570"/>
            <a:ext cx="4151797" cy="1474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300412"/>
            <a:ext cx="8782181" cy="15211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" y="2838926"/>
            <a:ext cx="8519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where </a:t>
            </a:r>
            <a:r>
              <a:rPr lang="en-US" sz="2400" i="1" dirty="0" smtClean="0">
                <a:latin typeface="+mj-lt"/>
              </a:rPr>
              <a:t>t</a:t>
            </a:r>
            <a:r>
              <a:rPr lang="en-US" sz="2400" dirty="0" smtClean="0">
                <a:latin typeface="+mj-lt"/>
              </a:rPr>
              <a:t> is a matrix element between sites 1 &amp; 2  and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080507"/>
              </p:ext>
            </p:extLst>
          </p:nvPr>
        </p:nvGraphicFramePr>
        <p:xfrm>
          <a:off x="739140" y="4821575"/>
          <a:ext cx="2913546" cy="127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Equation" r:id="rId5" imgW="1600200" imgH="698400" progId="Equation.DSMT4">
                  <p:embed/>
                </p:oleObj>
              </mc:Choice>
              <mc:Fallback>
                <p:oleObj name="Equation" r:id="rId5" imgW="160020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9140" y="4821575"/>
                        <a:ext cx="2913546" cy="127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952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98" y="678648"/>
            <a:ext cx="3189923" cy="2835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" y="259080"/>
            <a:ext cx="5699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Brillouin</a:t>
            </a:r>
            <a:r>
              <a:rPr lang="en-US" sz="2400" dirty="0" smtClean="0">
                <a:latin typeface="+mj-lt"/>
              </a:rPr>
              <a:t> zone for </a:t>
            </a:r>
            <a:r>
              <a:rPr lang="en-US" sz="2400" dirty="0" err="1" smtClean="0">
                <a:latin typeface="+mj-lt"/>
              </a:rPr>
              <a:t>graphene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258547"/>
              </p:ext>
            </p:extLst>
          </p:nvPr>
        </p:nvGraphicFramePr>
        <p:xfrm>
          <a:off x="3484721" y="1755513"/>
          <a:ext cx="1537570" cy="974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Equation" r:id="rId4" imgW="901440" imgH="571320" progId="Equation.DSMT4">
                  <p:embed/>
                </p:oleObj>
              </mc:Choice>
              <mc:Fallback>
                <p:oleObj name="Equation" r:id="rId4" imgW="90144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84721" y="1755513"/>
                        <a:ext cx="1537570" cy="974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696555"/>
              </p:ext>
            </p:extLst>
          </p:nvPr>
        </p:nvGraphicFramePr>
        <p:xfrm>
          <a:off x="5298668" y="1618612"/>
          <a:ext cx="2913546" cy="127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Equation" r:id="rId6" imgW="1600200" imgH="698400" progId="Equation.DSMT4">
                  <p:embed/>
                </p:oleObj>
              </mc:Choice>
              <mc:Fallback>
                <p:oleObj name="Equation" r:id="rId6" imgW="160020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98668" y="1618612"/>
                        <a:ext cx="2913546" cy="127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34875"/>
          <a:stretch/>
        </p:blipFill>
        <p:spPr>
          <a:xfrm>
            <a:off x="1900590" y="3188108"/>
            <a:ext cx="5719410" cy="15211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r="85890"/>
          <a:stretch/>
        </p:blipFill>
        <p:spPr>
          <a:xfrm>
            <a:off x="548640" y="3173121"/>
            <a:ext cx="1239203" cy="1521163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514303"/>
              </p:ext>
            </p:extLst>
          </p:nvPr>
        </p:nvGraphicFramePr>
        <p:xfrm>
          <a:off x="638175" y="4243388"/>
          <a:ext cx="6969125" cy="223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" name="Equation" r:id="rId9" imgW="4089240" imgH="1307880" progId="Equation.DSMT4">
                  <p:embed/>
                </p:oleObj>
              </mc:Choice>
              <mc:Fallback>
                <p:oleObj name="Equation" r:id="rId9" imgW="4089240" imgH="1307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8175" y="4243388"/>
                        <a:ext cx="6969125" cy="223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33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" y="259080"/>
            <a:ext cx="5699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Brillouin</a:t>
            </a:r>
            <a:r>
              <a:rPr lang="en-US" sz="2400" dirty="0" smtClean="0">
                <a:latin typeface="+mj-lt"/>
              </a:rPr>
              <a:t> zone for </a:t>
            </a:r>
            <a:r>
              <a:rPr lang="en-US" sz="2400" dirty="0" err="1" smtClean="0">
                <a:latin typeface="+mj-lt"/>
              </a:rPr>
              <a:t>graphene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238" y="0"/>
            <a:ext cx="3189923" cy="2835487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746003"/>
              </p:ext>
            </p:extLst>
          </p:nvPr>
        </p:nvGraphicFramePr>
        <p:xfrm>
          <a:off x="697865" y="2756208"/>
          <a:ext cx="7337425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Equation" r:id="rId4" imgW="4305240" imgH="1333440" progId="Equation.DSMT4">
                  <p:embed/>
                </p:oleObj>
              </mc:Choice>
              <mc:Fallback>
                <p:oleObj name="Equation" r:id="rId4" imgW="4305240" imgH="1333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7865" y="2756208"/>
                        <a:ext cx="7337425" cy="227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222527"/>
              </p:ext>
            </p:extLst>
          </p:nvPr>
        </p:nvGraphicFramePr>
        <p:xfrm>
          <a:off x="814388" y="5087938"/>
          <a:ext cx="5640387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Equation" r:id="rId6" imgW="3098520" imgH="622080" progId="Equation.DSMT4">
                  <p:embed/>
                </p:oleObj>
              </mc:Choice>
              <mc:Fallback>
                <p:oleObj name="Equation" r:id="rId6" imgW="309852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4388" y="5087938"/>
                        <a:ext cx="5640387" cy="1131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95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26626" name="Picture 2" descr="https://www.quantumwise.com/documents/tutorials/latest/BasicGrapheneTutorial/index.html/Figures/graphene_bs_9x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0540"/>
            <a:ext cx="6953163" cy="550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550920" y="2987040"/>
            <a:ext cx="3863166" cy="1798320"/>
            <a:chOff x="3550920" y="2987040"/>
            <a:chExt cx="3863166" cy="1798320"/>
          </a:xfrm>
        </p:grpSpPr>
        <p:sp>
          <p:nvSpPr>
            <p:cNvPr id="5" name="Oval 4"/>
            <p:cNvSpPr/>
            <p:nvPr/>
          </p:nvSpPr>
          <p:spPr>
            <a:xfrm>
              <a:off x="3550920" y="2987040"/>
              <a:ext cx="2042160" cy="1798320"/>
            </a:xfrm>
            <a:prstGeom prst="ellipse">
              <a:avLst/>
            </a:prstGeom>
            <a:noFill/>
            <a:ln w="698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08046" y="3429000"/>
              <a:ext cx="2606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+mj-lt"/>
                </a:rPr>
                <a:t>approximately linear dispersion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004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" y="3048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Examples of bands from your textbook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1123950"/>
            <a:ext cx="717232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0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895350"/>
            <a:ext cx="715327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11" y="588169"/>
            <a:ext cx="8170283" cy="479663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57200" y="3964785"/>
            <a:ext cx="457200" cy="4937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52525"/>
            <a:ext cx="71628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006"/>
            <a:ext cx="9079491" cy="447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7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7866714" cy="54530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257800" y="2057400"/>
            <a:ext cx="2743200" cy="1676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4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22530" name="Picture 2" descr="http://i.stack.imgur.com/XGpz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" y="2179320"/>
            <a:ext cx="3329459" cy="300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terre.haplosciences.com/graphit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064" y="1883092"/>
            <a:ext cx="5210061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27432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Covalent crystals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363970"/>
            <a:ext cx="252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diamond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7840" y="1192996"/>
            <a:ext cx="252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graphite</a:t>
            </a:r>
          </a:p>
        </p:txBody>
      </p:sp>
    </p:spTree>
    <p:extLst>
      <p:ext uri="{BB962C8B-B14F-4D97-AF65-F5344CB8AC3E}">
        <p14:creationId xmlns:p14="http://schemas.microsoft.com/office/powerpoint/2010/main" val="4977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9760"/>
            <a:ext cx="4456348" cy="41033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8288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Band structure diagram of Si in diamond structure</a:t>
            </a:r>
          </a:p>
        </p:txBody>
      </p:sp>
      <p:sp>
        <p:nvSpPr>
          <p:cNvPr id="7" name="Right Brace 6"/>
          <p:cNvSpPr/>
          <p:nvPr/>
        </p:nvSpPr>
        <p:spPr>
          <a:xfrm>
            <a:off x="4846320" y="3063240"/>
            <a:ext cx="396240" cy="2346960"/>
          </a:xfrm>
          <a:prstGeom prst="rightBrac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62600" y="3901440"/>
            <a:ext cx="3474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4 bands; accommodates 8 electrons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7840" y="1051560"/>
            <a:ext cx="614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    3s</a:t>
            </a:r>
            <a:r>
              <a:rPr lang="en-US" sz="2400" baseline="30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 3p</a:t>
            </a:r>
            <a:r>
              <a:rPr lang="en-US" sz="2400" baseline="30000" dirty="0" smtClean="0">
                <a:latin typeface="+mj-lt"/>
              </a:rPr>
              <a:t>2 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  3sp</a:t>
            </a:r>
            <a:r>
              <a:rPr lang="en-US" sz="2400" baseline="30000" dirty="0" smtClean="0">
                <a:latin typeface="+mj-lt"/>
                <a:sym typeface="Wingdings" panose="05000000000000000000" pitchFamily="2" charset="2"/>
              </a:rPr>
              <a:t>3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660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" y="701675"/>
            <a:ext cx="5895975" cy="601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" y="240010"/>
            <a:ext cx="8519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Band structure of </a:t>
            </a:r>
            <a:r>
              <a:rPr lang="en-US" sz="2400" dirty="0" err="1" smtClean="0">
                <a:latin typeface="+mj-lt"/>
              </a:rPr>
              <a:t>graphene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960120"/>
            <a:ext cx="2346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 2s</a:t>
            </a:r>
            <a:r>
              <a:rPr lang="en-US" sz="2400" baseline="30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 2p</a:t>
            </a:r>
            <a:r>
              <a:rPr lang="en-US" sz="2400" baseline="30000" dirty="0" smtClean="0">
                <a:latin typeface="+mj-lt"/>
              </a:rPr>
              <a:t>2 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 2sp</a:t>
            </a:r>
            <a:r>
              <a:rPr lang="en-US" sz="2400" baseline="30000" dirty="0" smtClean="0">
                <a:latin typeface="+mj-lt"/>
                <a:sym typeface="Wingdings" panose="05000000000000000000" pitchFamily="2" charset="2"/>
              </a:rPr>
              <a:t>2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+ 2p</a:t>
            </a:r>
            <a:r>
              <a:rPr lang="en-US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endParaRPr lang="en-US" sz="2400" dirty="0" smtClean="0">
              <a:latin typeface="+mj-lt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5623560" y="2900253"/>
            <a:ext cx="396240" cy="1854627"/>
          </a:xfrm>
          <a:prstGeom prst="rightBrac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46520" y="3429000"/>
            <a:ext cx="224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3 bands accommodate 6 electrons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5623560" y="2407920"/>
            <a:ext cx="548640" cy="411480"/>
          </a:xfrm>
          <a:prstGeom prst="rightBrace">
            <a:avLst/>
          </a:prstGeom>
          <a:ln w="508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46520" y="2423160"/>
            <a:ext cx="2026920" cy="477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</a:t>
            </a:r>
            <a:r>
              <a:rPr lang="en-US" sz="2400" dirty="0" smtClean="0">
                <a:latin typeface="Symbol" panose="05050102010706020507" pitchFamily="18" charset="2"/>
              </a:rPr>
              <a:t>p</a:t>
            </a:r>
            <a:r>
              <a:rPr lang="en-US" sz="2400" dirty="0" smtClean="0"/>
              <a:t> band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143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7442" y="372140"/>
            <a:ext cx="776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Atomic orbitals for analyzing covalent materials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833805"/>
            <a:ext cx="794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2"/>
              </a:rPr>
              <a:t>http://winter.group.shef.ac.uk/orbitron/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507386"/>
            <a:ext cx="1956680" cy="1921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655" y="3940995"/>
            <a:ext cx="5363345" cy="16968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9958" y="3326573"/>
            <a:ext cx="9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l=0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10" y="3340744"/>
            <a:ext cx="9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l=1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54812" y="5672818"/>
            <a:ext cx="9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l=2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108" y="1507386"/>
            <a:ext cx="4621516" cy="19216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18" y="3940995"/>
            <a:ext cx="3838353" cy="169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7442" y="372140"/>
            <a:ext cx="776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Orbital description of covalent bond --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0093" y="1031974"/>
            <a:ext cx="7549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While, for atoms the “</a:t>
            </a:r>
            <a:r>
              <a:rPr lang="en-US" sz="2400" i="1" dirty="0" smtClean="0">
                <a:latin typeface="+mj-lt"/>
              </a:rPr>
              <a:t>z</a:t>
            </a:r>
            <a:r>
              <a:rPr lang="en-US" sz="2400" dirty="0" smtClean="0">
                <a:latin typeface="+mj-lt"/>
              </a:rPr>
              <a:t>” axis is an arbitrary direction, for diatomic molecules and for describing bonds, it is convenient to take the </a:t>
            </a:r>
            <a:r>
              <a:rPr lang="en-US" sz="2400" dirty="0"/>
              <a:t>“</a:t>
            </a:r>
            <a:r>
              <a:rPr lang="en-US" sz="2400" i="1" dirty="0"/>
              <a:t>z</a:t>
            </a:r>
            <a:r>
              <a:rPr lang="en-US" sz="2400" dirty="0"/>
              <a:t>” axis </a:t>
            </a:r>
            <a:r>
              <a:rPr lang="en-US" sz="2400" dirty="0" smtClean="0"/>
              <a:t>as the bond direction.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3767" y="2796363"/>
            <a:ext cx="35158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Atom</a:t>
            </a:r>
          </a:p>
          <a:p>
            <a:r>
              <a:rPr lang="en-US" sz="2400" i="1" dirty="0" smtClean="0">
                <a:latin typeface="+mj-lt"/>
              </a:rPr>
              <a:t>                         symbol</a:t>
            </a:r>
          </a:p>
          <a:p>
            <a:r>
              <a:rPr lang="en-US" sz="2400" i="1" dirty="0" smtClean="0">
                <a:latin typeface="+mj-lt"/>
              </a:rPr>
              <a:t>l=0      m=0           s      </a:t>
            </a:r>
          </a:p>
          <a:p>
            <a:r>
              <a:rPr lang="en-US" sz="2400" i="1" dirty="0" smtClean="0">
                <a:latin typeface="+mj-lt"/>
              </a:rPr>
              <a:t>l=1      m=0           p</a:t>
            </a:r>
          </a:p>
          <a:p>
            <a:r>
              <a:rPr lang="en-US" sz="2400" i="1" dirty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          m=</a:t>
            </a:r>
            <a:r>
              <a:rPr lang="en-US" sz="2400" dirty="0"/>
              <a:t> </a:t>
            </a:r>
            <a:r>
              <a:rPr lang="en-US" sz="2400" dirty="0" smtClean="0"/>
              <a:t>±</a:t>
            </a:r>
            <a:r>
              <a:rPr lang="en-US" sz="2400" i="1" dirty="0" smtClean="0"/>
              <a:t>1        p</a:t>
            </a:r>
            <a:r>
              <a:rPr lang="en-US" sz="2400" i="1" dirty="0" smtClean="0">
                <a:latin typeface="+mj-lt"/>
              </a:rPr>
              <a:t> </a:t>
            </a:r>
          </a:p>
          <a:p>
            <a:r>
              <a:rPr lang="en-US" sz="2400" i="1" dirty="0" smtClean="0">
                <a:latin typeface="+mj-lt"/>
              </a:rPr>
              <a:t>l=2      m=0           d</a:t>
            </a:r>
          </a:p>
          <a:p>
            <a:r>
              <a:rPr lang="en-US" sz="2400" i="1" dirty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          m=</a:t>
            </a:r>
            <a:r>
              <a:rPr lang="en-US" sz="2400" dirty="0"/>
              <a:t> ± </a:t>
            </a:r>
            <a:r>
              <a:rPr lang="en-US" sz="2400" i="1" dirty="0" smtClean="0">
                <a:latin typeface="+mj-lt"/>
              </a:rPr>
              <a:t>1       d</a:t>
            </a:r>
          </a:p>
          <a:p>
            <a:r>
              <a:rPr lang="en-US" sz="2400" i="1" dirty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          m=</a:t>
            </a:r>
            <a:r>
              <a:rPr lang="en-US" sz="2400" dirty="0"/>
              <a:t> ± </a:t>
            </a:r>
            <a:r>
              <a:rPr lang="en-US" sz="2400" i="1" dirty="0" smtClean="0">
                <a:latin typeface="+mj-lt"/>
              </a:rPr>
              <a:t>2       d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45683" y="2842433"/>
            <a:ext cx="35158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Bond</a:t>
            </a:r>
          </a:p>
          <a:p>
            <a:r>
              <a:rPr lang="en-US" sz="2400" i="1" dirty="0" smtClean="0">
                <a:latin typeface="+mj-lt"/>
              </a:rPr>
              <a:t>                         symbol</a:t>
            </a:r>
          </a:p>
          <a:p>
            <a:r>
              <a:rPr lang="en-US" sz="2400" i="1" dirty="0" smtClean="0">
                <a:latin typeface="+mj-lt"/>
              </a:rPr>
              <a:t>l=0       </a:t>
            </a:r>
            <a:r>
              <a:rPr lang="en-US" sz="2400" i="1" dirty="0" smtClean="0">
                <a:latin typeface="Symbol" panose="05050102010706020507" pitchFamily="18" charset="2"/>
              </a:rPr>
              <a:t>l</a:t>
            </a:r>
            <a:r>
              <a:rPr lang="en-US" sz="2400" i="1" dirty="0" smtClean="0">
                <a:latin typeface="+mj-lt"/>
              </a:rPr>
              <a:t>=0           </a:t>
            </a:r>
            <a:r>
              <a:rPr lang="en-US" sz="2400" i="1" dirty="0" smtClean="0">
                <a:latin typeface="Symbol" panose="05050102010706020507" pitchFamily="18" charset="2"/>
              </a:rPr>
              <a:t>s</a:t>
            </a:r>
            <a:r>
              <a:rPr lang="en-US" sz="2400" i="1" dirty="0" smtClean="0">
                <a:latin typeface="+mj-lt"/>
              </a:rPr>
              <a:t>      </a:t>
            </a:r>
          </a:p>
          <a:p>
            <a:r>
              <a:rPr lang="en-US" sz="2400" i="1" dirty="0" smtClean="0">
                <a:latin typeface="+mj-lt"/>
              </a:rPr>
              <a:t>l=1       </a:t>
            </a:r>
            <a:r>
              <a:rPr lang="en-US" sz="2400" i="1" dirty="0" smtClean="0">
                <a:latin typeface="Symbol" panose="05050102010706020507" pitchFamily="18" charset="2"/>
              </a:rPr>
              <a:t>l</a:t>
            </a:r>
            <a:r>
              <a:rPr lang="en-US" sz="2400" i="1" dirty="0" smtClean="0">
                <a:latin typeface="+mj-lt"/>
              </a:rPr>
              <a:t>=0           </a:t>
            </a:r>
            <a:r>
              <a:rPr lang="en-US" sz="2400" i="1" dirty="0" smtClean="0">
                <a:latin typeface="Symbol" panose="05050102010706020507" pitchFamily="18" charset="2"/>
              </a:rPr>
              <a:t>s</a:t>
            </a:r>
            <a:r>
              <a:rPr lang="en-US" sz="2400" i="1" dirty="0" smtClean="0"/>
              <a:t> </a:t>
            </a:r>
            <a:endParaRPr lang="en-US" sz="2400" i="1" dirty="0" smtClean="0">
              <a:latin typeface="+mj-lt"/>
            </a:endParaRPr>
          </a:p>
          <a:p>
            <a:r>
              <a:rPr lang="en-US" sz="2400" i="1" dirty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           </a:t>
            </a:r>
            <a:r>
              <a:rPr lang="en-US" sz="2400" i="1" dirty="0" smtClean="0">
                <a:latin typeface="Symbol" panose="05050102010706020507" pitchFamily="18" charset="2"/>
              </a:rPr>
              <a:t>l</a:t>
            </a:r>
            <a:r>
              <a:rPr lang="en-US" sz="2400" i="1" dirty="0" smtClean="0">
                <a:latin typeface="+mj-lt"/>
              </a:rPr>
              <a:t>=</a:t>
            </a:r>
            <a:r>
              <a:rPr lang="en-US" sz="2400" i="1" dirty="0" smtClean="0"/>
              <a:t>1           </a:t>
            </a:r>
            <a:r>
              <a:rPr lang="en-US" sz="2400" i="1" dirty="0" smtClean="0">
                <a:latin typeface="Symbol" panose="05050102010706020507" pitchFamily="18" charset="2"/>
              </a:rPr>
              <a:t>p</a:t>
            </a:r>
            <a:r>
              <a:rPr lang="en-US" sz="2400" i="1" dirty="0" smtClean="0">
                <a:latin typeface="+mj-lt"/>
              </a:rPr>
              <a:t> </a:t>
            </a:r>
          </a:p>
          <a:p>
            <a:r>
              <a:rPr lang="en-US" sz="2400" i="1" dirty="0" smtClean="0">
                <a:latin typeface="+mj-lt"/>
              </a:rPr>
              <a:t>l=2       </a:t>
            </a:r>
            <a:r>
              <a:rPr lang="en-US" sz="2400" i="1" dirty="0" smtClean="0">
                <a:latin typeface="Symbol" panose="05050102010706020507" pitchFamily="18" charset="2"/>
              </a:rPr>
              <a:t>l</a:t>
            </a:r>
            <a:r>
              <a:rPr lang="en-US" sz="2400" i="1" dirty="0" smtClean="0">
                <a:latin typeface="+mj-lt"/>
              </a:rPr>
              <a:t>=0           </a:t>
            </a:r>
            <a:r>
              <a:rPr lang="en-US" sz="2400" i="1" dirty="0" smtClean="0">
                <a:latin typeface="Symbol" panose="05050102010706020507" pitchFamily="18" charset="2"/>
              </a:rPr>
              <a:t>s</a:t>
            </a:r>
          </a:p>
          <a:p>
            <a:r>
              <a:rPr lang="en-US" sz="2400" i="1" dirty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           </a:t>
            </a:r>
            <a:r>
              <a:rPr lang="en-US" sz="2400" i="1" dirty="0" smtClean="0">
                <a:latin typeface="Symbol" panose="05050102010706020507" pitchFamily="18" charset="2"/>
              </a:rPr>
              <a:t>l</a:t>
            </a:r>
            <a:r>
              <a:rPr lang="en-US" sz="2400" i="1" dirty="0" smtClean="0">
                <a:latin typeface="+mj-lt"/>
              </a:rPr>
              <a:t>=1           </a:t>
            </a:r>
            <a:r>
              <a:rPr lang="en-US" sz="2400" i="1" dirty="0" smtClean="0">
                <a:latin typeface="Symbol" panose="05050102010706020507" pitchFamily="18" charset="2"/>
              </a:rPr>
              <a:t>p  </a:t>
            </a:r>
          </a:p>
          <a:p>
            <a:r>
              <a:rPr lang="en-US" sz="2400" i="1" dirty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           </a:t>
            </a:r>
            <a:r>
              <a:rPr lang="en-US" sz="2400" i="1" dirty="0" smtClean="0">
                <a:latin typeface="Symbol" panose="05050102010706020507" pitchFamily="18" charset="2"/>
              </a:rPr>
              <a:t>l</a:t>
            </a:r>
            <a:r>
              <a:rPr lang="en-US" sz="2400" i="1" dirty="0" smtClean="0">
                <a:latin typeface="+mj-lt"/>
              </a:rPr>
              <a:t>=</a:t>
            </a:r>
            <a:r>
              <a:rPr lang="en-US" sz="2400" dirty="0" smtClean="0"/>
              <a:t> </a:t>
            </a:r>
            <a:r>
              <a:rPr lang="en-US" sz="2400" i="1" dirty="0" smtClean="0">
                <a:latin typeface="+mj-lt"/>
              </a:rPr>
              <a:t>2          </a:t>
            </a:r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0535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97442" y="1469307"/>
            <a:ext cx="2704505" cy="1472610"/>
            <a:chOff x="914399" y="1956389"/>
            <a:chExt cx="2704505" cy="14726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399" y="1956390"/>
              <a:ext cx="1499481" cy="147260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9422" y="1956389"/>
              <a:ext cx="1499482" cy="1472609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775782" y="1113671"/>
            <a:ext cx="1304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ss</a:t>
            </a:r>
            <a:r>
              <a:rPr lang="en-US" sz="2400" i="1" dirty="0" err="1" smtClean="0">
                <a:latin typeface="Symbol" panose="05050102010706020507" pitchFamily="18" charset="2"/>
              </a:rPr>
              <a:t>s</a:t>
            </a:r>
            <a:endParaRPr lang="en-US" sz="2400" i="1" dirty="0" smtClean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362703" y="853061"/>
            <a:ext cx="1562100" cy="2705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32394"/>
          <a:stretch/>
        </p:blipFill>
        <p:spPr>
          <a:xfrm rot="5400000">
            <a:off x="4857750" y="1414847"/>
            <a:ext cx="1562100" cy="18288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446882" y="2291553"/>
            <a:ext cx="297712" cy="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66274" y="1140152"/>
            <a:ext cx="1304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pp</a:t>
            </a:r>
            <a:r>
              <a:rPr lang="en-US" sz="2400" i="1" dirty="0" err="1" smtClean="0">
                <a:latin typeface="Symbol" panose="05050102010706020507" pitchFamily="18" charset="2"/>
              </a:rPr>
              <a:t>s</a:t>
            </a:r>
            <a:endParaRPr lang="en-US" sz="2400" i="1" dirty="0" smtClean="0"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42" y="3008794"/>
            <a:ext cx="1562100" cy="2705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283" y="3011873"/>
            <a:ext cx="1562100" cy="27051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906767" y="4758330"/>
            <a:ext cx="845439" cy="707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10460" y="3419060"/>
            <a:ext cx="1304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pp</a:t>
            </a:r>
            <a:r>
              <a:rPr lang="en-US" sz="2400" i="1" dirty="0" err="1" smtClean="0">
                <a:latin typeface="Symbol" panose="05050102010706020507" pitchFamily="18" charset="2"/>
              </a:rPr>
              <a:t>p</a:t>
            </a:r>
            <a:endParaRPr lang="en-US" sz="2400" i="1" dirty="0" smtClean="0">
              <a:latin typeface="+mj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850" y="4027969"/>
            <a:ext cx="1123950" cy="1685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673" y="4027969"/>
            <a:ext cx="1123950" cy="16859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44594" y="3419060"/>
            <a:ext cx="1304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dd</a:t>
            </a:r>
            <a:r>
              <a:rPr lang="en-US" sz="2400" i="1" dirty="0" err="1">
                <a:latin typeface="Symbol" panose="05050102010706020507" pitchFamily="18" charset="2"/>
              </a:rPr>
              <a:t>p</a:t>
            </a:r>
            <a:endParaRPr lang="en-US" sz="2400" i="1" dirty="0" smtClean="0">
              <a:latin typeface="Symbol" panose="05050102010706020507" pitchFamily="18" charset="2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871330" y="2307265"/>
            <a:ext cx="297712" cy="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7442" y="372140"/>
            <a:ext cx="776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Atomic orbital bond types</a:t>
            </a:r>
          </a:p>
        </p:txBody>
      </p:sp>
    </p:spTree>
    <p:extLst>
      <p:ext uri="{BB962C8B-B14F-4D97-AF65-F5344CB8AC3E}">
        <p14:creationId xmlns:p14="http://schemas.microsoft.com/office/powerpoint/2010/main" val="392931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23250</TotalTime>
  <Words>472</Words>
  <Application>Microsoft Office PowerPoint</Application>
  <PresentationFormat>On-screen Show (4:3)</PresentationFormat>
  <Paragraphs>126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Symbol</vt:lpstr>
      <vt:lpstr>Wingdings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1296</cp:revision>
  <cp:lastPrinted>2015-10-07T16:19:19Z</cp:lastPrinted>
  <dcterms:created xsi:type="dcterms:W3CDTF">2012-01-10T18:32:24Z</dcterms:created>
  <dcterms:modified xsi:type="dcterms:W3CDTF">2015-10-08T13:25:04Z</dcterms:modified>
</cp:coreProperties>
</file>