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13" r:id="rId3"/>
    <p:sldId id="314" r:id="rId4"/>
    <p:sldId id="327" r:id="rId5"/>
    <p:sldId id="328" r:id="rId6"/>
    <p:sldId id="316" r:id="rId7"/>
    <p:sldId id="329" r:id="rId8"/>
    <p:sldId id="318" r:id="rId9"/>
    <p:sldId id="317" r:id="rId10"/>
    <p:sldId id="319" r:id="rId11"/>
    <p:sldId id="308" r:id="rId12"/>
    <p:sldId id="309" r:id="rId13"/>
    <p:sldId id="320" r:id="rId14"/>
    <p:sldId id="322" r:id="rId15"/>
    <p:sldId id="323" r:id="rId16"/>
    <p:sldId id="324" r:id="rId17"/>
    <p:sldId id="325" r:id="rId18"/>
    <p:sldId id="326" r:id="rId19"/>
    <p:sldId id="321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9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</a:t>
            </a:r>
            <a:r>
              <a:rPr lang="en-US" sz="2800" b="1" dirty="0" smtClean="0">
                <a:solidFill>
                  <a:schemeClr val="folHlink"/>
                </a:solidFill>
              </a:rPr>
              <a:t>Continue reading Chapter 1 in GGGPP; Electrons in one-dimensional periodic potentials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Review of Bloch’s Theorem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folHlink"/>
                </a:solidFill>
              </a:rPr>
              <a:t>Kronig</a:t>
            </a:r>
            <a:r>
              <a:rPr lang="en-US" sz="2800" b="1" dirty="0" smtClean="0">
                <a:solidFill>
                  <a:schemeClr val="folHlink"/>
                </a:solidFill>
              </a:rPr>
              <a:t>-Penny  model potential from the viewpoint of scattering or tunneling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47595"/>
              </p:ext>
            </p:extLst>
          </p:nvPr>
        </p:nvGraphicFramePr>
        <p:xfrm>
          <a:off x="1143000" y="4533900"/>
          <a:ext cx="57912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3" imgW="5448240" imgH="1714320" progId="Equation.DSMT4">
                  <p:embed/>
                </p:oleObj>
              </mc:Choice>
              <mc:Fallback>
                <p:oleObj name="Equation" r:id="rId3" imgW="544824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4533900"/>
                        <a:ext cx="5791200" cy="182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23802"/>
              </p:ext>
            </p:extLst>
          </p:nvPr>
        </p:nvGraphicFramePr>
        <p:xfrm>
          <a:off x="1143000" y="3635375"/>
          <a:ext cx="50276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5" imgW="4546440" imgH="711000" progId="Equation.DSMT4">
                  <p:embed/>
                </p:oleObj>
              </mc:Choice>
              <mc:Fallback>
                <p:oleObj name="Equation" r:id="rId5" imgW="45464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3635375"/>
                        <a:ext cx="5027613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9080" t="10853" r="8804" b="17829"/>
          <a:stretch/>
        </p:blipFill>
        <p:spPr>
          <a:xfrm>
            <a:off x="483296" y="5807"/>
            <a:ext cx="739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643247"/>
              </p:ext>
            </p:extLst>
          </p:nvPr>
        </p:nvGraphicFramePr>
        <p:xfrm>
          <a:off x="645319" y="52388"/>
          <a:ext cx="7339012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3" imgW="5448240" imgH="1714320" progId="Equation.DSMT4">
                  <p:embed/>
                </p:oleObj>
              </mc:Choice>
              <mc:Fallback>
                <p:oleObj name="Equation" r:id="rId3" imgW="544824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319" y="52388"/>
                        <a:ext cx="7339012" cy="230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8600" y="2552178"/>
            <a:ext cx="8686800" cy="2629422"/>
            <a:chOff x="457200" y="2247378"/>
            <a:chExt cx="8686800" cy="26294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892" y="2362200"/>
              <a:ext cx="8172450" cy="2514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7200" y="2247378"/>
              <a:ext cx="8686800" cy="6096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4267200"/>
              <a:ext cx="8686800" cy="6096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3800" y="26670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Forbidden states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46482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Forbidden states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8742" y="3756025"/>
            <a:ext cx="39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231292"/>
              </p:ext>
            </p:extLst>
          </p:nvPr>
        </p:nvGraphicFramePr>
        <p:xfrm>
          <a:off x="290513" y="5212306"/>
          <a:ext cx="6262687" cy="112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6" imgW="5295600" imgH="952200" progId="Equation.DSMT4">
                  <p:embed/>
                </p:oleObj>
              </mc:Choice>
              <mc:Fallback>
                <p:oleObj name="Equation" r:id="rId6" imgW="52956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513" y="5212306"/>
                        <a:ext cx="6262687" cy="1127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2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6743700" cy="584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895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6019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ka</a:t>
            </a:r>
            <a:r>
              <a:rPr lang="en-US" sz="2400" i="1" dirty="0" smtClean="0">
                <a:latin typeface="+mj-lt"/>
              </a:rPr>
              <a:t>/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7620000" y="4648200"/>
            <a:ext cx="381000" cy="6858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1600200" y="2743200"/>
            <a:ext cx="381000" cy="6858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0" y="2971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gap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47961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gap</a:t>
            </a:r>
          </a:p>
        </p:txBody>
      </p:sp>
    </p:spTree>
    <p:extLst>
      <p:ext uri="{BB962C8B-B14F-4D97-AF65-F5344CB8AC3E}">
        <p14:creationId xmlns:p14="http://schemas.microsoft.com/office/powerpoint/2010/main" val="21313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451" y="876763"/>
            <a:ext cx="4705350" cy="3114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72193"/>
            <a:ext cx="6705600" cy="116416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425" y="105682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Treatment of same problem in terms of transmission and reflection from a periodic barrier.   First consider a single barrier: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041106"/>
              </p:ext>
            </p:extLst>
          </p:nvPr>
        </p:nvGraphicFramePr>
        <p:xfrm>
          <a:off x="794359" y="2097215"/>
          <a:ext cx="67487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5" imgW="622080" imgH="291960" progId="Equation.DSMT4">
                  <p:embed/>
                </p:oleObj>
              </mc:Choice>
              <mc:Fallback>
                <p:oleObj name="Equation" r:id="rId5" imgW="622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4359" y="2097215"/>
                        <a:ext cx="67487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047439"/>
              </p:ext>
            </p:extLst>
          </p:nvPr>
        </p:nvGraphicFramePr>
        <p:xfrm>
          <a:off x="7468155" y="2188640"/>
          <a:ext cx="76144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7" imgW="634680" imgH="291960" progId="Equation.DSMT4">
                  <p:embed/>
                </p:oleObj>
              </mc:Choice>
              <mc:Fallback>
                <p:oleObj name="Equation" r:id="rId7" imgW="634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8155" y="2188640"/>
                        <a:ext cx="76144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63" y="3938024"/>
            <a:ext cx="9002726" cy="12716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4425" y="515624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Matrix for determining coefficients:</a:t>
            </a:r>
          </a:p>
        </p:txBody>
      </p:sp>
    </p:spTree>
    <p:extLst>
      <p:ext uri="{BB962C8B-B14F-4D97-AF65-F5344CB8AC3E}">
        <p14:creationId xmlns:p14="http://schemas.microsoft.com/office/powerpoint/2010/main" val="14607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451" y="76200"/>
            <a:ext cx="4705350" cy="31146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59649"/>
              </p:ext>
            </p:extLst>
          </p:nvPr>
        </p:nvGraphicFramePr>
        <p:xfrm>
          <a:off x="794359" y="1296652"/>
          <a:ext cx="67487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4" imgW="622080" imgH="291960" progId="Equation.DSMT4">
                  <p:embed/>
                </p:oleObj>
              </mc:Choice>
              <mc:Fallback>
                <p:oleObj name="Equation" r:id="rId4" imgW="622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359" y="1296652"/>
                        <a:ext cx="67487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409964"/>
              </p:ext>
            </p:extLst>
          </p:nvPr>
        </p:nvGraphicFramePr>
        <p:xfrm>
          <a:off x="7468155" y="1388077"/>
          <a:ext cx="76144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6" imgW="634680" imgH="291960" progId="Equation.DSMT4">
                  <p:embed/>
                </p:oleObj>
              </mc:Choice>
              <mc:Fallback>
                <p:oleObj name="Equation" r:id="rId6" imgW="634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8155" y="1388077"/>
                        <a:ext cx="76144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455" y="3082590"/>
            <a:ext cx="8839200" cy="1819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945" y="483420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Matching conditions for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coefficients: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5472113"/>
            <a:ext cx="3394412" cy="684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60" y="5411163"/>
            <a:ext cx="5355921" cy="8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Solving for transfer matrix elements: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44" y="756027"/>
            <a:ext cx="7457856" cy="2157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12004"/>
            <a:ext cx="4705350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80682"/>
          <a:stretch/>
        </p:blipFill>
        <p:spPr>
          <a:xfrm>
            <a:off x="5144805" y="3671037"/>
            <a:ext cx="1295400" cy="1164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568"/>
          <a:stretch/>
        </p:blipFill>
        <p:spPr>
          <a:xfrm>
            <a:off x="5486400" y="4566141"/>
            <a:ext cx="3448833" cy="11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545924"/>
            <a:ext cx="4705350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80682"/>
          <a:stretch/>
        </p:blipFill>
        <p:spPr>
          <a:xfrm>
            <a:off x="5029200" y="381000"/>
            <a:ext cx="1295400" cy="1164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568"/>
          <a:stretch/>
        </p:blipFill>
        <p:spPr>
          <a:xfrm>
            <a:off x="5370795" y="1276104"/>
            <a:ext cx="3448833" cy="1164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978839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Transmittance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49353"/>
              </p:ext>
            </p:extLst>
          </p:nvPr>
        </p:nvGraphicFramePr>
        <p:xfrm>
          <a:off x="1295400" y="4555703"/>
          <a:ext cx="5352392" cy="133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5" imgW="2958840" imgH="736560" progId="Equation.DSMT4">
                  <p:embed/>
                </p:oleObj>
              </mc:Choice>
              <mc:Fallback>
                <p:oleObj name="Equation" r:id="rId5" imgW="29588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4555703"/>
                        <a:ext cx="5352392" cy="133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1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9561"/>
            <a:ext cx="7047195" cy="3847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44861"/>
            <a:ext cx="6153150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6265"/>
          <a:stretch/>
        </p:blipFill>
        <p:spPr>
          <a:xfrm>
            <a:off x="533400" y="344532"/>
            <a:ext cx="6800850" cy="13239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704" y="3086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 some algebra: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2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080" t="10853" r="8804" b="17829"/>
          <a:stretch/>
        </p:blipFill>
        <p:spPr>
          <a:xfrm>
            <a:off x="609600" y="644098"/>
            <a:ext cx="7391400" cy="350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transmission through a one-dimensional  periodic barrier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03329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Because of Bloch theorem: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42" y="4544725"/>
            <a:ext cx="63341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Bloch theorem &amp;  transmission coefficients: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90265"/>
            <a:ext cx="4733925" cy="10953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39527"/>
              </p:ext>
            </p:extLst>
          </p:nvPr>
        </p:nvGraphicFramePr>
        <p:xfrm>
          <a:off x="673100" y="827973"/>
          <a:ext cx="850900" cy="81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4" imgW="698400" imgH="672840" progId="Equation.DSMT4">
                  <p:embed/>
                </p:oleObj>
              </mc:Choice>
              <mc:Fallback>
                <p:oleObj name="Equation" r:id="rId4" imgW="6984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100" y="827973"/>
                        <a:ext cx="850900" cy="819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24730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Condition for solution: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024" y="2775911"/>
            <a:ext cx="3766352" cy="1403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542" y="4266010"/>
            <a:ext cx="6600269" cy="145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7815263" cy="50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353425" cy="639644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0500" y="3429000"/>
            <a:ext cx="6858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81" y="4545526"/>
            <a:ext cx="3576638" cy="221150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412"/>
          <a:stretch/>
        </p:blipFill>
        <p:spPr>
          <a:xfrm>
            <a:off x="20320" y="152400"/>
            <a:ext cx="8582025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21291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SnO</a:t>
            </a:r>
            <a:r>
              <a:rPr lang="en-US" sz="2400" baseline="-25000" dirty="0" smtClean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58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8" y="838200"/>
            <a:ext cx="8952422" cy="539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52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SnS</a:t>
            </a:r>
            <a:r>
              <a:rPr lang="en-US" sz="2400" baseline="-25000" dirty="0" smtClean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06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0"/>
            <a:ext cx="9001125" cy="491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495800"/>
            <a:ext cx="8315325" cy="14763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524000" y="2667000"/>
            <a:ext cx="2895600" cy="22304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76400" y="3188494"/>
            <a:ext cx="3438525" cy="206930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75720" r="63367" b="5507"/>
          <a:stretch/>
        </p:blipFill>
        <p:spPr>
          <a:xfrm>
            <a:off x="1948180" y="5548312"/>
            <a:ext cx="4490719" cy="99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584227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Bloch theorem:</a:t>
            </a:r>
          </a:p>
        </p:txBody>
      </p:sp>
    </p:spTree>
    <p:extLst>
      <p:ext uri="{BB962C8B-B14F-4D97-AF65-F5344CB8AC3E}">
        <p14:creationId xmlns:p14="http://schemas.microsoft.com/office/powerpoint/2010/main" val="13087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461962"/>
            <a:ext cx="8772525" cy="593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Eigenvalue solutions to </a:t>
            </a:r>
            <a:r>
              <a:rPr lang="en-US" sz="2400" dirty="0" err="1" smtClean="0">
                <a:latin typeface="+mj-lt"/>
              </a:rPr>
              <a:t>Kronig</a:t>
            </a:r>
            <a:r>
              <a:rPr lang="en-US" sz="2400" smtClean="0">
                <a:latin typeface="+mj-lt"/>
              </a:rPr>
              <a:t>-Penny model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9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820011"/>
            <a:ext cx="6152198" cy="15891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-81677"/>
            <a:ext cx="9001125" cy="49149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895600" y="2876193"/>
            <a:ext cx="1828800" cy="21530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09800" y="2876193"/>
            <a:ext cx="2895600" cy="29912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matching conditions: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781705"/>
            <a:ext cx="5724525" cy="165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273273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Condition for non-trivial solution: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3194223"/>
            <a:ext cx="5486400" cy="1581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280" y="487336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Simplified result: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717" y="5344179"/>
            <a:ext cx="54959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15278</TotalTime>
  <Words>316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890</cp:revision>
  <cp:lastPrinted>2015-08-26T13:44:47Z</cp:lastPrinted>
  <dcterms:created xsi:type="dcterms:W3CDTF">2012-01-10T18:32:24Z</dcterms:created>
  <dcterms:modified xsi:type="dcterms:W3CDTF">2015-08-28T15:54:31Z</dcterms:modified>
</cp:coreProperties>
</file>