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170238" cy="479425"/>
          </a:xfrm>
          <a:prstGeom prst="rect">
            <a:avLst/>
          </a:prstGeom>
        </p:spPr>
        <p:txBody>
          <a:bodyPr vert="horz" lIns="91390" tIns="45696" rIns="91390" bIns="456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4"/>
            <a:ext cx="3170238" cy="479425"/>
          </a:xfrm>
          <a:prstGeom prst="rect">
            <a:avLst/>
          </a:prstGeom>
        </p:spPr>
        <p:txBody>
          <a:bodyPr vert="horz" lIns="91390" tIns="45696" rIns="91390" bIns="45696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93"/>
            <a:ext cx="3170238" cy="479425"/>
          </a:xfrm>
          <a:prstGeom prst="rect">
            <a:avLst/>
          </a:prstGeom>
        </p:spPr>
        <p:txBody>
          <a:bodyPr vert="horz" lIns="91390" tIns="45696" rIns="91390" bIns="456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3"/>
            <a:ext cx="3170238" cy="479425"/>
          </a:xfrm>
          <a:prstGeom prst="rect">
            <a:avLst/>
          </a:prstGeom>
        </p:spPr>
        <p:txBody>
          <a:bodyPr vert="horz" lIns="91390" tIns="45696" rIns="91390" bIns="45696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607" tIns="48303" rIns="96607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0060"/>
          </a:xfrm>
          <a:prstGeom prst="rect">
            <a:avLst/>
          </a:prstGeom>
        </p:spPr>
        <p:txBody>
          <a:bodyPr vert="horz" lIns="96607" tIns="48303" rIns="96607" bIns="48303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7" tIns="48303" rIns="96607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07" tIns="48303" rIns="96607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0060"/>
          </a:xfrm>
          <a:prstGeom prst="rect">
            <a:avLst/>
          </a:prstGeom>
        </p:spPr>
        <p:txBody>
          <a:bodyPr vert="horz" lIns="96607" tIns="48303" rIns="96607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7"/>
            <a:ext cx="3169920" cy="480060"/>
          </a:xfrm>
          <a:prstGeom prst="rect">
            <a:avLst/>
          </a:prstGeom>
        </p:spPr>
        <p:txBody>
          <a:bodyPr vert="horz" lIns="96607" tIns="48303" rIns="96607" bIns="48303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20:</a:t>
            </a:r>
          </a:p>
          <a:p>
            <a:pPr algn="ctr"/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Review: Chapters 1-6 in GGGPP </a:t>
            </a:r>
          </a:p>
          <a:p>
            <a:pPr marL="1828800" lvl="7" indent="-514350">
              <a:buFont typeface="+mj-lt"/>
              <a:buAutoNum type="arabicPeriod"/>
            </a:pPr>
            <a:r>
              <a:rPr lang="en-US" sz="2000" b="1" dirty="0" smtClean="0">
                <a:solidFill>
                  <a:schemeClr val="folHlink"/>
                </a:solidFill>
              </a:rPr>
              <a:t>Bloch theorem</a:t>
            </a:r>
          </a:p>
          <a:p>
            <a:pPr marL="1828800" lvl="7" indent="-514350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folHlink"/>
                </a:solidFill>
              </a:rPr>
              <a:t>Kronig</a:t>
            </a:r>
            <a:r>
              <a:rPr lang="en-US" sz="2000" b="1" dirty="0" smtClean="0">
                <a:solidFill>
                  <a:schemeClr val="folHlink"/>
                </a:solidFill>
              </a:rPr>
              <a:t>-Penny model</a:t>
            </a:r>
          </a:p>
          <a:p>
            <a:pPr marL="1828800" lvl="7" indent="-514350">
              <a:buFont typeface="+mj-lt"/>
              <a:buAutoNum type="arabicPeriod"/>
            </a:pPr>
            <a:r>
              <a:rPr lang="en-US" sz="2000" b="1" dirty="0" smtClean="0">
                <a:solidFill>
                  <a:schemeClr val="folHlink"/>
                </a:solidFill>
              </a:rPr>
              <a:t>Group theory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Group theory – some comments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elements of the group may be abstract; in general, we will use them to describe symmetry properties of our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Representations of a group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68614"/>
              </p:ext>
            </p:extLst>
          </p:nvPr>
        </p:nvGraphicFramePr>
        <p:xfrm>
          <a:off x="627063" y="3373437"/>
          <a:ext cx="8104187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3" imgW="4876560" imgH="1638000" progId="Equation.DSMT4">
                  <p:embed/>
                </p:oleObj>
              </mc:Choice>
              <mc:Fallback>
                <p:oleObj name="Equation" r:id="rId3" imgW="487656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63" y="3373437"/>
                        <a:ext cx="8104187" cy="272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0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great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33851"/>
              </p:ext>
            </p:extLst>
          </p:nvPr>
        </p:nvGraphicFramePr>
        <p:xfrm>
          <a:off x="876300" y="1096963"/>
          <a:ext cx="7035800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Equation" r:id="rId3" imgW="4330440" imgH="2044440" progId="Equation.DSMT4">
                  <p:embed/>
                </p:oleObj>
              </mc:Choice>
              <mc:Fallback>
                <p:oleObj name="Equation" r:id="rId3" imgW="433044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1096963"/>
                        <a:ext cx="7035800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314292"/>
              </p:ext>
            </p:extLst>
          </p:nvPr>
        </p:nvGraphicFramePr>
        <p:xfrm>
          <a:off x="1091946" y="3973030"/>
          <a:ext cx="650290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Equation" r:id="rId5" imgW="3187440" imgH="634680" progId="Equation.DSMT4">
                  <p:embed/>
                </p:oleObj>
              </mc:Choice>
              <mc:Fallback>
                <p:oleObj name="Equation" r:id="rId5" imgW="31874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1946" y="3973030"/>
                        <a:ext cx="6502908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626" y="606287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only irreducible representations are used.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33993"/>
              </p:ext>
            </p:extLst>
          </p:nvPr>
        </p:nvGraphicFramePr>
        <p:xfrm>
          <a:off x="1214506" y="5325300"/>
          <a:ext cx="4649580" cy="88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Equation" r:id="rId7" imgW="2603160" imgH="495000" progId="Equation.DSMT4">
                  <p:embed/>
                </p:oleObj>
              </mc:Choice>
              <mc:Fallback>
                <p:oleObj name="Equation" r:id="rId7" imgW="26031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4506" y="5325300"/>
                        <a:ext cx="4649580" cy="88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1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Simplified analysis in terms of the “characters” of the representations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33799"/>
              </p:ext>
            </p:extLst>
          </p:nvPr>
        </p:nvGraphicFramePr>
        <p:xfrm>
          <a:off x="1981200" y="1288197"/>
          <a:ext cx="3043236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3" imgW="1803240" imgH="685800" progId="Equation.DSMT4">
                  <p:embed/>
                </p:oleObj>
              </mc:Choice>
              <mc:Fallback>
                <p:oleObj name="Equation" r:id="rId3" imgW="1803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288197"/>
                        <a:ext cx="3043236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58408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Character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02022"/>
              </p:ext>
            </p:extLst>
          </p:nvPr>
        </p:nvGraphicFramePr>
        <p:xfrm>
          <a:off x="2139950" y="3226247"/>
          <a:ext cx="44831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5" imgW="2197080" imgH="558720" progId="Equation.DSMT4">
                  <p:embed/>
                </p:oleObj>
              </mc:Choice>
              <mc:Fallback>
                <p:oleObj name="Equation" r:id="rId5" imgW="2197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9950" y="3226247"/>
                        <a:ext cx="4483100" cy="1139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105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all members of a class have the same</a:t>
            </a:r>
          </a:p>
          <a:p>
            <a:r>
              <a:rPr lang="en-US" sz="2400" dirty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haracter for any given representation </a:t>
            </a:r>
            <a:r>
              <a:rPr lang="en-US" sz="2400" i="1" dirty="0" err="1" smtClean="0">
                <a:latin typeface="+mj-lt"/>
              </a:rPr>
              <a:t>i</a:t>
            </a:r>
            <a:r>
              <a:rPr lang="en-US" sz="2400" i="1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53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Reciprocal lattice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790"/>
          <a:stretch/>
        </p:blipFill>
        <p:spPr>
          <a:xfrm>
            <a:off x="1988771" y="2178188"/>
            <a:ext cx="195262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lattice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12709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reciprocal lattice</a:t>
            </a:r>
          </a:p>
        </p:txBody>
      </p:sp>
      <p:sp>
        <p:nvSpPr>
          <p:cNvPr id="9" name="Right Arrow 8"/>
          <p:cNvSpPr/>
          <p:nvPr/>
        </p:nvSpPr>
        <p:spPr>
          <a:xfrm rot="19457249">
            <a:off x="1526239" y="2809874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416781">
            <a:off x="2644692" y="284483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" y="5230674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reciprocal lattice vector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687734"/>
            <a:ext cx="2895600" cy="485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3886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vectors of the reciprocal lattice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4373354"/>
            <a:ext cx="8001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Reciprocal lattice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790"/>
          <a:stretch/>
        </p:blipFill>
        <p:spPr>
          <a:xfrm>
            <a:off x="1988771" y="2178188"/>
            <a:ext cx="195262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lattice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12709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reciprocal lattice</a:t>
            </a:r>
          </a:p>
        </p:txBody>
      </p:sp>
      <p:sp>
        <p:nvSpPr>
          <p:cNvPr id="9" name="Right Arrow 8"/>
          <p:cNvSpPr/>
          <p:nvPr/>
        </p:nvSpPr>
        <p:spPr>
          <a:xfrm rot="19457249">
            <a:off x="1526239" y="2809874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416781">
            <a:off x="2644692" y="284483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" y="5230674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reciprocal lattice vector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687734"/>
            <a:ext cx="2895600" cy="485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3886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vectors of the reciprocal lattice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4373354"/>
            <a:ext cx="8001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3693962" y="3978534"/>
            <a:ext cx="1066800" cy="1295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323652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Born-Oppenheimer approximation</a:t>
            </a:r>
          </a:p>
          <a:p>
            <a:pPr lvl="1"/>
            <a:r>
              <a:rPr lang="en-US" dirty="0" smtClean="0"/>
              <a:t>Born &amp; Huang, </a:t>
            </a:r>
            <a:r>
              <a:rPr lang="en-US" b="1" dirty="0" smtClean="0"/>
              <a:t>Dynamical Theory of Crystal Lattices</a:t>
            </a:r>
            <a:r>
              <a:rPr lang="en-US" dirty="0" smtClean="0"/>
              <a:t>, Oxford (1954)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955228"/>
              </p:ext>
            </p:extLst>
          </p:nvPr>
        </p:nvGraphicFramePr>
        <p:xfrm>
          <a:off x="1084263" y="5273675"/>
          <a:ext cx="632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3" imgW="3162240" imgH="457200" progId="Equation.DSMT4">
                  <p:embed/>
                </p:oleObj>
              </mc:Choice>
              <mc:Fallback>
                <p:oleObj name="Equation" r:id="rId3" imgW="3162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63" y="5273675"/>
                        <a:ext cx="6324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1801"/>
              </p:ext>
            </p:extLst>
          </p:nvPr>
        </p:nvGraphicFramePr>
        <p:xfrm>
          <a:off x="762000" y="2209800"/>
          <a:ext cx="647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5" imgW="3238200" imgH="457200" progId="Equation.DSMT4">
                  <p:embed/>
                </p:oleObj>
              </mc:Choice>
              <mc:Fallback>
                <p:oleObj name="Equation" r:id="rId5" imgW="323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209800"/>
                        <a:ext cx="6477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95300" y="838200"/>
            <a:ext cx="8496300" cy="1287463"/>
            <a:chOff x="495300" y="1074003"/>
            <a:chExt cx="8496300" cy="1287463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4073204"/>
                </p:ext>
              </p:extLst>
            </p:nvPr>
          </p:nvGraphicFramePr>
          <p:xfrm>
            <a:off x="495300" y="1447066"/>
            <a:ext cx="6426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0" name="Equation" r:id="rId7" imgW="3213000" imgH="457200" progId="Equation.DSMT4">
                    <p:embed/>
                  </p:oleObj>
                </mc:Choice>
                <mc:Fallback>
                  <p:oleObj name="Equation" r:id="rId7" imgW="32130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5300" y="1447066"/>
                          <a:ext cx="642620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019800" y="1074003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Electronic coordinates</a:t>
              </a:r>
            </a:p>
            <a:p>
              <a:r>
                <a:rPr lang="en-US" sz="2400" dirty="0" smtClean="0"/>
                <a:t>    Atomic coordinates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5486400" y="1371600"/>
              <a:ext cx="533400" cy="5334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91250" y="1638300"/>
              <a:ext cx="209550" cy="4191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09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Quantum Theory of materials</a:t>
            </a:r>
          </a:p>
        </p:txBody>
      </p:sp>
    </p:spTree>
    <p:extLst>
      <p:ext uri="{BB962C8B-B14F-4D97-AF65-F5344CB8AC3E}">
        <p14:creationId xmlns:p14="http://schemas.microsoft.com/office/powerpoint/2010/main" val="26438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896211"/>
              </p:ext>
            </p:extLst>
          </p:nvPr>
        </p:nvGraphicFramePr>
        <p:xfrm>
          <a:off x="371214" y="1092200"/>
          <a:ext cx="8585201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3" imgW="4292280" imgH="939600" progId="Equation.DSMT4">
                  <p:embed/>
                </p:oleObj>
              </mc:Choice>
              <mc:Fallback>
                <p:oleObj name="Equation" r:id="rId3" imgW="4292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214" y="1092200"/>
                        <a:ext cx="8585201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84920"/>
              </p:ext>
            </p:extLst>
          </p:nvPr>
        </p:nvGraphicFramePr>
        <p:xfrm>
          <a:off x="371214" y="3398544"/>
          <a:ext cx="5654675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5" imgW="2933640" imgH="965160" progId="Equation.DSMT4">
                  <p:embed/>
                </p:oleObj>
              </mc:Choice>
              <mc:Fallback>
                <p:oleObj name="Equation" r:id="rId5" imgW="29336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14" y="3398544"/>
                        <a:ext cx="5654675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Quantum Theory of materials -- continued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28584" y="5073544"/>
            <a:ext cx="4766970" cy="1416304"/>
            <a:chOff x="4528584" y="5073544"/>
            <a:chExt cx="4766970" cy="1416304"/>
          </a:xfrm>
        </p:grpSpPr>
        <p:sp>
          <p:nvSpPr>
            <p:cNvPr id="9" name="Up Arrow 8"/>
            <p:cNvSpPr/>
            <p:nvPr/>
          </p:nvSpPr>
          <p:spPr>
            <a:xfrm rot="-1800000">
              <a:off x="4528584" y="5073544"/>
              <a:ext cx="609600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5658851"/>
              <a:ext cx="4571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Effective nuclear interaction provided by electrons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98551" y="3398544"/>
            <a:ext cx="525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(Often treated classically)</a:t>
            </a:r>
          </a:p>
        </p:txBody>
      </p:sp>
    </p:spTree>
    <p:extLst>
      <p:ext uri="{BB962C8B-B14F-4D97-AF65-F5344CB8AC3E}">
        <p14:creationId xmlns:p14="http://schemas.microsoft.com/office/powerpoint/2010/main" val="19580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First consider electronic Hamiltonian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587285"/>
              </p:ext>
            </p:extLst>
          </p:nvPr>
        </p:nvGraphicFramePr>
        <p:xfrm>
          <a:off x="371214" y="1092200"/>
          <a:ext cx="8585201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3" imgW="4292280" imgH="939600" progId="Equation.DSMT4">
                  <p:embed/>
                </p:oleObj>
              </mc:Choice>
              <mc:Fallback>
                <p:oleObj name="Equation" r:id="rId3" imgW="4292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214" y="1092200"/>
                        <a:ext cx="8585201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029200" y="3002478"/>
            <a:ext cx="3181845" cy="995065"/>
            <a:chOff x="5029200" y="3002478"/>
            <a:chExt cx="3181845" cy="995065"/>
          </a:xfrm>
        </p:grpSpPr>
        <p:sp>
          <p:nvSpPr>
            <p:cNvPr id="8" name="Left Brace 7"/>
            <p:cNvSpPr/>
            <p:nvPr/>
          </p:nvSpPr>
          <p:spPr>
            <a:xfrm rot="16200000">
              <a:off x="6343650" y="1688028"/>
              <a:ext cx="533400" cy="31623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5445" y="3535878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Replace by “</a:t>
              </a:r>
              <a:r>
                <a:rPr lang="en-US" sz="2400" dirty="0" err="1" smtClean="0">
                  <a:latin typeface="+mj-lt"/>
                </a:rPr>
                <a:t>jellium</a:t>
              </a:r>
              <a:r>
                <a:rPr lang="en-US" sz="2400" dirty="0" smtClean="0">
                  <a:latin typeface="+mj-lt"/>
                </a:rPr>
                <a:t>”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91000" y="2895600"/>
            <a:ext cx="3124200" cy="2766674"/>
            <a:chOff x="4191000" y="2895600"/>
            <a:chExt cx="3124200" cy="2766674"/>
          </a:xfrm>
        </p:grpSpPr>
        <p:sp>
          <p:nvSpPr>
            <p:cNvPr id="11" name="Down Arrow 10"/>
            <p:cNvSpPr/>
            <p:nvPr/>
          </p:nvSpPr>
          <p:spPr>
            <a:xfrm>
              <a:off x="4343400" y="2895600"/>
              <a:ext cx="381000" cy="1905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4831277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Independent electron contributions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4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55059"/>
            <a:ext cx="7357167" cy="3701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078" y="268070"/>
            <a:ext cx="82097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model of metals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Nuclear potential represented by a uniform background of positive charge with charge density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0</a:t>
            </a:r>
            <a:r>
              <a:rPr lang="en-US" sz="2400" i="1" dirty="0" smtClean="0">
                <a:latin typeface="+mj-lt"/>
              </a:rPr>
              <a:t>=Z/V 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 representing volume per atom)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Electrons represented as independent free electrons occupying free-electron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33193"/>
              </p:ext>
            </p:extLst>
          </p:nvPr>
        </p:nvGraphicFramePr>
        <p:xfrm>
          <a:off x="5548522" y="2057400"/>
          <a:ext cx="3204539" cy="74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4" imgW="2552400" imgH="596880" progId="Equation.DSMT4">
                  <p:embed/>
                </p:oleObj>
              </mc:Choice>
              <mc:Fallback>
                <p:oleObj name="Equation" r:id="rId4" imgW="25524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8522" y="2057400"/>
                        <a:ext cx="3204539" cy="74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273089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Figure from GGGPP</a:t>
            </a:r>
          </a:p>
        </p:txBody>
      </p:sp>
    </p:spTree>
    <p:extLst>
      <p:ext uri="{BB962C8B-B14F-4D97-AF65-F5344CB8AC3E}">
        <p14:creationId xmlns:p14="http://schemas.microsoft.com/office/powerpoint/2010/main" val="24629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79" r="19213" b="23827"/>
          <a:stretch/>
        </p:blipFill>
        <p:spPr>
          <a:xfrm>
            <a:off x="4419600" y="291548"/>
            <a:ext cx="4495800" cy="2819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Calculation of the Fermi level for </a:t>
            </a:r>
            <a:r>
              <a:rPr lang="en-US" sz="2400" dirty="0" err="1" smtClean="0">
                <a:latin typeface="+mj-lt"/>
              </a:rPr>
              <a:t>jellium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62769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1" y="588169"/>
            <a:ext cx="8170283" cy="479663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" y="3964785"/>
            <a:ext cx="457200" cy="493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states analysis of free electron gas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010650" cy="27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401955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17" y="3625386"/>
            <a:ext cx="6210300" cy="28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882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modeling schemes – based on density functional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38764"/>
            <a:ext cx="791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formulation of density functional theory</a:t>
            </a:r>
          </a:p>
          <a:p>
            <a:pPr lvl="1"/>
            <a:r>
              <a:rPr lang="en-US" sz="2400" dirty="0" smtClean="0">
                <a:latin typeface="+mj-lt"/>
              </a:rPr>
              <a:t>Results of self-consistent calculations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013742"/>
              </p:ext>
            </p:extLst>
          </p:nvPr>
        </p:nvGraphicFramePr>
        <p:xfrm>
          <a:off x="1390598" y="2166527"/>
          <a:ext cx="4888938" cy="174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3" imgW="2705040" imgH="965160" progId="Equation.DSMT4">
                  <p:embed/>
                </p:oleObj>
              </mc:Choice>
              <mc:Fallback>
                <p:oleObj name="Equation" r:id="rId3" imgW="270504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0598" y="2166527"/>
                        <a:ext cx="4888938" cy="174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008" y="4282732"/>
            <a:ext cx="7605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remaining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Theory for </a:t>
            </a:r>
            <a:r>
              <a:rPr lang="en-US" sz="2400" i="1" dirty="0" err="1" smtClean="0">
                <a:latin typeface="+mj-lt"/>
              </a:rPr>
              <a:t>E</a:t>
            </a:r>
            <a:r>
              <a:rPr lang="en-US" sz="2400" i="1" baseline="-25000" dirty="0" err="1" smtClean="0">
                <a:latin typeface="+mj-lt"/>
              </a:rPr>
              <a:t>exc</a:t>
            </a:r>
            <a:r>
              <a:rPr lang="en-US" sz="2400" i="1" dirty="0" smtClean="0">
                <a:latin typeface="+mj-lt"/>
              </a:rPr>
              <a:t>[n]</a:t>
            </a:r>
            <a:r>
              <a:rPr lang="en-US" sz="2400" dirty="0" smtClean="0">
                <a:latin typeface="+mj-lt"/>
              </a:rPr>
              <a:t> still underdevelopment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This formalism does not access excited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Strongly correlated electron systems are not well approximated</a:t>
            </a:r>
          </a:p>
        </p:txBody>
      </p:sp>
    </p:spTree>
    <p:extLst>
      <p:ext uri="{BB962C8B-B14F-4D97-AF65-F5344CB8AC3E}">
        <p14:creationId xmlns:p14="http://schemas.microsoft.com/office/powerpoint/2010/main" val="3163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180109"/>
            <a:ext cx="856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solution of Kohn-Sham equations in solids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65" y="641774"/>
            <a:ext cx="5371234" cy="56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69162"/>
              </p:ext>
            </p:extLst>
          </p:nvPr>
        </p:nvGraphicFramePr>
        <p:xfrm>
          <a:off x="203200" y="99938"/>
          <a:ext cx="614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3" imgW="6146640" imgH="1015920" progId="Equation.DSMT4">
                  <p:embed/>
                </p:oleObj>
              </mc:Choice>
              <mc:Fallback>
                <p:oleObj name="Equation" r:id="rId3" imgW="614664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" y="99938"/>
                        <a:ext cx="6146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102703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electron moving in a one-dimensional model potential (</a:t>
            </a:r>
            <a:r>
              <a:rPr lang="en-US" sz="2400" dirty="0" err="1" smtClean="0">
                <a:latin typeface="+mj-lt"/>
              </a:rPr>
              <a:t>Kronig</a:t>
            </a:r>
            <a:r>
              <a:rPr lang="en-US" sz="2400" dirty="0" smtClean="0">
                <a:latin typeface="+mj-lt"/>
              </a:rPr>
              <a:t> and Penney, </a:t>
            </a:r>
            <a:r>
              <a:rPr lang="en-US" sz="2400" i="1" dirty="0" smtClean="0">
                <a:latin typeface="+mj-lt"/>
              </a:rPr>
              <a:t>Proc. Roy. Soc. (London)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130,</a:t>
            </a:r>
            <a:r>
              <a:rPr lang="en-US" sz="2400" dirty="0" smtClean="0">
                <a:latin typeface="+mj-lt"/>
              </a:rPr>
              <a:t> 499 (1931)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2419" y="2627238"/>
            <a:ext cx="8001000" cy="2339474"/>
            <a:chOff x="462419" y="1981200"/>
            <a:chExt cx="8001000" cy="23394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419" y="1981200"/>
              <a:ext cx="8001000" cy="23394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81600" y="2819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V</a:t>
              </a:r>
              <a:r>
                <a:rPr lang="en-US" sz="2400" i="1" baseline="-25000" dirty="0" smtClean="0">
                  <a:latin typeface="+mj-lt"/>
                </a:rPr>
                <a:t>0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057400" y="2590800"/>
              <a:ext cx="1447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90800" y="2133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a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165438"/>
              </p:ext>
            </p:extLst>
          </p:nvPr>
        </p:nvGraphicFramePr>
        <p:xfrm>
          <a:off x="2050092" y="5272515"/>
          <a:ext cx="4655507" cy="143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6" imgW="3251160" imgH="1002960" progId="Equation.DSMT4">
                  <p:embed/>
                </p:oleObj>
              </mc:Choice>
              <mc:Fallback>
                <p:oleObj name="Equation" r:id="rId6" imgW="32511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0092" y="5272515"/>
                        <a:ext cx="4655507" cy="143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6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52400"/>
            <a:ext cx="8001000" cy="2339474"/>
            <a:chOff x="462419" y="1981200"/>
            <a:chExt cx="8001000" cy="23394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419" y="1981200"/>
              <a:ext cx="8001000" cy="23394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1600" y="2819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V</a:t>
              </a:r>
              <a:r>
                <a:rPr lang="en-US" sz="2400" i="1" baseline="-25000" dirty="0" smtClean="0">
                  <a:latin typeface="+mj-lt"/>
                </a:rPr>
                <a:t>0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57400" y="2590800"/>
              <a:ext cx="1447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90800" y="2133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a</a:t>
              </a:r>
            </a:p>
          </p:txBody>
        </p:sp>
      </p:grpSp>
      <p:sp>
        <p:nvSpPr>
          <p:cNvPr id="10" name="Left Brace 9"/>
          <p:cNvSpPr/>
          <p:nvPr/>
        </p:nvSpPr>
        <p:spPr>
          <a:xfrm rot="16200000">
            <a:off x="2816789" y="1145608"/>
            <a:ext cx="228601" cy="113778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7000" y="1676400"/>
            <a:ext cx="528181" cy="479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7030"/>
              </p:ext>
            </p:extLst>
          </p:nvPr>
        </p:nvGraphicFramePr>
        <p:xfrm>
          <a:off x="601771" y="2513795"/>
          <a:ext cx="5339219" cy="302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4" imgW="3962160" imgH="2247840" progId="Equation.DSMT4">
                  <p:embed/>
                </p:oleObj>
              </mc:Choice>
              <mc:Fallback>
                <p:oleObj name="Equation" r:id="rId4" imgW="3962160" imgH="224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771" y="2513795"/>
                        <a:ext cx="5339219" cy="302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5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52400"/>
            <a:ext cx="8001000" cy="2339474"/>
            <a:chOff x="462419" y="1981200"/>
            <a:chExt cx="8001000" cy="23394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419" y="1981200"/>
              <a:ext cx="8001000" cy="23394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1600" y="2819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V</a:t>
              </a:r>
              <a:r>
                <a:rPr lang="en-US" sz="2400" i="1" baseline="-25000" dirty="0" smtClean="0">
                  <a:latin typeface="+mj-lt"/>
                </a:rPr>
                <a:t>0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57400" y="2590800"/>
              <a:ext cx="1447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90800" y="2133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a</a:t>
              </a:r>
            </a:p>
          </p:txBody>
        </p:sp>
      </p:grpSp>
      <p:sp>
        <p:nvSpPr>
          <p:cNvPr id="10" name="Left Brace 9"/>
          <p:cNvSpPr/>
          <p:nvPr/>
        </p:nvSpPr>
        <p:spPr>
          <a:xfrm rot="16200000">
            <a:off x="2816789" y="1145608"/>
            <a:ext cx="228601" cy="113778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7000" y="1676400"/>
            <a:ext cx="528181" cy="479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97131"/>
              </p:ext>
            </p:extLst>
          </p:nvPr>
        </p:nvGraphicFramePr>
        <p:xfrm>
          <a:off x="411163" y="2454275"/>
          <a:ext cx="57229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4" imgW="3670200" imgH="647640" progId="Equation.DSMT4">
                  <p:embed/>
                </p:oleObj>
              </mc:Choice>
              <mc:Fallback>
                <p:oleObj name="Equation" r:id="rId4" imgW="36702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63" y="2454275"/>
                        <a:ext cx="5722937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38430"/>
              </p:ext>
            </p:extLst>
          </p:nvPr>
        </p:nvGraphicFramePr>
        <p:xfrm>
          <a:off x="903288" y="3325813"/>
          <a:ext cx="7339012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6" imgW="5448240" imgH="2374560" progId="Equation.DSMT4">
                  <p:embed/>
                </p:oleObj>
              </mc:Choice>
              <mc:Fallback>
                <p:oleObj name="Equation" r:id="rId6" imgW="5448240" imgH="237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3288" y="3325813"/>
                        <a:ext cx="7339012" cy="319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8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142015"/>
              </p:ext>
            </p:extLst>
          </p:nvPr>
        </p:nvGraphicFramePr>
        <p:xfrm>
          <a:off x="645319" y="52388"/>
          <a:ext cx="7339012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3" imgW="5448240" imgH="1714320" progId="Equation.DSMT4">
                  <p:embed/>
                </p:oleObj>
              </mc:Choice>
              <mc:Fallback>
                <p:oleObj name="Equation" r:id="rId3" imgW="544824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319" y="52388"/>
                        <a:ext cx="7339012" cy="230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28600" y="2552178"/>
            <a:ext cx="8686800" cy="2629422"/>
            <a:chOff x="457200" y="2247378"/>
            <a:chExt cx="8686800" cy="26294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892" y="2362200"/>
              <a:ext cx="8172450" cy="2514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" y="2247378"/>
              <a:ext cx="8686800" cy="6096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4267200"/>
              <a:ext cx="8686800" cy="6096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2667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Forbidden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46482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Forbidden states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8742" y="3756025"/>
            <a:ext cx="39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596932"/>
              </p:ext>
            </p:extLst>
          </p:nvPr>
        </p:nvGraphicFramePr>
        <p:xfrm>
          <a:off x="290513" y="5212306"/>
          <a:ext cx="6262687" cy="112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6" imgW="5295600" imgH="952200" progId="Equation.DSMT4">
                  <p:embed/>
                </p:oleObj>
              </mc:Choice>
              <mc:Fallback>
                <p:oleObj name="Equation" r:id="rId6" imgW="52956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513" y="5212306"/>
                        <a:ext cx="6262687" cy="1127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3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743700" cy="58483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5800" y="6019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ka</a:t>
            </a:r>
            <a:r>
              <a:rPr lang="en-US" sz="2400" i="1" dirty="0" smtClean="0">
                <a:latin typeface="+mj-lt"/>
              </a:rPr>
              <a:t>/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6" name="Up-Down Arrow 25"/>
          <p:cNvSpPr/>
          <p:nvPr/>
        </p:nvSpPr>
        <p:spPr>
          <a:xfrm>
            <a:off x="7620000" y="4648200"/>
            <a:ext cx="381000" cy="6858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>
            <a:off x="1600200" y="2743200"/>
            <a:ext cx="381000" cy="6858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0" y="2971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gap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9800" y="4796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gap</a:t>
            </a:r>
          </a:p>
        </p:txBody>
      </p:sp>
    </p:spTree>
    <p:extLst>
      <p:ext uri="{BB962C8B-B14F-4D97-AF65-F5344CB8AC3E}">
        <p14:creationId xmlns:p14="http://schemas.microsoft.com/office/powerpoint/2010/main" val="12662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235" y="258417"/>
            <a:ext cx="832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Classification of lattice types –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14 </a:t>
            </a:r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230 space groups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409" t="-891" r="409" b="40641"/>
          <a:stretch/>
        </p:blipFill>
        <p:spPr>
          <a:xfrm>
            <a:off x="11935" y="2043676"/>
            <a:ext cx="4493804" cy="3727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8765"/>
          <a:stretch/>
        </p:blipFill>
        <p:spPr>
          <a:xfrm>
            <a:off x="4653057" y="3349487"/>
            <a:ext cx="4490943" cy="25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428" y="0"/>
            <a:ext cx="657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Short digression on abstract group theory</a:t>
            </a:r>
          </a:p>
          <a:p>
            <a:pPr lvl="1"/>
            <a:r>
              <a:rPr lang="en-US" sz="2400" b="1" dirty="0" smtClean="0">
                <a:latin typeface="+mj-lt"/>
              </a:rPr>
              <a:t>     </a:t>
            </a:r>
            <a:r>
              <a:rPr lang="en-US" sz="2400" dirty="0" smtClean="0">
                <a:latin typeface="+mj-lt"/>
              </a:rPr>
              <a:t>What is group theory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3027"/>
            <a:ext cx="8215313" cy="52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23478</TotalTime>
  <Words>566</Words>
  <Application>Microsoft Office PowerPoint</Application>
  <PresentationFormat>On-screen Show (4:3)</PresentationFormat>
  <Paragraphs>144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1307</cp:revision>
  <cp:lastPrinted>2015-10-09T15:36:07Z</cp:lastPrinted>
  <dcterms:created xsi:type="dcterms:W3CDTF">2012-01-10T18:32:24Z</dcterms:created>
  <dcterms:modified xsi:type="dcterms:W3CDTF">2015-10-09T15:38:14Z</dcterms:modified>
</cp:coreProperties>
</file>