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1" r:id="rId18"/>
    <p:sldId id="320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23" r:id="rId31"/>
    <p:sldId id="337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0066FF"/>
    <a:srgbClr val="EC86C8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 snapToGrid="0">
      <p:cViewPr>
        <p:scale>
          <a:sx n="66" d="100"/>
          <a:sy n="66" d="100"/>
        </p:scale>
        <p:origin x="4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3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s.aip.org/history/Thumbnails/drude_paul_a1.jpg" TargetMode="External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48.png"/><Relationship Id="rId4" Type="http://schemas.openxmlformats.org/officeDocument/2006/relationships/image" Target="../media/image4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48.png"/><Relationship Id="rId4" Type="http://schemas.openxmlformats.org/officeDocument/2006/relationships/image" Target="../media/image4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48.png"/><Relationship Id="rId4" Type="http://schemas.openxmlformats.org/officeDocument/2006/relationships/image" Target="../media/image5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48.png"/><Relationship Id="rId4" Type="http://schemas.openxmlformats.org/officeDocument/2006/relationships/image" Target="../media/image5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22.bin"/><Relationship Id="rId4" Type="http://schemas.openxmlformats.org/officeDocument/2006/relationships/hyperlink" Target="http://img.tfd.com/ggse/d6/gsed_0001_0012_0_img2972.pn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7.pn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5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6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6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6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7.png"/><Relationship Id="rId10" Type="http://schemas.openxmlformats.org/officeDocument/2006/relationships/image" Target="../media/image13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77824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23: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endParaRPr lang="en-US" sz="2400" b="1" dirty="0">
              <a:solidFill>
                <a:schemeClr val="folHlink"/>
              </a:solidFill>
            </a:endParaRPr>
          </a:p>
          <a:p>
            <a:pPr marL="971550" lvl="3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Optical and transport properties of metals (Chap</a:t>
            </a:r>
            <a:r>
              <a:rPr lang="en-US" sz="3200" b="1" dirty="0" smtClean="0">
                <a:solidFill>
                  <a:schemeClr val="folHlink"/>
                </a:solidFill>
              </a:rPr>
              <a:t>. </a:t>
            </a:r>
            <a:r>
              <a:rPr lang="en-US" sz="3200" b="1" dirty="0" smtClean="0">
                <a:solidFill>
                  <a:schemeClr val="folHlink"/>
                </a:solidFill>
              </a:rPr>
              <a:t>11 </a:t>
            </a:r>
            <a:r>
              <a:rPr lang="en-US" sz="3200" b="1" dirty="0" smtClean="0">
                <a:solidFill>
                  <a:schemeClr val="folHlink"/>
                </a:solidFill>
              </a:rPr>
              <a:t>in GGGPP)</a:t>
            </a:r>
          </a:p>
          <a:p>
            <a:pPr marL="1428750" lvl="4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Macroscopic theory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428750" lvl="4" indent="-514350"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chemeClr val="folHlink"/>
                </a:solidFill>
              </a:rPr>
              <a:t>Drude</a:t>
            </a:r>
            <a:r>
              <a:rPr lang="en-US" sz="3200" b="1" dirty="0" smtClean="0">
                <a:solidFill>
                  <a:schemeClr val="folHlink"/>
                </a:solidFill>
              </a:rPr>
              <a:t> model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914400" lvl="4"/>
            <a:endParaRPr lang="en-US" sz="3200" b="1" dirty="0" smtClean="0">
              <a:solidFill>
                <a:schemeClr val="folHlink"/>
              </a:solidFill>
            </a:endParaRPr>
          </a:p>
          <a:p>
            <a:pPr marL="457200" lvl="3"/>
            <a:r>
              <a:rPr lang="en-US" sz="3200" b="1" dirty="0" smtClean="0">
                <a:solidFill>
                  <a:schemeClr val="folHlink"/>
                </a:solidFill>
              </a:rPr>
              <a:t>Note: Debye-Waller discussion postponed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914400" lvl="4"/>
            <a:r>
              <a:rPr lang="en-US" sz="3200" b="1" dirty="0" smtClean="0">
                <a:solidFill>
                  <a:schemeClr val="folHlink"/>
                </a:solidFill>
              </a:rPr>
              <a:t> to consideration of Chapter 9.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650" y="2463800"/>
            <a:ext cx="6670699" cy="29321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3725" y="474662"/>
            <a:ext cx="5086350" cy="2057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8383" y="1963554"/>
            <a:ext cx="8388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Evaluation using Cauchy integral theorem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0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44500"/>
            <a:ext cx="835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terms of principle parts integral over negative and positive frequencies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12" y="1275497"/>
            <a:ext cx="70389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355600"/>
            <a:ext cx="679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terms of positive frequencies only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725" y="817265"/>
            <a:ext cx="683895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3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55600"/>
            <a:ext cx="756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reflectivity data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742950"/>
            <a:ext cx="827722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9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Analytic properties of the dielectric function (in the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or from “first principles”  -- </a:t>
            </a:r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39374"/>
              </p:ext>
            </p:extLst>
          </p:nvPr>
        </p:nvGraphicFramePr>
        <p:xfrm>
          <a:off x="685800" y="1211997"/>
          <a:ext cx="81549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数式" r:id="rId3" imgW="3987720" imgH="660240" progId="Equation.3">
                  <p:embed/>
                </p:oleObj>
              </mc:Choice>
              <mc:Fallback>
                <p:oleObj name="数式" r:id="rId3" imgW="39877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1997"/>
                        <a:ext cx="81549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2751642"/>
            <a:ext cx="7924800" cy="3657600"/>
            <a:chOff x="685800" y="2751642"/>
            <a:chExt cx="79248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5"/>
              <a:ext cx="7924800" cy="3433465"/>
              <a:chOff x="685800" y="2814935"/>
              <a:chExt cx="7924800" cy="34334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814935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a</a:t>
                </a: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67379" y="38504"/>
            <a:ext cx="794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more detailed notes: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13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634826"/>
              </p:ext>
            </p:extLst>
          </p:nvPr>
        </p:nvGraphicFramePr>
        <p:xfrm>
          <a:off x="571500" y="3586163"/>
          <a:ext cx="79216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数式" r:id="rId3" imgW="3873240" imgH="507960" progId="Equation.3">
                  <p:embed/>
                </p:oleObj>
              </mc:Choice>
              <mc:Fallback>
                <p:oleObj name="数式" r:id="rId3" imgW="3873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586163"/>
                        <a:ext cx="7921625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9" name="Right Arrow 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1116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数式" r:id="rId5" imgW="3530520" imgH="469800" progId="Equation.3">
                  <p:embed/>
                </p:oleObj>
              </mc:Choice>
              <mc:Fallback>
                <p:oleObj name="数式" r:id="rId5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1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7800" y="4038600"/>
            <a:ext cx="342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7756"/>
              </p:ext>
            </p:extLst>
          </p:nvPr>
        </p:nvGraphicFramePr>
        <p:xfrm>
          <a:off x="1066800" y="1447800"/>
          <a:ext cx="644366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数式" r:id="rId3" imgW="3149280" imgH="2158920" progId="Equation.3">
                  <p:embed/>
                </p:oleObj>
              </mc:Choice>
              <mc:Fallback>
                <p:oleObj name="数式" r:id="rId3" imgW="31492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443663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7098"/>
              </p:ext>
            </p:extLst>
          </p:nvPr>
        </p:nvGraphicFramePr>
        <p:xfrm>
          <a:off x="685800" y="1524000"/>
          <a:ext cx="7870825" cy="472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数式" r:id="rId3" imgW="3848040" imgH="2286000" progId="Equation.3">
                  <p:embed/>
                </p:oleObj>
              </mc:Choice>
              <mc:Fallback>
                <p:oleObj name="数式" r:id="rId3" imgW="384804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70825" cy="472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172200" y="304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295400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342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129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     u</a:t>
            </a:r>
            <a:r>
              <a:rPr lang="en-US" sz="2400" i="1" baseline="-25000" dirty="0" smtClean="0">
                <a:latin typeface="+mj-lt"/>
              </a:rPr>
              <a:t>s</a:t>
            </a:r>
            <a:r>
              <a:rPr lang="en-US" sz="2400" i="1" dirty="0" smtClean="0">
                <a:latin typeface="+mj-lt"/>
              </a:rPr>
              <a:t>    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066800"/>
            <a:ext cx="533400" cy="4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971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15690"/>
              </p:ext>
            </p:extLst>
          </p:nvPr>
        </p:nvGraphicFramePr>
        <p:xfrm>
          <a:off x="762000" y="914400"/>
          <a:ext cx="3403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数式" r:id="rId3" imgW="1663560" imgH="965160" progId="Equation.3">
                  <p:embed/>
                </p:oleObj>
              </mc:Choice>
              <mc:Fallback>
                <p:oleObj name="数式" r:id="rId3" imgW="1663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34036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395235"/>
              </p:ext>
            </p:extLst>
          </p:nvPr>
        </p:nvGraphicFramePr>
        <p:xfrm>
          <a:off x="346074" y="3429000"/>
          <a:ext cx="8416926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数式" r:id="rId5" imgW="4114800" imgH="1117440" progId="Equation.3">
                  <p:embed/>
                </p:oleObj>
              </mc:Choice>
              <mc:Fallback>
                <p:oleObj name="数式" r:id="rId5" imgW="41148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4" y="3429000"/>
                        <a:ext cx="8416926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4893" y="5740400"/>
            <a:ext cx="6987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 be justified from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 --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28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21112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902896"/>
              </p:ext>
            </p:extLst>
          </p:nvPr>
        </p:nvGraphicFramePr>
        <p:xfrm>
          <a:off x="1047750" y="103505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103505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990316"/>
              </p:ext>
            </p:extLst>
          </p:nvPr>
        </p:nvGraphicFramePr>
        <p:xfrm>
          <a:off x="1047750" y="3973352"/>
          <a:ext cx="5229476" cy="1914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5" imgW="3962160" imgH="1434960" progId="Equation.DSMT4">
                  <p:embed/>
                </p:oleObj>
              </mc:Choice>
              <mc:Fallback>
                <p:oleObj name="Equation" r:id="rId5" imgW="396216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3973352"/>
                        <a:ext cx="5229476" cy="191484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52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171974" y="4854102"/>
            <a:ext cx="285226" cy="2684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40" y="1241860"/>
            <a:ext cx="7814919" cy="437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Paul Karl Ludwig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  1863-1906</a:t>
            </a:r>
          </a:p>
        </p:txBody>
      </p:sp>
      <p:pic>
        <p:nvPicPr>
          <p:cNvPr id="71682" name="Picture 2" descr="http://photos.aip.org/history/Thumbnails/drude_paul_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295400"/>
            <a:ext cx="197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87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http://photos.aip.org/history/Thumbnails/drude_paul_a1.jpg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98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236872"/>
              </p:ext>
            </p:extLst>
          </p:nvPr>
        </p:nvGraphicFramePr>
        <p:xfrm>
          <a:off x="518160" y="1033462"/>
          <a:ext cx="6534150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数式" r:id="rId3" imgW="3022560" imgH="2260440" progId="Equation.3">
                  <p:embed/>
                </p:oleObj>
              </mc:Choice>
              <mc:Fallback>
                <p:oleObj name="数式" r:id="rId3" imgW="302256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033462"/>
                        <a:ext cx="6534150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48400" y="4038600"/>
            <a:ext cx="2590476" cy="2463492"/>
            <a:chOff x="914400" y="554353"/>
            <a:chExt cx="2590476" cy="2463492"/>
          </a:xfrm>
        </p:grpSpPr>
        <p:pic>
          <p:nvPicPr>
            <p:cNvPr id="71682" name="Picture 2" descr="http://img.tfd.com/ggse/d6/gsed_0001_0012_0_img297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54353"/>
              <a:ext cx="2590476" cy="246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2118360" y="1600200"/>
              <a:ext cx="152400" cy="1858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Arrow 6"/>
          <p:cNvSpPr/>
          <p:nvPr/>
        </p:nvSpPr>
        <p:spPr>
          <a:xfrm rot="11824291">
            <a:off x="5621750" y="4352105"/>
            <a:ext cx="609600" cy="2076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6047601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" y="14975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Vibrations of charged particles near equilibrium: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5180" y="4455928"/>
            <a:ext cx="73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b="1" dirty="0" err="1" smtClean="0">
                <a:latin typeface="+mj-lt"/>
              </a:rPr>
              <a:t>r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68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0106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0480" y="3135868"/>
            <a:ext cx="5151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Note that: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dirty="0" smtClean="0">
                <a:latin typeface="+mj-lt"/>
              </a:rPr>
              <a:t> &gt; 0 represents dissipation of energy.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baseline="-25000" dirty="0" smtClean="0">
                <a:latin typeface="+mj-lt"/>
              </a:rPr>
              <a:t>0</a:t>
            </a:r>
            <a:r>
              <a:rPr lang="en-US" sz="2000" dirty="0" smtClean="0">
                <a:latin typeface="+mj-lt"/>
              </a:rPr>
              <a:t> represents the natural frequency of the vibration; </a:t>
            </a: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=0 would represent a free (unbound) particle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22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99944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04178"/>
              </p:ext>
            </p:extLst>
          </p:nvPr>
        </p:nvGraphicFramePr>
        <p:xfrm>
          <a:off x="2152650" y="3505200"/>
          <a:ext cx="65341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数式" r:id="rId7" imgW="3022560" imgH="1193760" progId="Equation.3">
                  <p:embed/>
                </p:oleObj>
              </mc:Choice>
              <mc:Fallback>
                <p:oleObj name="数式" r:id="rId7" imgW="302256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505200"/>
                        <a:ext cx="65341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62860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484531"/>
              </p:ext>
            </p:extLst>
          </p:nvPr>
        </p:nvGraphicFramePr>
        <p:xfrm>
          <a:off x="2797175" y="3649662"/>
          <a:ext cx="6040438" cy="27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数式" r:id="rId7" imgW="2793960" imgH="1257120" progId="Equation.3">
                  <p:embed/>
                </p:oleObj>
              </mc:Choice>
              <mc:Fallback>
                <p:oleObj name="数式" r:id="rId7" imgW="27939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3649662"/>
                        <a:ext cx="6040438" cy="275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5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1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9144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031419"/>
              </p:ext>
            </p:extLst>
          </p:nvPr>
        </p:nvGraphicFramePr>
        <p:xfrm>
          <a:off x="2141538" y="3200400"/>
          <a:ext cx="7027862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数式" r:id="rId5" imgW="3251160" imgH="1600200" progId="Equation.3">
                  <p:embed/>
                </p:oleObj>
              </mc:Choice>
              <mc:Fallback>
                <p:oleObj name="数式" r:id="rId5" imgW="325116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200400"/>
                        <a:ext cx="7027862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3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99650"/>
              </p:ext>
            </p:extLst>
          </p:nvPr>
        </p:nvGraphicFramePr>
        <p:xfrm>
          <a:off x="854075" y="533400"/>
          <a:ext cx="7375525" cy="31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数式" r:id="rId3" imgW="3898800" imgH="1650960" progId="Equation.3">
                  <p:embed/>
                </p:oleObj>
              </mc:Choice>
              <mc:Fallback>
                <p:oleObj name="数式" r:id="rId3" imgW="389880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33400"/>
                        <a:ext cx="7375525" cy="316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77595"/>
              </p:ext>
            </p:extLst>
          </p:nvPr>
        </p:nvGraphicFramePr>
        <p:xfrm>
          <a:off x="304800" y="3657601"/>
          <a:ext cx="6934200" cy="2839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数式" r:id="rId5" imgW="3390840" imgH="1371600" progId="Equation.3">
                  <p:embed/>
                </p:oleObj>
              </mc:Choice>
              <mc:Fallback>
                <p:oleObj name="数式" r:id="rId5" imgW="33908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1"/>
                        <a:ext cx="6934200" cy="2839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5010" y="500514"/>
            <a:ext cx="8518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Maxwell’</a:t>
            </a:r>
            <a:r>
              <a:rPr lang="en-US" sz="2400" dirty="0" smtClean="0">
                <a:latin typeface="+mj-lt"/>
              </a:rPr>
              <a:t>s Equations   (</a:t>
            </a:r>
            <a:r>
              <a:rPr lang="en-US" sz="2400" dirty="0" err="1" smtClean="0">
                <a:latin typeface="+mj-lt"/>
              </a:rPr>
              <a:t>cgs</a:t>
            </a:r>
            <a:r>
              <a:rPr lang="en-US" sz="2400" dirty="0" smtClean="0">
                <a:latin typeface="+mj-lt"/>
              </a:rPr>
              <a:t> Gaussian units)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73239"/>
            <a:ext cx="4076700" cy="165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3041649"/>
            <a:ext cx="8991600" cy="3362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2157410"/>
            <a:ext cx="2524125" cy="1133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90436" y="1181821"/>
            <a:ext cx="332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955445"/>
              </p:ext>
            </p:extLst>
          </p:nvPr>
        </p:nvGraphicFramePr>
        <p:xfrm>
          <a:off x="5638800" y="1409117"/>
          <a:ext cx="3048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6" imgW="3047760" imgH="622080" progId="Equation.DSMT4">
                  <p:embed/>
                </p:oleObj>
              </mc:Choice>
              <mc:Fallback>
                <p:oleObj name="Equation" r:id="rId6" imgW="30477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38800" y="1409117"/>
                        <a:ext cx="30480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248054"/>
              </p:ext>
            </p:extLst>
          </p:nvPr>
        </p:nvGraphicFramePr>
        <p:xfrm>
          <a:off x="317032" y="4565650"/>
          <a:ext cx="1714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8" imgW="1714320" imgH="266400" progId="Equation.DSMT4">
                  <p:embed/>
                </p:oleObj>
              </mc:Choice>
              <mc:Fallback>
                <p:oleObj name="Equation" r:id="rId8" imgW="17143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7032" y="4565650"/>
                        <a:ext cx="17145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1311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87769"/>
              </p:ext>
            </p:extLst>
          </p:nvPr>
        </p:nvGraphicFramePr>
        <p:xfrm>
          <a:off x="817562" y="1573213"/>
          <a:ext cx="7412038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数式" r:id="rId3" imgW="3429000" imgH="1726920" progId="Equation.3">
                  <p:embed/>
                </p:oleObj>
              </mc:Choice>
              <mc:Fallback>
                <p:oleObj name="数式" r:id="rId3" imgW="3429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1573213"/>
                        <a:ext cx="7412038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4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4267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462010"/>
              </p:ext>
            </p:extLst>
          </p:nvPr>
        </p:nvGraphicFramePr>
        <p:xfrm>
          <a:off x="533400" y="1600200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08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5900737"/>
            <a:ext cx="3400425" cy="6381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475" y="447574"/>
            <a:ext cx="3743325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3773" t="5151" r="22810" b="31012"/>
          <a:stretch/>
        </p:blipFill>
        <p:spPr>
          <a:xfrm>
            <a:off x="112295" y="60157"/>
            <a:ext cx="4803006" cy="21464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295" y="2426166"/>
            <a:ext cx="3876675" cy="11144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2295" y="3644181"/>
            <a:ext cx="8829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Assume linear response of the electric field to produce the conductivity in terms of conductivity:</a:t>
            </a:r>
            <a:endParaRPr lang="en-US" sz="2400" dirty="0" smtClean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295" y="4542672"/>
            <a:ext cx="5524500" cy="8477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5731" y="4542672"/>
            <a:ext cx="1752600" cy="5905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3402" y="5344457"/>
            <a:ext cx="6208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our geometry:</a:t>
            </a:r>
            <a:endParaRPr lang="en-US" sz="2400" dirty="0" smtClean="0"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57550" y="5281716"/>
            <a:ext cx="5429250" cy="7048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7259" y="5912768"/>
            <a:ext cx="3282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with: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6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0257" y="211756"/>
            <a:ext cx="6708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Taking Fourier transform in space and time: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388" y="673421"/>
            <a:ext cx="4238625" cy="923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700" y="1744686"/>
            <a:ext cx="3124200" cy="62865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57200" y="1925053"/>
            <a:ext cx="409074" cy="3850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6510" y="2701043"/>
            <a:ext cx="6612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spatially uniform conductivity response, the </a:t>
            </a:r>
            <a:r>
              <a:rPr lang="en-US" sz="2400" b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-dependence is trivial:</a:t>
            </a:r>
            <a:endParaRPr lang="en-US" sz="2400" dirty="0" smtClean="0"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3861" y="3116541"/>
            <a:ext cx="1990725" cy="552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/>
          <a:srcRect l="5959" t="14886" r="3665" b="24656"/>
          <a:stretch/>
        </p:blipFill>
        <p:spPr>
          <a:xfrm>
            <a:off x="577515" y="3946357"/>
            <a:ext cx="3503597" cy="6737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2900" y="3917155"/>
            <a:ext cx="3114675" cy="7905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23711" y="4826171"/>
            <a:ext cx="2076450" cy="74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5268" y="4945690"/>
            <a:ext cx="7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410619"/>
              </p:ext>
            </p:extLst>
          </p:nvPr>
        </p:nvGraphicFramePr>
        <p:xfrm>
          <a:off x="3818623" y="4877446"/>
          <a:ext cx="1333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9" imgW="1333440" imgH="571320" progId="Equation.DSMT4">
                  <p:embed/>
                </p:oleObj>
              </mc:Choice>
              <mc:Fallback>
                <p:oleObj name="Equation" r:id="rId9" imgW="13334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18623" y="4877446"/>
                        <a:ext cx="1333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813419"/>
              </p:ext>
            </p:extLst>
          </p:nvPr>
        </p:nvGraphicFramePr>
        <p:xfrm>
          <a:off x="5670585" y="5001564"/>
          <a:ext cx="2743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11" imgW="2743200" imgH="266400" progId="Equation.DSMT4">
                  <p:embed/>
                </p:oleObj>
              </mc:Choice>
              <mc:Fallback>
                <p:oleObj name="Equation" r:id="rId11" imgW="2743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70585" y="5001564"/>
                        <a:ext cx="27432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7411" y="5643536"/>
            <a:ext cx="21050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259" y="288758"/>
            <a:ext cx="8518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Writing complex refractive index in terms of real functions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</a:t>
            </a:r>
            <a:r>
              <a:rPr lang="en-US" sz="2400" i="1" dirty="0" smtClean="0">
                <a:latin typeface="+mj-lt"/>
              </a:rPr>
              <a:t>N(</a:t>
            </a:r>
            <a:r>
              <a:rPr lang="en-US" sz="2400" i="1" dirty="0" smtClean="0">
                <a:latin typeface="Symbol" panose="05050102010706020507" pitchFamily="18" charset="2"/>
              </a:rPr>
              <a:t>w</a:t>
            </a:r>
            <a:r>
              <a:rPr lang="en-US" sz="2400" i="1" dirty="0" smtClean="0">
                <a:latin typeface="+mj-lt"/>
              </a:rPr>
              <a:t>)=n(</a:t>
            </a:r>
            <a:r>
              <a:rPr lang="en-US" sz="2400" i="1" dirty="0">
                <a:latin typeface="Symbol" panose="05050102010706020507" pitchFamily="18" charset="2"/>
              </a:rPr>
              <a:t>w</a:t>
            </a:r>
            <a:r>
              <a:rPr lang="en-US" sz="2400" i="1" dirty="0" smtClean="0">
                <a:latin typeface="+mj-lt"/>
              </a:rPr>
              <a:t>)+</a:t>
            </a:r>
            <a:r>
              <a:rPr lang="en-US" sz="2400" i="1" dirty="0" err="1" smtClean="0">
                <a:latin typeface="+mj-lt"/>
              </a:rPr>
              <a:t>ik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>
                <a:latin typeface="Symbol" panose="05050102010706020507" pitchFamily="18" charset="2"/>
              </a:rPr>
              <a:t>w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967427"/>
              </p:ext>
            </p:extLst>
          </p:nvPr>
        </p:nvGraphicFramePr>
        <p:xfrm>
          <a:off x="974892" y="1442001"/>
          <a:ext cx="5428276" cy="1108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3" imgW="4787640" imgH="977760" progId="Equation.DSMT4">
                  <p:embed/>
                </p:oleObj>
              </mc:Choice>
              <mc:Fallback>
                <p:oleObj name="Equation" r:id="rId3" imgW="478764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4892" y="1442001"/>
                        <a:ext cx="5428276" cy="1108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474853"/>
              </p:ext>
            </p:extLst>
          </p:nvPr>
        </p:nvGraphicFramePr>
        <p:xfrm>
          <a:off x="974892" y="2872939"/>
          <a:ext cx="3597108" cy="862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5" imgW="2806560" imgH="672840" progId="Equation.DSMT4">
                  <p:embed/>
                </p:oleObj>
              </mc:Choice>
              <mc:Fallback>
                <p:oleObj name="Equation" r:id="rId5" imgW="28065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4892" y="2872939"/>
                        <a:ext cx="3597108" cy="862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9466" y="3889859"/>
            <a:ext cx="3514725" cy="695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9466" y="4479234"/>
            <a:ext cx="66579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45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8758"/>
            <a:ext cx="5885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terms of complex conductivity: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649" y="1001879"/>
            <a:ext cx="2276475" cy="619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523" y="1621004"/>
            <a:ext cx="5343525" cy="8858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2332463"/>
            <a:ext cx="8109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of electromagnetic wave at a planar interface at normal interface</a:t>
            </a:r>
            <a:endParaRPr lang="en-US" sz="2400" dirty="0" smtClean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3292937"/>
            <a:ext cx="5029200" cy="2905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71285" y="3943313"/>
            <a:ext cx="105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N(</a:t>
            </a:r>
            <a:r>
              <a:rPr lang="en-US" sz="2400" i="1" dirty="0" smtClean="0">
                <a:latin typeface="Symbol" panose="05050102010706020507" pitchFamily="18" charset="2"/>
              </a:rPr>
              <a:t>w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5375" y="3906091"/>
            <a:ext cx="42386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39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135" y="327259"/>
            <a:ext cx="470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Reflectivity: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503" y="166386"/>
            <a:ext cx="4476750" cy="981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9238" y="1308334"/>
            <a:ext cx="4932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relationships</a:t>
            </a:r>
            <a:endParaRPr lang="en-US" sz="2400" dirty="0" smtClean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2001353"/>
            <a:ext cx="86487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7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6100" y="469900"/>
            <a:ext cx="645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Analytic properties  of dielectric function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50" y="963314"/>
            <a:ext cx="5600700" cy="4752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896138"/>
            <a:ext cx="8463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Here </a:t>
            </a:r>
            <a:r>
              <a:rPr lang="en-US" sz="2400" dirty="0" smtClean="0">
                <a:latin typeface="Symbol" panose="05050102010706020507" pitchFamily="18" charset="2"/>
              </a:rPr>
              <a:t>h</a:t>
            </a:r>
            <a:r>
              <a:rPr lang="en-US" sz="2400" dirty="0" smtClean="0">
                <a:latin typeface="+mj-lt"/>
              </a:rPr>
              <a:t> represents a small infinitesimal imaginary contribution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38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28389</TotalTime>
  <Words>697</Words>
  <Application>Microsoft Office PowerPoint</Application>
  <PresentationFormat>On-screen Show (4:3)</PresentationFormat>
  <Paragraphs>175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Symbol</vt:lpstr>
      <vt:lpstr>Wingdings</vt:lpstr>
      <vt:lpstr>Office Theme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1637</cp:revision>
  <cp:lastPrinted>2015-10-21T13:52:12Z</cp:lastPrinted>
  <dcterms:created xsi:type="dcterms:W3CDTF">2012-01-10T18:32:24Z</dcterms:created>
  <dcterms:modified xsi:type="dcterms:W3CDTF">2015-10-23T08:03:56Z</dcterms:modified>
</cp:coreProperties>
</file>