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1" r:id="rId18"/>
    <p:sldId id="320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23" r:id="rId31"/>
    <p:sldId id="337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  <a:srgbClr val="EC86C8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>
        <p:scale>
          <a:sx n="66" d="100"/>
          <a:sy n="66" d="100"/>
        </p:scale>
        <p:origin x="4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31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s.aip.org/history/Thumbnails/drude_paul_a1.jpg" TargetMode="Externa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8.png"/><Relationship Id="rId4" Type="http://schemas.openxmlformats.org/officeDocument/2006/relationships/image" Target="../media/image4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8.png"/><Relationship Id="rId4" Type="http://schemas.openxmlformats.org/officeDocument/2006/relationships/image" Target="../media/image4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8.png"/><Relationship Id="rId4" Type="http://schemas.openxmlformats.org/officeDocument/2006/relationships/image" Target="../media/image5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8.png"/><Relationship Id="rId4" Type="http://schemas.openxmlformats.org/officeDocument/2006/relationships/image" Target="../media/image5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22.bin"/><Relationship Id="rId4" Type="http://schemas.openxmlformats.org/officeDocument/2006/relationships/hyperlink" Target="http://img.tfd.com/ggse/d6/gsed_0001_0012_0_img2972.pn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7.pn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5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6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6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6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17.png"/><Relationship Id="rId10" Type="http://schemas.openxmlformats.org/officeDocument/2006/relationships/image" Target="../media/image13.wmf"/><Relationship Id="rId4" Type="http://schemas.openxmlformats.org/officeDocument/2006/relationships/image" Target="../media/image16.png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77824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Optical and transport properties of metals (Chap</a:t>
            </a:r>
            <a:r>
              <a:rPr lang="en-US" sz="3200" b="1" dirty="0" smtClean="0">
                <a:solidFill>
                  <a:schemeClr val="folHlink"/>
                </a:solidFill>
              </a:rPr>
              <a:t>. </a:t>
            </a:r>
            <a:r>
              <a:rPr lang="en-US" sz="3200" b="1" dirty="0" smtClean="0">
                <a:solidFill>
                  <a:schemeClr val="folHlink"/>
                </a:solidFill>
              </a:rPr>
              <a:t>11 </a:t>
            </a:r>
            <a:r>
              <a:rPr lang="en-US" sz="3200" b="1" dirty="0" smtClean="0">
                <a:solidFill>
                  <a:schemeClr val="folHlink"/>
                </a:solidFill>
              </a:rPr>
              <a:t>in GGGPP)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Macroscopic theory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solidFill>
                  <a:schemeClr val="folHlink"/>
                </a:solidFill>
              </a:rPr>
              <a:t>Drude</a:t>
            </a:r>
            <a:r>
              <a:rPr lang="en-US" sz="3200" b="1" dirty="0" smtClean="0">
                <a:solidFill>
                  <a:schemeClr val="folHlink"/>
                </a:solidFill>
              </a:rPr>
              <a:t> model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914400" lvl="4"/>
            <a:endParaRPr lang="en-US" sz="3200" b="1" dirty="0" smtClean="0">
              <a:solidFill>
                <a:schemeClr val="folHlink"/>
              </a:solidFill>
            </a:endParaRPr>
          </a:p>
          <a:p>
            <a:pPr marL="457200" lvl="3"/>
            <a:r>
              <a:rPr lang="en-US" sz="3200" b="1" dirty="0" smtClean="0">
                <a:solidFill>
                  <a:schemeClr val="folHlink"/>
                </a:solidFill>
              </a:rPr>
              <a:t>Note: Debye-Waller discussion postponed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914400" lvl="4"/>
            <a:r>
              <a:rPr lang="en-US" sz="3200" b="1" dirty="0" smtClean="0">
                <a:solidFill>
                  <a:schemeClr val="folHlink"/>
                </a:solidFill>
              </a:rPr>
              <a:t> to consideration of Chapter 9.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650" y="2463800"/>
            <a:ext cx="6670699" cy="2932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725" y="474662"/>
            <a:ext cx="5086350" cy="2057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8383" y="1963554"/>
            <a:ext cx="8388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Evaluation using Cauchy integral theorem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03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44500"/>
            <a:ext cx="835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terms of principle parts integral over negative and positive frequencies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" y="1275497"/>
            <a:ext cx="70389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7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355600"/>
            <a:ext cx="679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terms of positive frequencies only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725" y="817265"/>
            <a:ext cx="683895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55600"/>
            <a:ext cx="756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reflectivity data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" y="742950"/>
            <a:ext cx="8277225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9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Analytic properties of the dielectric function (in the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or from “first principles”  -- </a:t>
            </a:r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39374"/>
              </p:ext>
            </p:extLst>
          </p:nvPr>
        </p:nvGraphicFramePr>
        <p:xfrm>
          <a:off x="685800" y="1211997"/>
          <a:ext cx="81549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数式" r:id="rId3" imgW="3987720" imgH="660240" progId="Equation.3">
                  <p:embed/>
                </p:oleObj>
              </mc:Choice>
              <mc:Fallback>
                <p:oleObj name="数式" r:id="rId3" imgW="39877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1997"/>
                        <a:ext cx="81549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85800" y="2751642"/>
            <a:ext cx="7924800" cy="3657600"/>
            <a:chOff x="685800" y="2751642"/>
            <a:chExt cx="79248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5"/>
              <a:ext cx="7924800" cy="3433465"/>
              <a:chOff x="685800" y="2814935"/>
              <a:chExt cx="7924800" cy="343346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57600" y="2814935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a</a:t>
                </a: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67379" y="38504"/>
            <a:ext cx="7940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more detailed notes: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13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634826"/>
              </p:ext>
            </p:extLst>
          </p:nvPr>
        </p:nvGraphicFramePr>
        <p:xfrm>
          <a:off x="571500" y="3586163"/>
          <a:ext cx="792162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数式" r:id="rId3" imgW="3873240" imgH="507960" progId="Equation.3">
                  <p:embed/>
                </p:oleObj>
              </mc:Choice>
              <mc:Fallback>
                <p:oleObj name="数式" r:id="rId3" imgW="38732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586163"/>
                        <a:ext cx="7921625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04800" y="1071962"/>
            <a:ext cx="5334000" cy="2194560"/>
            <a:chOff x="685800" y="2751642"/>
            <a:chExt cx="88900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3"/>
              <a:ext cx="8890000" cy="3433467"/>
              <a:chOff x="685800" y="2814933"/>
              <a:chExt cx="8890000" cy="3433467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21844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91000" y="2814933"/>
                <a:ext cx="18288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</a:t>
                </a:r>
                <a:r>
                  <a:rPr lang="en-US" sz="2400" i="1" dirty="0" smtClean="0">
                    <a:latin typeface="+mj-lt"/>
                  </a:rPr>
                  <a:t>z</a:t>
                </a:r>
                <a:r>
                  <a:rPr lang="en-US" sz="2400" dirty="0" smtClean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a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492028" y="3111192"/>
            <a:ext cx="2270972" cy="1190774"/>
            <a:chOff x="6492028" y="3111192"/>
            <a:chExt cx="2270972" cy="1190774"/>
          </a:xfrm>
        </p:grpSpPr>
        <p:sp>
          <p:nvSpPr>
            <p:cNvPr id="9" name="Right Arrow 8"/>
            <p:cNvSpPr/>
            <p:nvPr/>
          </p:nvSpPr>
          <p:spPr>
            <a:xfrm rot="19453415">
              <a:off x="6492028" y="3920966"/>
              <a:ext cx="1828800" cy="381000"/>
            </a:xfrm>
            <a:prstGeom prst="rightArrow">
              <a:avLst/>
            </a:prstGeom>
            <a:solidFill>
              <a:srgbClr val="FF000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111192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=0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11163"/>
              </p:ext>
            </p:extLst>
          </p:nvPr>
        </p:nvGraphicFramePr>
        <p:xfrm>
          <a:off x="882650" y="5083175"/>
          <a:ext cx="72215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数式" r:id="rId5" imgW="3530520" imgH="469800" progId="Equation.3">
                  <p:embed/>
                </p:oleObj>
              </mc:Choice>
              <mc:Fallback>
                <p:oleObj name="数式" r:id="rId5" imgW="3530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5083175"/>
                        <a:ext cx="72215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166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7800" y="4038600"/>
            <a:ext cx="3429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47756"/>
              </p:ext>
            </p:extLst>
          </p:nvPr>
        </p:nvGraphicFramePr>
        <p:xfrm>
          <a:off x="1066800" y="1447800"/>
          <a:ext cx="6443663" cy="446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数式" r:id="rId3" imgW="3149280" imgH="2158920" progId="Equation.3">
                  <p:embed/>
                </p:oleObj>
              </mc:Choice>
              <mc:Fallback>
                <p:oleObj name="数式" r:id="rId3" imgW="31492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6443663" cy="446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6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87098"/>
              </p:ext>
            </p:extLst>
          </p:nvPr>
        </p:nvGraphicFramePr>
        <p:xfrm>
          <a:off x="685800" y="1524000"/>
          <a:ext cx="7870825" cy="472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数式" r:id="rId3" imgW="3848040" imgH="2286000" progId="Equation.3">
                  <p:embed/>
                </p:oleObj>
              </mc:Choice>
              <mc:Fallback>
                <p:oleObj name="数式" r:id="rId3" imgW="384804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870825" cy="4727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6172200" y="304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1295400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24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7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9342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129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     u</a:t>
            </a:r>
            <a:r>
              <a:rPr lang="en-US" sz="2400" i="1" baseline="-25000" dirty="0" smtClean="0">
                <a:latin typeface="+mj-lt"/>
              </a:rPr>
              <a:t>s</a:t>
            </a:r>
            <a:r>
              <a:rPr lang="en-US" sz="2400" i="1" dirty="0" smtClean="0">
                <a:latin typeface="+mj-lt"/>
              </a:rPr>
              <a:t>    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48600" y="1066800"/>
            <a:ext cx="533400" cy="4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5971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15690"/>
              </p:ext>
            </p:extLst>
          </p:nvPr>
        </p:nvGraphicFramePr>
        <p:xfrm>
          <a:off x="762000" y="914400"/>
          <a:ext cx="340360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数式" r:id="rId3" imgW="1663560" imgH="965160" progId="Equation.3">
                  <p:embed/>
                </p:oleObj>
              </mc:Choice>
              <mc:Fallback>
                <p:oleObj name="数式" r:id="rId3" imgW="16635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14400"/>
                        <a:ext cx="340360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395235"/>
              </p:ext>
            </p:extLst>
          </p:nvPr>
        </p:nvGraphicFramePr>
        <p:xfrm>
          <a:off x="346074" y="3429000"/>
          <a:ext cx="8416926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数式" r:id="rId5" imgW="4114800" imgH="1117440" progId="Equation.3">
                  <p:embed/>
                </p:oleObj>
              </mc:Choice>
              <mc:Fallback>
                <p:oleObj name="数式" r:id="rId5" imgW="41148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4" y="3429000"/>
                        <a:ext cx="8416926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4893" y="5740400"/>
            <a:ext cx="6987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 be justified from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 --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28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21112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transform – for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902896"/>
              </p:ext>
            </p:extLst>
          </p:nvPr>
        </p:nvGraphicFramePr>
        <p:xfrm>
          <a:off x="1047750" y="1035050"/>
          <a:ext cx="53530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数式" r:id="rId3" imgW="2616120" imgH="1193760" progId="Equation.3">
                  <p:embed/>
                </p:oleObj>
              </mc:Choice>
              <mc:Fallback>
                <p:oleObj name="数式" r:id="rId3" imgW="261612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1035050"/>
                        <a:ext cx="53530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990316"/>
              </p:ext>
            </p:extLst>
          </p:nvPr>
        </p:nvGraphicFramePr>
        <p:xfrm>
          <a:off x="1047750" y="3973352"/>
          <a:ext cx="5229476" cy="1914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5" imgW="3962160" imgH="1434960" progId="Equation.DSMT4">
                  <p:embed/>
                </p:oleObj>
              </mc:Choice>
              <mc:Fallback>
                <p:oleObj name="Equation" r:id="rId5" imgW="396216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3973352"/>
                        <a:ext cx="5229476" cy="191484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21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171974" y="4854102"/>
            <a:ext cx="285226" cy="2684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40" y="1241860"/>
            <a:ext cx="7814919" cy="437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Paul Karl Ludwig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  1863-1906</a:t>
            </a:r>
          </a:p>
        </p:txBody>
      </p:sp>
      <p:pic>
        <p:nvPicPr>
          <p:cNvPr id="71682" name="Picture 2" descr="http://photos.aip.org/history/Thumbnails/drude_paul_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295400"/>
            <a:ext cx="197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876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http://photos.aip.org/history/Thumbnails/drude_paul_a1.jpg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98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236872"/>
              </p:ext>
            </p:extLst>
          </p:nvPr>
        </p:nvGraphicFramePr>
        <p:xfrm>
          <a:off x="518160" y="1033462"/>
          <a:ext cx="6534150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数式" r:id="rId3" imgW="3022560" imgH="2260440" progId="Equation.3">
                  <p:embed/>
                </p:oleObj>
              </mc:Choice>
              <mc:Fallback>
                <p:oleObj name="数式" r:id="rId3" imgW="302256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033462"/>
                        <a:ext cx="6534150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248400" y="4038600"/>
            <a:ext cx="2590476" cy="2463492"/>
            <a:chOff x="914400" y="554353"/>
            <a:chExt cx="2590476" cy="2463492"/>
          </a:xfrm>
        </p:grpSpPr>
        <p:pic>
          <p:nvPicPr>
            <p:cNvPr id="71682" name="Picture 2" descr="http://img.tfd.com/ggse/d6/gsed_0001_0012_0_img297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554353"/>
              <a:ext cx="2590476" cy="246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2118360" y="1600200"/>
              <a:ext cx="152400" cy="18589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ight Arrow 6"/>
          <p:cNvSpPr/>
          <p:nvPr/>
        </p:nvSpPr>
        <p:spPr>
          <a:xfrm rot="11824291">
            <a:off x="5621750" y="4352105"/>
            <a:ext cx="609600" cy="20764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6047601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" y="14975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Vibrations of charged particles near equilibrium: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5180" y="4455928"/>
            <a:ext cx="73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d</a:t>
            </a:r>
            <a:r>
              <a:rPr lang="en-US" sz="2400" b="1" dirty="0" err="1" smtClean="0">
                <a:latin typeface="+mj-lt"/>
              </a:rPr>
              <a:t>r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68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930106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2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0480" y="3135868"/>
            <a:ext cx="5151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Note that: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Symbol" pitchFamily="18" charset="2"/>
              </a:rPr>
              <a:t>g</a:t>
            </a:r>
            <a:r>
              <a:rPr lang="en-US" sz="2000" dirty="0" smtClean="0">
                <a:latin typeface="+mj-lt"/>
              </a:rPr>
              <a:t> &gt; 0 represents dissipation of energy.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baseline="-25000" dirty="0" smtClean="0">
                <a:latin typeface="+mj-lt"/>
              </a:rPr>
              <a:t>0</a:t>
            </a:r>
            <a:r>
              <a:rPr lang="en-US" sz="2000" dirty="0" smtClean="0">
                <a:latin typeface="+mj-lt"/>
              </a:rPr>
              <a:t> represents the natural frequency of the vibration; </a:t>
            </a:r>
            <a:r>
              <a:rPr lang="en-US" sz="2000" dirty="0" smtClean="0">
                <a:latin typeface="Symbol" pitchFamily="18" charset="2"/>
              </a:rPr>
              <a:t>w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=0 would represent a free (unbound) particle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22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99944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2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104178"/>
              </p:ext>
            </p:extLst>
          </p:nvPr>
        </p:nvGraphicFramePr>
        <p:xfrm>
          <a:off x="2152650" y="3505200"/>
          <a:ext cx="65341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数式" r:id="rId7" imgW="3022560" imgH="1193760" progId="Equation.3">
                  <p:embed/>
                </p:oleObj>
              </mc:Choice>
              <mc:Fallback>
                <p:oleObj name="数式" r:id="rId7" imgW="302256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505200"/>
                        <a:ext cx="653415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1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562860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2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</a:t>
            </a:r>
            <a:r>
              <a:rPr lang="en-US" sz="2400" i="1" dirty="0" smtClean="0">
                <a:latin typeface="+mj-lt"/>
              </a:rPr>
              <a:t> m </a:t>
            </a:r>
            <a:r>
              <a:rPr lang="en-US" sz="2400" dirty="0" smtClean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4484531"/>
              </p:ext>
            </p:extLst>
          </p:nvPr>
        </p:nvGraphicFramePr>
        <p:xfrm>
          <a:off x="2797175" y="3649662"/>
          <a:ext cx="6040438" cy="275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数式" r:id="rId7" imgW="2793960" imgH="1257120" progId="Equation.3">
                  <p:embed/>
                </p:oleObj>
              </mc:Choice>
              <mc:Fallback>
                <p:oleObj name="数式" r:id="rId7" imgW="27939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3649662"/>
                        <a:ext cx="6040438" cy="275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75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834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model:  </a:t>
            </a:r>
          </a:p>
          <a:p>
            <a:pPr lvl="1"/>
            <a:r>
              <a:rPr lang="en-US" sz="2400" dirty="0" smtClean="0">
                <a:latin typeface="+mj-lt"/>
              </a:rPr>
              <a:t>Vibration of  particle of charge</a:t>
            </a:r>
            <a:r>
              <a:rPr lang="en-US" sz="2400" i="1" dirty="0" smtClean="0">
                <a:latin typeface="+mj-lt"/>
              </a:rPr>
              <a:t> q </a:t>
            </a:r>
            <a:r>
              <a:rPr lang="en-US" sz="2400" dirty="0" smtClean="0">
                <a:latin typeface="+mj-lt"/>
              </a:rPr>
              <a:t>and mass</a:t>
            </a:r>
            <a:r>
              <a:rPr lang="en-US" sz="2400" i="1" dirty="0" smtClean="0">
                <a:latin typeface="+mj-lt"/>
              </a:rPr>
              <a:t> m </a:t>
            </a:r>
            <a:r>
              <a:rPr lang="en-US" sz="2400" dirty="0" smtClean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9144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Symbol" pitchFamily="18" charset="2"/>
                </a:rPr>
                <a:t>d</a:t>
              </a:r>
              <a:r>
                <a:rPr lang="en-US" sz="2400" b="1" dirty="0" err="1" smtClean="0">
                  <a:latin typeface="+mj-lt"/>
                </a:rPr>
                <a:t>r</a:t>
              </a:r>
              <a:endParaRPr lang="en-US" sz="2400" dirty="0" smtClean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http://img.tfd.com/ggse/d6/gsed_0001_0012_0_img2972.png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031419"/>
              </p:ext>
            </p:extLst>
          </p:nvPr>
        </p:nvGraphicFramePr>
        <p:xfrm>
          <a:off x="2141538" y="3200400"/>
          <a:ext cx="7027862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数式" r:id="rId5" imgW="3251160" imgH="1600200" progId="Equation.3">
                  <p:embed/>
                </p:oleObj>
              </mc:Choice>
              <mc:Fallback>
                <p:oleObj name="数式" r:id="rId5" imgW="325116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3200400"/>
                        <a:ext cx="7027862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15327"/>
              </p:ext>
            </p:extLst>
          </p:nvPr>
        </p:nvGraphicFramePr>
        <p:xfrm>
          <a:off x="557213" y="1295400"/>
          <a:ext cx="57388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数式" r:id="rId3" imgW="2654280" imgH="1981080" progId="Equation.3">
                  <p:embed/>
                </p:oleObj>
              </mc:Choice>
              <mc:Fallback>
                <p:oleObj name="数式" r:id="rId3" imgW="26542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295400"/>
                        <a:ext cx="5738812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7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1438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3886200"/>
            <a:ext cx="842772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8768"/>
              </p:ext>
            </p:extLst>
          </p:nvPr>
        </p:nvGraphicFramePr>
        <p:xfrm>
          <a:off x="3286125" y="2514600"/>
          <a:ext cx="9048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数式" r:id="rId5" imgW="419040" imgH="431640" progId="Equation.3">
                  <p:embed/>
                </p:oleObj>
              </mc:Choice>
              <mc:Fallback>
                <p:oleObj name="数式" r:id="rId5" imgW="41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14600"/>
                        <a:ext cx="90487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94536"/>
              </p:ext>
            </p:extLst>
          </p:nvPr>
        </p:nvGraphicFramePr>
        <p:xfrm>
          <a:off x="1295400" y="4343400"/>
          <a:ext cx="87788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name="数式" r:id="rId7" imgW="406080" imgH="431640" progId="Equation.3">
                  <p:embed/>
                </p:oleObj>
              </mc:Choice>
              <mc:Fallback>
                <p:oleObj name="数式" r:id="rId7" imgW="406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877887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</p:spTree>
    <p:extLst>
      <p:ext uri="{BB962C8B-B14F-4D97-AF65-F5344CB8AC3E}">
        <p14:creationId xmlns:p14="http://schemas.microsoft.com/office/powerpoint/2010/main" val="15779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87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6555"/>
              </p:ext>
            </p:extLst>
          </p:nvPr>
        </p:nvGraphicFramePr>
        <p:xfrm>
          <a:off x="846138" y="1447800"/>
          <a:ext cx="6230937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数式" r:id="rId3" imgW="2882880" imgH="1434960" progId="Equation.3">
                  <p:embed/>
                </p:oleObj>
              </mc:Choice>
              <mc:Fallback>
                <p:oleObj name="数式" r:id="rId3" imgW="288288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47800"/>
                        <a:ext cx="6230937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4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4793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99650"/>
              </p:ext>
            </p:extLst>
          </p:nvPr>
        </p:nvGraphicFramePr>
        <p:xfrm>
          <a:off x="854075" y="533400"/>
          <a:ext cx="7375525" cy="3162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数式" r:id="rId3" imgW="3898800" imgH="1650960" progId="Equation.3">
                  <p:embed/>
                </p:oleObj>
              </mc:Choice>
              <mc:Fallback>
                <p:oleObj name="数式" r:id="rId3" imgW="389880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33400"/>
                        <a:ext cx="7375525" cy="3162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277595"/>
              </p:ext>
            </p:extLst>
          </p:nvPr>
        </p:nvGraphicFramePr>
        <p:xfrm>
          <a:off x="304800" y="3657601"/>
          <a:ext cx="6934200" cy="283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数式" r:id="rId5" imgW="3390840" imgH="1371600" progId="Equation.3">
                  <p:embed/>
                </p:oleObj>
              </mc:Choice>
              <mc:Fallback>
                <p:oleObj name="数式" r:id="rId5" imgW="339084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657601"/>
                        <a:ext cx="6934200" cy="2839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6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5010" y="500514"/>
            <a:ext cx="8518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Maxwell’</a:t>
            </a:r>
            <a:r>
              <a:rPr lang="en-US" sz="2400" dirty="0" smtClean="0">
                <a:latin typeface="+mj-lt"/>
              </a:rPr>
              <a:t>s Equations   (</a:t>
            </a:r>
            <a:r>
              <a:rPr lang="en-US" sz="2400" dirty="0" err="1" smtClean="0">
                <a:latin typeface="+mj-lt"/>
              </a:rPr>
              <a:t>cgs</a:t>
            </a:r>
            <a:r>
              <a:rPr lang="en-US" sz="2400" dirty="0" smtClean="0">
                <a:latin typeface="+mj-lt"/>
              </a:rPr>
              <a:t> Gaussian units)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73239"/>
            <a:ext cx="4076700" cy="1657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3041649"/>
            <a:ext cx="89916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2157410"/>
            <a:ext cx="2524125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90436" y="1181821"/>
            <a:ext cx="3325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955445"/>
              </p:ext>
            </p:extLst>
          </p:nvPr>
        </p:nvGraphicFramePr>
        <p:xfrm>
          <a:off x="5638800" y="1409117"/>
          <a:ext cx="3048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6" imgW="3047760" imgH="622080" progId="Equation.DSMT4">
                  <p:embed/>
                </p:oleObj>
              </mc:Choice>
              <mc:Fallback>
                <p:oleObj name="Equation" r:id="rId6" imgW="30477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38800" y="1409117"/>
                        <a:ext cx="30480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248054"/>
              </p:ext>
            </p:extLst>
          </p:nvPr>
        </p:nvGraphicFramePr>
        <p:xfrm>
          <a:off x="317032" y="4565650"/>
          <a:ext cx="171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8" imgW="1714320" imgH="266400" progId="Equation.DSMT4">
                  <p:embed/>
                </p:oleObj>
              </mc:Choice>
              <mc:Fallback>
                <p:oleObj name="Equation" r:id="rId8" imgW="17143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7032" y="4565650"/>
                        <a:ext cx="17145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8131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for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287769"/>
              </p:ext>
            </p:extLst>
          </p:nvPr>
        </p:nvGraphicFramePr>
        <p:xfrm>
          <a:off x="817562" y="1573213"/>
          <a:ext cx="7412038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数式" r:id="rId3" imgW="3429000" imgH="1726920" progId="Equation.3">
                  <p:embed/>
                </p:oleObj>
              </mc:Choice>
              <mc:Fallback>
                <p:oleObj name="数式" r:id="rId3" imgW="34290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2" y="1573213"/>
                        <a:ext cx="7412038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41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4267200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for </a:t>
            </a:r>
            <a:r>
              <a:rPr lang="en-US" sz="2400" dirty="0" err="1" smtClean="0">
                <a:latin typeface="+mj-lt"/>
              </a:rPr>
              <a:t>Drude</a:t>
            </a:r>
            <a:r>
              <a:rPr lang="en-US" sz="2400" dirty="0" smtClean="0">
                <a:latin typeface="+mj-lt"/>
              </a:rPr>
              <a:t> model dielectric function – continued --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Analytic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462010"/>
              </p:ext>
            </p:extLst>
          </p:nvPr>
        </p:nvGraphicFramePr>
        <p:xfrm>
          <a:off x="533400" y="1600200"/>
          <a:ext cx="71659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数式" r:id="rId3" imgW="3314520" imgH="1473120" progId="Equation.3">
                  <p:embed/>
                </p:oleObj>
              </mc:Choice>
              <mc:Fallback>
                <p:oleObj name="数式" r:id="rId3" imgW="331452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71659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0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5900737"/>
            <a:ext cx="3400425" cy="6381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3475" y="447574"/>
            <a:ext cx="3743325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3773" t="5151" r="22810" b="31012"/>
          <a:stretch/>
        </p:blipFill>
        <p:spPr>
          <a:xfrm>
            <a:off x="112295" y="60157"/>
            <a:ext cx="4803006" cy="2146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295" y="2426166"/>
            <a:ext cx="3876675" cy="11144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2295" y="3644181"/>
            <a:ext cx="8829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Assume linear response of the electric field to produce the conductivity in terms of conductivity:</a:t>
            </a:r>
            <a:endParaRPr lang="en-US" sz="2400" dirty="0" smtClean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295" y="4542672"/>
            <a:ext cx="5524500" cy="8477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5731" y="4542672"/>
            <a:ext cx="1752600" cy="5905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3402" y="5344457"/>
            <a:ext cx="6208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our geometry:</a:t>
            </a:r>
            <a:endParaRPr lang="en-US" sz="2400" dirty="0" smtClean="0"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57550" y="5281716"/>
            <a:ext cx="5429250" cy="7048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7259" y="5912768"/>
            <a:ext cx="3282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with: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6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0257" y="211756"/>
            <a:ext cx="6708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Taking Fourier transform in space and time: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88" y="673421"/>
            <a:ext cx="4238625" cy="92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700" y="1744686"/>
            <a:ext cx="3124200" cy="62865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457200" y="1925053"/>
            <a:ext cx="409074" cy="38501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6510" y="2701043"/>
            <a:ext cx="6612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spatially uniform conductivity response, the </a:t>
            </a:r>
            <a:r>
              <a:rPr lang="en-US" sz="2400" b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-dependence is trivial:</a:t>
            </a:r>
            <a:endParaRPr lang="en-US" sz="2400" dirty="0" smtClean="0"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3861" y="3116541"/>
            <a:ext cx="1990725" cy="552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l="5959" t="14886" r="3665" b="24656"/>
          <a:stretch/>
        </p:blipFill>
        <p:spPr>
          <a:xfrm>
            <a:off x="577515" y="3946357"/>
            <a:ext cx="3503597" cy="67376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2900" y="3917155"/>
            <a:ext cx="3114675" cy="7905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23711" y="4826171"/>
            <a:ext cx="2076450" cy="7429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45268" y="4945690"/>
            <a:ext cx="778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410619"/>
              </p:ext>
            </p:extLst>
          </p:nvPr>
        </p:nvGraphicFramePr>
        <p:xfrm>
          <a:off x="3818623" y="4877446"/>
          <a:ext cx="1333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Equation" r:id="rId9" imgW="1333440" imgH="571320" progId="Equation.DSMT4">
                  <p:embed/>
                </p:oleObj>
              </mc:Choice>
              <mc:Fallback>
                <p:oleObj name="Equation" r:id="rId9" imgW="13334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18623" y="4877446"/>
                        <a:ext cx="1333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813419"/>
              </p:ext>
            </p:extLst>
          </p:nvPr>
        </p:nvGraphicFramePr>
        <p:xfrm>
          <a:off x="5670585" y="5001564"/>
          <a:ext cx="2743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Equation" r:id="rId11" imgW="2743200" imgH="266400" progId="Equation.DSMT4">
                  <p:embed/>
                </p:oleObj>
              </mc:Choice>
              <mc:Fallback>
                <p:oleObj name="Equation" r:id="rId11" imgW="27432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70585" y="5001564"/>
                        <a:ext cx="27432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7411" y="5643536"/>
            <a:ext cx="210502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259" y="288758"/>
            <a:ext cx="8518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Writing complex refractive index in terms of real functions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</a:t>
            </a:r>
            <a:r>
              <a:rPr lang="en-US" sz="2400" i="1" dirty="0" smtClean="0">
                <a:latin typeface="+mj-lt"/>
              </a:rPr>
              <a:t>N(</a:t>
            </a:r>
            <a:r>
              <a:rPr lang="en-US" sz="2400" i="1" dirty="0" smtClean="0">
                <a:latin typeface="Symbol" panose="05050102010706020507" pitchFamily="18" charset="2"/>
              </a:rPr>
              <a:t>w</a:t>
            </a:r>
            <a:r>
              <a:rPr lang="en-US" sz="2400" i="1" dirty="0" smtClean="0">
                <a:latin typeface="+mj-lt"/>
              </a:rPr>
              <a:t>)=n(</a:t>
            </a:r>
            <a:r>
              <a:rPr lang="en-US" sz="2400" i="1" dirty="0">
                <a:latin typeface="Symbol" panose="05050102010706020507" pitchFamily="18" charset="2"/>
              </a:rPr>
              <a:t>w</a:t>
            </a:r>
            <a:r>
              <a:rPr lang="en-US" sz="2400" i="1" dirty="0" smtClean="0">
                <a:latin typeface="+mj-lt"/>
              </a:rPr>
              <a:t>)+</a:t>
            </a:r>
            <a:r>
              <a:rPr lang="en-US" sz="2400" i="1" dirty="0" err="1" smtClean="0">
                <a:latin typeface="+mj-lt"/>
              </a:rPr>
              <a:t>ik</a:t>
            </a:r>
            <a:r>
              <a:rPr lang="en-US" sz="2400" i="1" dirty="0" smtClean="0">
                <a:latin typeface="+mj-lt"/>
              </a:rPr>
              <a:t>(</a:t>
            </a:r>
            <a:r>
              <a:rPr lang="en-US" sz="2400" i="1" dirty="0">
                <a:latin typeface="Symbol" panose="05050102010706020507" pitchFamily="18" charset="2"/>
              </a:rPr>
              <a:t>w</a:t>
            </a:r>
            <a:r>
              <a:rPr lang="en-US" sz="2400" i="1" dirty="0" smtClean="0">
                <a:latin typeface="+mj-lt"/>
              </a:rPr>
              <a:t>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967427"/>
              </p:ext>
            </p:extLst>
          </p:nvPr>
        </p:nvGraphicFramePr>
        <p:xfrm>
          <a:off x="974892" y="1442001"/>
          <a:ext cx="5428276" cy="1108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3" imgW="4787640" imgH="977760" progId="Equation.DSMT4">
                  <p:embed/>
                </p:oleObj>
              </mc:Choice>
              <mc:Fallback>
                <p:oleObj name="Equation" r:id="rId3" imgW="478764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4892" y="1442001"/>
                        <a:ext cx="5428276" cy="1108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474853"/>
              </p:ext>
            </p:extLst>
          </p:nvPr>
        </p:nvGraphicFramePr>
        <p:xfrm>
          <a:off x="974892" y="2872939"/>
          <a:ext cx="3597108" cy="862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5" imgW="2806560" imgH="672840" progId="Equation.DSMT4">
                  <p:embed/>
                </p:oleObj>
              </mc:Choice>
              <mc:Fallback>
                <p:oleObj name="Equation" r:id="rId5" imgW="28065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4892" y="2872939"/>
                        <a:ext cx="3597108" cy="862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9466" y="3889859"/>
            <a:ext cx="3514725" cy="695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9466" y="4479234"/>
            <a:ext cx="66579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45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88758"/>
            <a:ext cx="5885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terms of complex conductivity: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649" y="1001879"/>
            <a:ext cx="2276475" cy="619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523" y="1621004"/>
            <a:ext cx="5343525" cy="8858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2332463"/>
            <a:ext cx="8109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Reflection of electromagnetic wave at a planar interface at normal interface</a:t>
            </a:r>
            <a:endParaRPr lang="en-US" sz="2400" dirty="0" smtClean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3292937"/>
            <a:ext cx="5029200" cy="2905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71285" y="3943313"/>
            <a:ext cx="105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N(</a:t>
            </a:r>
            <a:r>
              <a:rPr lang="en-US" sz="2400" i="1" dirty="0" smtClean="0">
                <a:latin typeface="Symbol" panose="05050102010706020507" pitchFamily="18" charset="2"/>
              </a:rPr>
              <a:t>w</a:t>
            </a:r>
            <a:r>
              <a:rPr lang="en-US" sz="2400" i="1" dirty="0" smtClean="0">
                <a:latin typeface="+mj-lt"/>
              </a:rPr>
              <a:t>)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5375" y="3906091"/>
            <a:ext cx="423862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39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135" y="327259"/>
            <a:ext cx="470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Reflectivity: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503" y="166386"/>
            <a:ext cx="4476750" cy="981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9238" y="1308334"/>
            <a:ext cx="4932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relationships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2001353"/>
            <a:ext cx="86487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7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100" y="469900"/>
            <a:ext cx="645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Analytic properties  of dielectric function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963314"/>
            <a:ext cx="5600700" cy="47529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5896138"/>
            <a:ext cx="8463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Here </a:t>
            </a:r>
            <a:r>
              <a:rPr lang="en-US" sz="2400" dirty="0" smtClean="0">
                <a:latin typeface="Symbol" panose="05050102010706020507" pitchFamily="18" charset="2"/>
              </a:rPr>
              <a:t>h</a:t>
            </a:r>
            <a:r>
              <a:rPr lang="en-US" sz="2400" dirty="0" smtClean="0">
                <a:latin typeface="+mj-lt"/>
              </a:rPr>
              <a:t> represents a small infinitesimal imaginary contribution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38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28389</TotalTime>
  <Words>697</Words>
  <Application>Microsoft Office PowerPoint</Application>
  <PresentationFormat>On-screen Show (4:3)</PresentationFormat>
  <Paragraphs>175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Symbol</vt:lpstr>
      <vt:lpstr>Wingdings</vt:lpstr>
      <vt:lpstr>Office Theme</vt:lpstr>
      <vt:lpstr>MathType 6.0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1637</cp:revision>
  <cp:lastPrinted>2015-10-21T13:52:12Z</cp:lastPrinted>
  <dcterms:created xsi:type="dcterms:W3CDTF">2012-01-10T18:32:24Z</dcterms:created>
  <dcterms:modified xsi:type="dcterms:W3CDTF">2015-10-23T08:03:56Z</dcterms:modified>
</cp:coreProperties>
</file>