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9" r:id="rId10"/>
    <p:sldId id="306" r:id="rId11"/>
    <p:sldId id="307" r:id="rId12"/>
    <p:sldId id="308" r:id="rId13"/>
    <p:sldId id="310" r:id="rId14"/>
    <p:sldId id="311" r:id="rId15"/>
    <p:sldId id="315" r:id="rId16"/>
    <p:sldId id="312" r:id="rId17"/>
    <p:sldId id="313" r:id="rId18"/>
    <p:sldId id="314" r:id="rId19"/>
    <p:sldId id="316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  <a:srgbClr val="EC86C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6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35.wmf"/><Relationship Id="rId4" Type="http://schemas.openxmlformats.org/officeDocument/2006/relationships/image" Target="../media/image37.png"/><Relationship Id="rId9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png"/><Relationship Id="rId5" Type="http://schemas.openxmlformats.org/officeDocument/2006/relationships/image" Target="../media/image48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4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0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77824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Optical and transport properties of metals (Chap. 11 in GGGPP)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Drude</a:t>
            </a:r>
            <a:r>
              <a:rPr lang="en-US" sz="3200" b="1" dirty="0" smtClean="0">
                <a:solidFill>
                  <a:schemeClr val="folHlink"/>
                </a:solidFill>
              </a:rPr>
              <a:t> model for metals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Boltzmann treatment of transport in metals</a:t>
            </a:r>
          </a:p>
          <a:p>
            <a:pPr marL="914400" lvl="4"/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2259"/>
            <a:ext cx="6134100" cy="1038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314" y="1404257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with: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905" y="1368234"/>
            <a:ext cx="3648075" cy="876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8714" y="2950029"/>
            <a:ext cx="5671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Equilibrium distribution: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b="17712"/>
          <a:stretch/>
        </p:blipFill>
        <p:spPr>
          <a:xfrm>
            <a:off x="4302513" y="2607320"/>
            <a:ext cx="3434573" cy="1006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7571" y="3880303"/>
            <a:ext cx="5595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599" y="4303415"/>
            <a:ext cx="5094515" cy="143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18" y="663348"/>
            <a:ext cx="2838450" cy="981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30629"/>
            <a:ext cx="722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Evaluating the collision term: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98" y="1681581"/>
            <a:ext cx="7343775" cy="800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3074272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Relaxation time approximation: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49" y="3755572"/>
            <a:ext cx="2854779" cy="111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61257"/>
            <a:ext cx="7990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the Boltzmann equation in the relaxation time approximation: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007" y="1092254"/>
            <a:ext cx="6177510" cy="14593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1372" y="3004456"/>
            <a:ext cx="514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b="1" dirty="0" smtClean="0">
                <a:latin typeface="+mj-lt"/>
              </a:rPr>
              <a:t>F</a:t>
            </a:r>
            <a:r>
              <a:rPr lang="en-US" sz="2400" dirty="0" smtClean="0">
                <a:latin typeface="+mj-lt"/>
              </a:rPr>
              <a:t>=0 and          =0: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786" t="24087" r="88108" b="16240"/>
          <a:stretch/>
        </p:blipFill>
        <p:spPr>
          <a:xfrm>
            <a:off x="2705100" y="2799859"/>
            <a:ext cx="500743" cy="8708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494" y="2785215"/>
            <a:ext cx="5325305" cy="8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1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114" y="228600"/>
            <a:ext cx="7217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Static conductivity for uniform material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Bolzmann</a:t>
            </a:r>
            <a:r>
              <a:rPr lang="en-US" sz="2400" dirty="0" smtClean="0">
                <a:latin typeface="+mj-lt"/>
              </a:rPr>
              <a:t> equation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059597"/>
            <a:ext cx="6177510" cy="1459366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1774371" y="2416629"/>
            <a:ext cx="587829" cy="881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2002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assumed 0</a:t>
            </a:r>
          </a:p>
        </p:txBody>
      </p:sp>
      <p:sp>
        <p:nvSpPr>
          <p:cNvPr id="9" name="Down Arrow 8"/>
          <p:cNvSpPr/>
          <p:nvPr/>
        </p:nvSpPr>
        <p:spPr>
          <a:xfrm>
            <a:off x="3766455" y="2078092"/>
            <a:ext cx="587829" cy="881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54284" y="3418110"/>
            <a:ext cx="2002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assumed 0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4724400" y="2569029"/>
            <a:ext cx="587829" cy="881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79374" y="2906379"/>
            <a:ext cx="1197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</a:t>
            </a:r>
            <a:r>
              <a:rPr lang="en-US" sz="2400" i="1" dirty="0" err="1" smtClean="0">
                <a:latin typeface="+mj-lt"/>
              </a:rPr>
              <a:t>eE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4047903"/>
            <a:ext cx="3882750" cy="10493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544" y="4844348"/>
            <a:ext cx="2724374" cy="931115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1986642" y="5018228"/>
            <a:ext cx="446314" cy="5833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/>
          <a:srcRect l="10734" r="50507"/>
          <a:stretch/>
        </p:blipFill>
        <p:spPr>
          <a:xfrm>
            <a:off x="2775858" y="5678182"/>
            <a:ext cx="1055914" cy="9311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4417" y="5755924"/>
            <a:ext cx="1809750" cy="6953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/>
          <a:srcRect l="10734" r="50507"/>
          <a:stretch/>
        </p:blipFill>
        <p:spPr>
          <a:xfrm>
            <a:off x="5731329" y="5635426"/>
            <a:ext cx="1055914" cy="9311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9022" y="5843587"/>
            <a:ext cx="12096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114" y="228600"/>
            <a:ext cx="7217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Static conductivity for uniform material – continued: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48" y="813706"/>
            <a:ext cx="7167110" cy="11674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481943"/>
            <a:ext cx="5976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isotropic case ( </a:t>
            </a:r>
            <a:r>
              <a:rPr lang="en-US" sz="2400" b="1" dirty="0" smtClean="0">
                <a:latin typeface="+mj-lt"/>
              </a:rPr>
              <a:t>J </a:t>
            </a:r>
            <a:r>
              <a:rPr lang="en-US" sz="2400" dirty="0" smtClean="0">
                <a:latin typeface="+mj-lt"/>
              </a:rPr>
              <a:t>parallel to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382" y="3102166"/>
            <a:ext cx="4469095" cy="1263005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614664"/>
              </p:ext>
            </p:extLst>
          </p:nvPr>
        </p:nvGraphicFramePr>
        <p:xfrm>
          <a:off x="5512763" y="3583939"/>
          <a:ext cx="3174037" cy="32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6" name="Equation" r:id="rId5" imgW="2323800" imgH="241200" progId="Equation.DSMT4">
                  <p:embed/>
                </p:oleObj>
              </mc:Choice>
              <mc:Fallback>
                <p:oleObj name="Equation" r:id="rId5" imgW="232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12763" y="3583939"/>
                        <a:ext cx="3174037" cy="329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744723"/>
              </p:ext>
            </p:extLst>
          </p:nvPr>
        </p:nvGraphicFramePr>
        <p:xfrm>
          <a:off x="1293585" y="4362309"/>
          <a:ext cx="2380849" cy="678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Equation" r:id="rId7" imgW="2006280" imgH="571320" progId="Equation.DSMT4">
                  <p:embed/>
                </p:oleObj>
              </mc:Choice>
              <mc:Fallback>
                <p:oleObj name="Equation" r:id="rId7" imgW="2006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93585" y="4362309"/>
                        <a:ext cx="2380849" cy="678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631501"/>
              </p:ext>
            </p:extLst>
          </p:nvPr>
        </p:nvGraphicFramePr>
        <p:xfrm>
          <a:off x="1524000" y="5173627"/>
          <a:ext cx="4909457" cy="857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8" name="Equation" r:id="rId9" imgW="3416040" imgH="596880" progId="Equation.DSMT4">
                  <p:embed/>
                </p:oleObj>
              </mc:Choice>
              <mc:Fallback>
                <p:oleObj name="Equation" r:id="rId9" imgW="34160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0" y="5173627"/>
                        <a:ext cx="4909457" cy="8577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5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389" y="346509"/>
            <a:ext cx="7478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Mean free path</a:t>
            </a:r>
          </a:p>
          <a:p>
            <a:pPr lvl="1"/>
            <a:r>
              <a:rPr lang="en-US" sz="2400" dirty="0" smtClean="0">
                <a:latin typeface="+mj-lt"/>
              </a:rPr>
              <a:t>For the parabolic band: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964950"/>
              </p:ext>
            </p:extLst>
          </p:nvPr>
        </p:nvGraphicFramePr>
        <p:xfrm>
          <a:off x="1610159" y="1586113"/>
          <a:ext cx="3414322" cy="1773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Equation" r:id="rId3" imgW="2958840" imgH="1536480" progId="Equation.DSMT4">
                  <p:embed/>
                </p:oleObj>
              </mc:Choice>
              <mc:Fallback>
                <p:oleObj name="Equation" r:id="rId3" imgW="295884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0159" y="1586113"/>
                        <a:ext cx="3414322" cy="1773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74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714" y="304800"/>
            <a:ext cx="808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Frequency and </a:t>
            </a:r>
            <a:r>
              <a:rPr lang="en-US" sz="2400" dirty="0" err="1" smtClean="0">
                <a:latin typeface="+mj-lt"/>
              </a:rPr>
              <a:t>wavevector</a:t>
            </a:r>
            <a:r>
              <a:rPr lang="en-US" sz="2400" dirty="0" smtClean="0">
                <a:latin typeface="+mj-lt"/>
              </a:rPr>
              <a:t> dependent conductivity of a uniform material  -- linear approximation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4" y="1135797"/>
            <a:ext cx="5008874" cy="1041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82" y="2167270"/>
            <a:ext cx="4085761" cy="8408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7143" y="1418171"/>
            <a:ext cx="1323975" cy="4667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656" y="2986087"/>
            <a:ext cx="4067175" cy="8858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1114" y="4239332"/>
            <a:ext cx="288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assume: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0492" y="4122057"/>
            <a:ext cx="3235155" cy="7982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2923" y="5037617"/>
            <a:ext cx="5785077" cy="91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7714" y="304800"/>
            <a:ext cx="808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Frequency and </a:t>
            </a:r>
            <a:r>
              <a:rPr lang="en-US" sz="2400" dirty="0" err="1" smtClean="0">
                <a:latin typeface="+mj-lt"/>
              </a:rPr>
              <a:t>wavevector</a:t>
            </a:r>
            <a:r>
              <a:rPr lang="en-US" sz="2400" dirty="0" smtClean="0">
                <a:latin typeface="+mj-lt"/>
              </a:rPr>
              <a:t> dependent conductivity of a uniform material  -- linear approximation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689" y="1021216"/>
            <a:ext cx="3295650" cy="962025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76943" y="1382486"/>
            <a:ext cx="348343" cy="4354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57" y="2064603"/>
            <a:ext cx="7134225" cy="1133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799" y="3444767"/>
            <a:ext cx="7208159" cy="132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7714" y="304800"/>
            <a:ext cx="808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Frequency and </a:t>
            </a:r>
            <a:r>
              <a:rPr lang="en-US" sz="2400" dirty="0" err="1" smtClean="0">
                <a:latin typeface="+mj-lt"/>
              </a:rPr>
              <a:t>wavevector</a:t>
            </a:r>
            <a:r>
              <a:rPr lang="en-US" sz="2400" dirty="0" smtClean="0">
                <a:latin typeface="+mj-lt"/>
              </a:rPr>
              <a:t> dependent conductivity of a uniform material  -- linear approximation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841" y="1135797"/>
            <a:ext cx="7208159" cy="1323176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327394"/>
              </p:ext>
            </p:extLst>
          </p:nvPr>
        </p:nvGraphicFramePr>
        <p:xfrm>
          <a:off x="596900" y="2600270"/>
          <a:ext cx="4247886" cy="48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Equation" r:id="rId4" imgW="2450880" imgH="279360" progId="Equation.DSMT4">
                  <p:embed/>
                </p:oleObj>
              </mc:Choice>
              <mc:Fallback>
                <p:oleObj name="Equation" r:id="rId4" imgW="2450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900" y="2600270"/>
                        <a:ext cx="4247886" cy="484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2983475"/>
            <a:ext cx="6281469" cy="12768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6900" y="4260289"/>
            <a:ext cx="445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some algebra: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325" y="4793969"/>
            <a:ext cx="7753350" cy="1028700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479135"/>
              </p:ext>
            </p:extLst>
          </p:nvPr>
        </p:nvGraphicFramePr>
        <p:xfrm>
          <a:off x="944165" y="5894684"/>
          <a:ext cx="3900621" cy="505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Equation" r:id="rId8" imgW="2057400" imgH="266400" progId="Equation.DSMT4">
                  <p:embed/>
                </p:oleObj>
              </mc:Choice>
              <mc:Fallback>
                <p:oleObj name="Equation" r:id="rId8" imgW="2057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44165" y="5894684"/>
                        <a:ext cx="3900621" cy="505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6362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91476"/>
            <a:ext cx="7753350" cy="10287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046945"/>
              </p:ext>
            </p:extLst>
          </p:nvPr>
        </p:nvGraphicFramePr>
        <p:xfrm>
          <a:off x="996147" y="2312953"/>
          <a:ext cx="4575767" cy="172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Equation" r:id="rId4" imgW="3340080" imgH="1257120" progId="Equation.DSMT4">
                  <p:embed/>
                </p:oleObj>
              </mc:Choice>
              <mc:Fallback>
                <p:oleObj name="Equation" r:id="rId4" imgW="33400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6147" y="2312953"/>
                        <a:ext cx="4575767" cy="172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976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48174" y="4658159"/>
            <a:ext cx="285226" cy="268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38260"/>
            <a:ext cx="8610600" cy="470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8202" y="131817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for free electrons in the presence of a harmonic uniform electric field: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631" y="923521"/>
            <a:ext cx="3752850" cy="62865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58789"/>
              </p:ext>
            </p:extLst>
          </p:nvPr>
        </p:nvGraphicFramePr>
        <p:xfrm>
          <a:off x="1097329" y="1634904"/>
          <a:ext cx="5731416" cy="1069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0" name="Equation" r:id="rId4" imgW="5105160" imgH="952200" progId="Equation.DSMT4">
                  <p:embed/>
                </p:oleObj>
              </mc:Choice>
              <mc:Fallback>
                <p:oleObj name="Equation" r:id="rId4" imgW="510516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7329" y="1634904"/>
                        <a:ext cx="5731416" cy="1069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b="8764"/>
          <a:stretch/>
        </p:blipFill>
        <p:spPr>
          <a:xfrm>
            <a:off x="1097329" y="2744593"/>
            <a:ext cx="2238375" cy="4692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3350" y="2704198"/>
            <a:ext cx="2609850" cy="714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259" y="3464474"/>
            <a:ext cx="7362825" cy="1228725"/>
          </a:xfrm>
          <a:prstGeom prst="rect">
            <a:avLst/>
          </a:prstGeom>
        </p:spPr>
      </p:pic>
      <p:sp>
        <p:nvSpPr>
          <p:cNvPr id="11" name="Left Brace 10"/>
          <p:cNvSpPr/>
          <p:nvPr/>
        </p:nvSpPr>
        <p:spPr>
          <a:xfrm rot="16200000">
            <a:off x="5812979" y="4579898"/>
            <a:ext cx="533400" cy="49470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533289"/>
              </p:ext>
            </p:extLst>
          </p:nvPr>
        </p:nvGraphicFramePr>
        <p:xfrm>
          <a:off x="6137882" y="4751904"/>
          <a:ext cx="446767" cy="513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1" name="Equation" r:id="rId9" imgW="253800" imgH="291960" progId="Equation.DSMT4">
                  <p:embed/>
                </p:oleObj>
              </mc:Choice>
              <mc:Fallback>
                <p:oleObj name="Equation" r:id="rId9" imgW="2538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37882" y="4751904"/>
                        <a:ext cx="446767" cy="513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02182"/>
              </p:ext>
            </p:extLst>
          </p:nvPr>
        </p:nvGraphicFramePr>
        <p:xfrm>
          <a:off x="1385999" y="5008795"/>
          <a:ext cx="29321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2" name="Equation" r:id="rId11" imgW="1663560" imgH="571320" progId="Equation.DSMT4">
                  <p:embed/>
                </p:oleObj>
              </mc:Choice>
              <mc:Fallback>
                <p:oleObj name="Equation" r:id="rId11" imgW="1663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85999" y="5008795"/>
                        <a:ext cx="2932113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Arrow 13"/>
          <p:cNvSpPr/>
          <p:nvPr/>
        </p:nvSpPr>
        <p:spPr>
          <a:xfrm>
            <a:off x="725259" y="5330876"/>
            <a:ext cx="483055" cy="38465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9188173">
            <a:off x="2093579" y="4391432"/>
            <a:ext cx="245874" cy="467989"/>
          </a:xfrm>
          <a:prstGeom prst="upArrow">
            <a:avLst>
              <a:gd name="adj1" fmla="val 69184"/>
              <a:gd name="adj2" fmla="val 473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13333" y="4457902"/>
            <a:ext cx="2770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 density</a:t>
            </a:r>
          </a:p>
        </p:txBody>
      </p:sp>
    </p:spTree>
    <p:extLst>
      <p:ext uri="{BB962C8B-B14F-4D97-AF65-F5344CB8AC3E}">
        <p14:creationId xmlns:p14="http://schemas.microsoft.com/office/powerpoint/2010/main" val="33612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8202" y="131817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for free electrons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277" y="561331"/>
            <a:ext cx="5276850" cy="99060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833044"/>
              </p:ext>
            </p:extLst>
          </p:nvPr>
        </p:nvGraphicFramePr>
        <p:xfrm>
          <a:off x="964722" y="1551931"/>
          <a:ext cx="5820480" cy="1176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6" name="Equation" r:id="rId4" imgW="4965480" imgH="1002960" progId="Equation.DSMT4">
                  <p:embed/>
                </p:oleObj>
              </mc:Choice>
              <mc:Fallback>
                <p:oleObj name="Equation" r:id="rId4" imgW="49654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4722" y="1551931"/>
                        <a:ext cx="5820480" cy="1176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361" y="2808229"/>
            <a:ext cx="64293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60325"/>
            <a:ext cx="9058275" cy="629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8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521262"/>
              </p:ext>
            </p:extLst>
          </p:nvPr>
        </p:nvGraphicFramePr>
        <p:xfrm>
          <a:off x="540657" y="354013"/>
          <a:ext cx="4775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5" name="Equation" r:id="rId3" imgW="4775040" imgH="1371600" progId="Equation.DSMT4">
                  <p:embed/>
                </p:oleObj>
              </mc:Choice>
              <mc:Fallback>
                <p:oleObj name="Equation" r:id="rId3" imgW="477504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657" y="354013"/>
                        <a:ext cx="47752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027" y="1670051"/>
            <a:ext cx="6429375" cy="10382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446718"/>
              </p:ext>
            </p:extLst>
          </p:nvPr>
        </p:nvGraphicFramePr>
        <p:xfrm>
          <a:off x="1027113" y="2932793"/>
          <a:ext cx="1824945" cy="41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6" name="Equation" r:id="rId6" imgW="1269720" imgH="291960" progId="Equation.DSMT4">
                  <p:embed/>
                </p:oleObj>
              </mc:Choice>
              <mc:Fallback>
                <p:oleObj name="Equation" r:id="rId6" imgW="12697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27113" y="2932793"/>
                        <a:ext cx="1824945" cy="41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2025" y="3352530"/>
            <a:ext cx="66579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8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338" y="971550"/>
            <a:ext cx="9210675" cy="4914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70080" t="19766" r="2943" b="29091"/>
          <a:stretch/>
        </p:blipFill>
        <p:spPr>
          <a:xfrm>
            <a:off x="3673927" y="2237604"/>
            <a:ext cx="1796144" cy="53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15686"/>
            <a:ext cx="8175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accurate treatment using the Boltzmann Equation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772210"/>
            <a:ext cx="9115425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02771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Determining physical quantities in terms from the distribution function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Current charge density: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10" y="1972431"/>
            <a:ext cx="3553690" cy="10171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8714" y="3548743"/>
            <a:ext cx="359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density: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092" y="4050559"/>
            <a:ext cx="3391416" cy="117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28886</TotalTime>
  <Words>377</Words>
  <Application>Microsoft Office PowerPoint</Application>
  <PresentationFormat>On-screen Show (4:3)</PresentationFormat>
  <Paragraphs>97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1667</cp:revision>
  <cp:lastPrinted>2015-10-26T13:57:53Z</cp:lastPrinted>
  <dcterms:created xsi:type="dcterms:W3CDTF">2012-01-10T18:32:24Z</dcterms:created>
  <dcterms:modified xsi:type="dcterms:W3CDTF">2015-10-26T17:57:10Z</dcterms:modified>
</cp:coreProperties>
</file>