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299" r:id="rId3"/>
    <p:sldId id="317" r:id="rId4"/>
    <p:sldId id="318" r:id="rId5"/>
    <p:sldId id="319" r:id="rId6"/>
    <p:sldId id="305" r:id="rId7"/>
    <p:sldId id="309" r:id="rId8"/>
    <p:sldId id="306" r:id="rId9"/>
    <p:sldId id="307" r:id="rId10"/>
    <p:sldId id="308" r:id="rId11"/>
    <p:sldId id="310" r:id="rId12"/>
    <p:sldId id="311" r:id="rId13"/>
    <p:sldId id="315" r:id="rId14"/>
    <p:sldId id="312" r:id="rId15"/>
    <p:sldId id="313" r:id="rId16"/>
    <p:sldId id="314" r:id="rId17"/>
    <p:sldId id="316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0066FF"/>
    <a:srgbClr val="EC86C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7782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Optical and transport properties of metals (Chap. 11 in GGGPP)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Boltzmann treatment of electrical transport in metals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Thermal transport</a:t>
            </a:r>
          </a:p>
          <a:p>
            <a:pPr marL="914400" lvl="4"/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1257"/>
            <a:ext cx="799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the Boltzmann equation in the relaxation time approximation: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07" y="1092254"/>
            <a:ext cx="6177510" cy="1459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372" y="3004456"/>
            <a:ext cx="514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b="1" dirty="0" smtClean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=0 and          =0: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786" t="24087" r="88108" b="16240"/>
          <a:stretch/>
        </p:blipFill>
        <p:spPr>
          <a:xfrm>
            <a:off x="2705100" y="2799859"/>
            <a:ext cx="500743" cy="870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94" y="2785215"/>
            <a:ext cx="5325305" cy="88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114" y="228600"/>
            <a:ext cx="7217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Static conductivity for uniform material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</a:t>
            </a:r>
            <a:r>
              <a:rPr lang="en-US" sz="2400" dirty="0" err="1" smtClean="0">
                <a:latin typeface="+mj-lt"/>
              </a:rPr>
              <a:t>Bolzmann</a:t>
            </a:r>
            <a:r>
              <a:rPr lang="en-US" sz="2400" dirty="0" smtClean="0">
                <a:latin typeface="+mj-lt"/>
              </a:rPr>
              <a:t> equation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059597"/>
            <a:ext cx="6177510" cy="145936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774371" y="2416629"/>
            <a:ext cx="587829" cy="881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3429000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assumed 0</a:t>
            </a:r>
          </a:p>
        </p:txBody>
      </p:sp>
      <p:sp>
        <p:nvSpPr>
          <p:cNvPr id="9" name="Down Arrow 8"/>
          <p:cNvSpPr/>
          <p:nvPr/>
        </p:nvSpPr>
        <p:spPr>
          <a:xfrm>
            <a:off x="3766455" y="2078092"/>
            <a:ext cx="587829" cy="881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54284" y="3418110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assumed 0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724400" y="2569029"/>
            <a:ext cx="587829" cy="881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79374" y="2906379"/>
            <a:ext cx="119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-</a:t>
            </a:r>
            <a:r>
              <a:rPr lang="en-US" sz="2400" i="1" dirty="0" err="1" smtClean="0">
                <a:latin typeface="+mj-lt"/>
              </a:rPr>
              <a:t>eE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3797650"/>
            <a:ext cx="3882750" cy="1049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182" y="4920807"/>
            <a:ext cx="2724374" cy="931115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986642" y="5018228"/>
            <a:ext cx="446314" cy="5833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0734" r="50507"/>
          <a:stretch/>
        </p:blipFill>
        <p:spPr>
          <a:xfrm>
            <a:off x="2775858" y="5678182"/>
            <a:ext cx="1055914" cy="9311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417" y="5755924"/>
            <a:ext cx="1809750" cy="695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0734" r="50507"/>
          <a:stretch/>
        </p:blipFill>
        <p:spPr>
          <a:xfrm>
            <a:off x="5731329" y="5635426"/>
            <a:ext cx="1055914" cy="9311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022" y="5843587"/>
            <a:ext cx="12096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114" y="228600"/>
            <a:ext cx="721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Static conductivity for uniform material – continued: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48" y="813706"/>
            <a:ext cx="7167110" cy="1167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481943"/>
            <a:ext cx="597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isotropic case ( </a:t>
            </a:r>
            <a:r>
              <a:rPr lang="en-US" sz="2400" b="1" dirty="0" smtClean="0">
                <a:latin typeface="+mj-lt"/>
              </a:rPr>
              <a:t>J </a:t>
            </a:r>
            <a:r>
              <a:rPr lang="en-US" sz="2400" dirty="0" smtClean="0">
                <a:latin typeface="+mj-lt"/>
              </a:rPr>
              <a:t>parallel to </a:t>
            </a:r>
            <a:r>
              <a:rPr lang="en-US" sz="2400" b="1" dirty="0" smtClean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82" y="3102166"/>
            <a:ext cx="4469095" cy="126300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614664"/>
              </p:ext>
            </p:extLst>
          </p:nvPr>
        </p:nvGraphicFramePr>
        <p:xfrm>
          <a:off x="5512763" y="3583939"/>
          <a:ext cx="3174037" cy="329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7" name="Equation" r:id="rId5" imgW="2323800" imgH="241200" progId="Equation.DSMT4">
                  <p:embed/>
                </p:oleObj>
              </mc:Choice>
              <mc:Fallback>
                <p:oleObj name="Equation" r:id="rId5" imgW="2323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2763" y="3583939"/>
                        <a:ext cx="3174037" cy="329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744723"/>
              </p:ext>
            </p:extLst>
          </p:nvPr>
        </p:nvGraphicFramePr>
        <p:xfrm>
          <a:off x="1293585" y="4362309"/>
          <a:ext cx="2380849" cy="678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8" name="Equation" r:id="rId7" imgW="2006280" imgH="571320" progId="Equation.DSMT4">
                  <p:embed/>
                </p:oleObj>
              </mc:Choice>
              <mc:Fallback>
                <p:oleObj name="Equation" r:id="rId7" imgW="20062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3585" y="4362309"/>
                        <a:ext cx="2380849" cy="678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631501"/>
              </p:ext>
            </p:extLst>
          </p:nvPr>
        </p:nvGraphicFramePr>
        <p:xfrm>
          <a:off x="1524000" y="5173627"/>
          <a:ext cx="4909457" cy="85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9" name="Equation" r:id="rId9" imgW="3416040" imgH="596880" progId="Equation.DSMT4">
                  <p:embed/>
                </p:oleObj>
              </mc:Choice>
              <mc:Fallback>
                <p:oleObj name="Equation" r:id="rId9" imgW="34160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4000" y="5173627"/>
                        <a:ext cx="4909457" cy="857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5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389" y="346509"/>
            <a:ext cx="7478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Mean free path</a:t>
            </a:r>
          </a:p>
          <a:p>
            <a:pPr lvl="1"/>
            <a:r>
              <a:rPr lang="en-US" sz="2400" dirty="0" smtClean="0">
                <a:latin typeface="+mj-lt"/>
              </a:rPr>
              <a:t>For the parabolic band: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539735"/>
              </p:ext>
            </p:extLst>
          </p:nvPr>
        </p:nvGraphicFramePr>
        <p:xfrm>
          <a:off x="1523999" y="1586113"/>
          <a:ext cx="4137173" cy="2148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Equation" r:id="rId3" imgW="2958840" imgH="1536480" progId="Equation.DSMT4">
                  <p:embed/>
                </p:oleObj>
              </mc:Choice>
              <mc:Fallback>
                <p:oleObj name="Equation" r:id="rId3" imgW="295884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999" y="1586113"/>
                        <a:ext cx="4137173" cy="2148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4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714" y="304800"/>
            <a:ext cx="808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Frequency and </a:t>
            </a:r>
            <a:r>
              <a:rPr lang="en-US" sz="2400" dirty="0" err="1" smtClean="0">
                <a:latin typeface="+mj-lt"/>
              </a:rPr>
              <a:t>wavevector</a:t>
            </a:r>
            <a:r>
              <a:rPr lang="en-US" sz="2400" dirty="0" smtClean="0">
                <a:latin typeface="+mj-lt"/>
              </a:rPr>
              <a:t> dependent conductivity of a uniform material  -- linear approximation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4" y="1135797"/>
            <a:ext cx="5008874" cy="1041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82" y="2167270"/>
            <a:ext cx="4085761" cy="840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143" y="1418171"/>
            <a:ext cx="1323975" cy="46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56" y="2986087"/>
            <a:ext cx="4067175" cy="885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1114" y="4239332"/>
            <a:ext cx="288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assume: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492" y="4122057"/>
            <a:ext cx="3235155" cy="7982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923" y="5037617"/>
            <a:ext cx="5785077" cy="9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714" y="304800"/>
            <a:ext cx="808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Frequency and </a:t>
            </a:r>
            <a:r>
              <a:rPr lang="en-US" sz="2400" dirty="0" err="1" smtClean="0">
                <a:latin typeface="+mj-lt"/>
              </a:rPr>
              <a:t>wavevector</a:t>
            </a:r>
            <a:r>
              <a:rPr lang="en-US" sz="2400" dirty="0" smtClean="0">
                <a:latin typeface="+mj-lt"/>
              </a:rPr>
              <a:t> dependent conductivity of a uniform material  -- linear approximation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89" y="1021216"/>
            <a:ext cx="3295650" cy="9620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76943" y="1382486"/>
            <a:ext cx="348343" cy="4354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" y="2064603"/>
            <a:ext cx="7134225" cy="1133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3444767"/>
            <a:ext cx="7208159" cy="13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714" y="304800"/>
            <a:ext cx="808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Frequency and </a:t>
            </a:r>
            <a:r>
              <a:rPr lang="en-US" sz="2400" dirty="0" err="1" smtClean="0">
                <a:latin typeface="+mj-lt"/>
              </a:rPr>
              <a:t>wavevector</a:t>
            </a:r>
            <a:r>
              <a:rPr lang="en-US" sz="2400" dirty="0" smtClean="0">
                <a:latin typeface="+mj-lt"/>
              </a:rPr>
              <a:t> dependent conductivity of a uniform material  -- linear approximation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41" y="1135797"/>
            <a:ext cx="7208159" cy="132317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327394"/>
              </p:ext>
            </p:extLst>
          </p:nvPr>
        </p:nvGraphicFramePr>
        <p:xfrm>
          <a:off x="596900" y="2600270"/>
          <a:ext cx="4247886" cy="48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0" name="Equation" r:id="rId4" imgW="2450880" imgH="279360" progId="Equation.DSMT4">
                  <p:embed/>
                </p:oleObj>
              </mc:Choice>
              <mc:Fallback>
                <p:oleObj name="Equation" r:id="rId4" imgW="2450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900" y="2600270"/>
                        <a:ext cx="4247886" cy="484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0" y="3130848"/>
            <a:ext cx="6281469" cy="1276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900" y="4260289"/>
            <a:ext cx="445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After some algebra: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325" y="4793969"/>
            <a:ext cx="7753350" cy="10287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479135"/>
              </p:ext>
            </p:extLst>
          </p:nvPr>
        </p:nvGraphicFramePr>
        <p:xfrm>
          <a:off x="944165" y="5894684"/>
          <a:ext cx="3900621" cy="50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name="Equation" r:id="rId8" imgW="2057400" imgH="266400" progId="Equation.DSMT4">
                  <p:embed/>
                </p:oleObj>
              </mc:Choice>
              <mc:Fallback>
                <p:oleObj name="Equation" r:id="rId8" imgW="20574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4165" y="5894684"/>
                        <a:ext cx="3900621" cy="505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3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1476"/>
            <a:ext cx="7753350" cy="10287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046945"/>
              </p:ext>
            </p:extLst>
          </p:nvPr>
        </p:nvGraphicFramePr>
        <p:xfrm>
          <a:off x="996147" y="2312953"/>
          <a:ext cx="4575767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Equation" r:id="rId4" imgW="3340080" imgH="1257120" progId="Equation.DSMT4">
                  <p:embed/>
                </p:oleObj>
              </mc:Choice>
              <mc:Fallback>
                <p:oleObj name="Equation" r:id="rId4" imgW="334008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6147" y="2312953"/>
                        <a:ext cx="4575767" cy="172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7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144" y="328773"/>
            <a:ext cx="830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Transport in  presence of spatially varying temperature 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b="1" dirty="0" smtClean="0">
                <a:latin typeface="+mj-lt"/>
              </a:rPr>
              <a:t>(r)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9" y="1155415"/>
            <a:ext cx="8658225" cy="175260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20062000">
            <a:off x="3370781" y="2773280"/>
            <a:ext cx="461481" cy="7495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96985" y="3407776"/>
            <a:ext cx="285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Spatially varying chemical potential</a:t>
            </a:r>
          </a:p>
        </p:txBody>
      </p:sp>
      <p:sp>
        <p:nvSpPr>
          <p:cNvPr id="9" name="Up Arrow 8"/>
          <p:cNvSpPr/>
          <p:nvPr/>
        </p:nvSpPr>
        <p:spPr>
          <a:xfrm rot="18896468">
            <a:off x="4491954" y="2682331"/>
            <a:ext cx="457838" cy="6852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8995" y="2779339"/>
            <a:ext cx="285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Spatially varying temperature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17" y="4130238"/>
            <a:ext cx="6381750" cy="102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54" y="5312127"/>
            <a:ext cx="35052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08" y="310794"/>
            <a:ext cx="4552950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175" y="1684962"/>
            <a:ext cx="396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First order solution: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663" y="1449068"/>
            <a:ext cx="3758801" cy="1006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2651732"/>
            <a:ext cx="5238750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7576"/>
          <a:stretch/>
        </p:blipFill>
        <p:spPr>
          <a:xfrm>
            <a:off x="781050" y="3870145"/>
            <a:ext cx="7115175" cy="10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48174" y="4658159"/>
            <a:ext cx="285226" cy="268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86" y="1206457"/>
            <a:ext cx="8118375" cy="44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49321"/>
            <a:ext cx="671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Evaluation of integrals for the isotropic case: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42" y="843482"/>
            <a:ext cx="5238750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576"/>
          <a:stretch/>
        </p:blipFill>
        <p:spPr>
          <a:xfrm>
            <a:off x="863242" y="2061895"/>
            <a:ext cx="7115175" cy="1003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42" y="3065480"/>
            <a:ext cx="4143375" cy="149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521" y="4630092"/>
            <a:ext cx="387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where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179" y="5039667"/>
            <a:ext cx="6629400" cy="1085850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 rot="13573553">
            <a:off x="3786146" y="4876851"/>
            <a:ext cx="457838" cy="6852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1999" y="4675461"/>
            <a:ext cx="340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Electric field direction</a:t>
            </a:r>
          </a:p>
        </p:txBody>
      </p:sp>
    </p:spTree>
    <p:extLst>
      <p:ext uri="{BB962C8B-B14F-4D97-AF65-F5344CB8AC3E}">
        <p14:creationId xmlns:p14="http://schemas.microsoft.com/office/powerpoint/2010/main" val="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59422"/>
            <a:ext cx="878205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951" y="3143892"/>
            <a:ext cx="701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Regrouping terms: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14" y="3593636"/>
            <a:ext cx="7162800" cy="108585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0624226">
            <a:off x="6106588" y="4336870"/>
            <a:ext cx="457838" cy="6852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6544" y="5124903"/>
            <a:ext cx="309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Seebeck</a:t>
            </a:r>
            <a:r>
              <a:rPr lang="en-US" sz="2400" dirty="0" smtClean="0">
                <a:latin typeface="+mj-lt"/>
              </a:rPr>
              <a:t> coefficient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1745142" y="4506013"/>
            <a:ext cx="475486" cy="65749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404" y="4958752"/>
            <a:ext cx="639942" cy="5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28773"/>
            <a:ext cx="598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Expression for the power dissipated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49" y="941530"/>
            <a:ext cx="4505325" cy="885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627" y="2321960"/>
            <a:ext cx="482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Energy flux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2824162"/>
            <a:ext cx="7124700" cy="1209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9416" y="3978000"/>
            <a:ext cx="263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 thermal conductivity</a:t>
            </a:r>
          </a:p>
        </p:txBody>
      </p:sp>
    </p:spTree>
    <p:extLst>
      <p:ext uri="{BB962C8B-B14F-4D97-AF65-F5344CB8AC3E}">
        <p14:creationId xmlns:p14="http://schemas.microsoft.com/office/powerpoint/2010/main" val="8470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804" y="297951"/>
            <a:ext cx="7695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Evaluation of expression for various configurations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804" y="904126"/>
            <a:ext cx="612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Isothermal conditions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78" y="904126"/>
            <a:ext cx="97155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71" y="1709844"/>
            <a:ext cx="2171700" cy="828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6293"/>
          <a:stretch/>
        </p:blipFill>
        <p:spPr>
          <a:xfrm>
            <a:off x="554804" y="2549595"/>
            <a:ext cx="2138737" cy="492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541" y="2576831"/>
            <a:ext cx="3818584" cy="503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134" y="3233868"/>
            <a:ext cx="2647214" cy="515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702" y="3769599"/>
            <a:ext cx="8179493" cy="23640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45276" y="5352836"/>
            <a:ext cx="347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(here E</a:t>
            </a:r>
            <a:r>
              <a:rPr lang="en-US" sz="2400" baseline="-25000" dirty="0" smtClean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=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)</a:t>
            </a:r>
            <a:endParaRPr lang="en-US" sz="2400" dirty="0" smtClean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95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7128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thermal gradients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945" t="5150" r="18061" b="35674"/>
          <a:stretch/>
        </p:blipFill>
        <p:spPr>
          <a:xfrm>
            <a:off x="1438382" y="863029"/>
            <a:ext cx="5619964" cy="1623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820" y="2958957"/>
            <a:ext cx="546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Assume open circuit conditions     J=0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3429000"/>
            <a:ext cx="2619375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4132703"/>
            <a:ext cx="87439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83" y="5367337"/>
            <a:ext cx="5133975" cy="117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4173634"/>
            <a:ext cx="7048500" cy="1066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49"/>
            <a:ext cx="88392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83" y="476450"/>
            <a:ext cx="7782996" cy="56245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19179" y="3396916"/>
            <a:ext cx="2819400" cy="1295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5391"/>
            <a:ext cx="5876925" cy="61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5842" y="955496"/>
            <a:ext cx="7084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Boltzmann distribution function: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</a:t>
            </a:r>
            <a:r>
              <a:rPr lang="en-US" sz="2400" i="1" dirty="0" smtClean="0">
                <a:latin typeface="+mj-lt"/>
              </a:rPr>
              <a:t>f(</a:t>
            </a:r>
            <a:r>
              <a:rPr lang="en-US" sz="2400" b="1" dirty="0" err="1" smtClean="0">
                <a:latin typeface="+mj-lt"/>
              </a:rPr>
              <a:t>r,k,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2400" b="1" dirty="0" smtClean="0">
                <a:latin typeface="+mj-lt"/>
              </a:rPr>
              <a:t>)</a:t>
            </a:r>
          </a:p>
          <a:p>
            <a:endParaRPr lang="en-US" sz="2400" b="1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Number of electrons per phase space volume at the phase space point 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b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, and time </a:t>
            </a:r>
            <a:r>
              <a:rPr lang="en-US" sz="2400" i="1" dirty="0" smtClean="0">
                <a:latin typeface="+mj-lt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112" y="4162377"/>
            <a:ext cx="5671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Equilibrium distribution: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7712"/>
          <a:stretch/>
        </p:blipFill>
        <p:spPr>
          <a:xfrm>
            <a:off x="4579911" y="3819668"/>
            <a:ext cx="3434573" cy="1006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5222" y="5712431"/>
            <a:ext cx="729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Assumed isothermal conditions at temperature </a:t>
            </a:r>
            <a:r>
              <a:rPr lang="en-US" sz="2400" i="1" dirty="0" smtClean="0">
                <a:latin typeface="+mj-lt"/>
              </a:rPr>
              <a:t>T.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28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15686"/>
            <a:ext cx="817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Two-body collision in Boltzmann equation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772210"/>
            <a:ext cx="91154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02771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Determining physical quantities in terms from the distribution function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Current charge density: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10" y="1972431"/>
            <a:ext cx="3553690" cy="1017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714" y="3548743"/>
            <a:ext cx="359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Energy density: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92" y="4050559"/>
            <a:ext cx="3391416" cy="11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259"/>
            <a:ext cx="6134100" cy="1038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314" y="140425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with: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905" y="1368234"/>
            <a:ext cx="3648075" cy="87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714" y="2950029"/>
            <a:ext cx="5671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Equilibrium distribution: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7712"/>
          <a:stretch/>
        </p:blipFill>
        <p:spPr>
          <a:xfrm>
            <a:off x="4302513" y="2607320"/>
            <a:ext cx="3434573" cy="1006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571" y="3880303"/>
            <a:ext cx="559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Boltzmann equation: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599" y="4303415"/>
            <a:ext cx="5094515" cy="14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18" y="663348"/>
            <a:ext cx="2838450" cy="98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30629"/>
            <a:ext cx="722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Evaluating the collision term: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98" y="1681581"/>
            <a:ext cx="7343775" cy="80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074272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Relaxation time approximation: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49" y="3755572"/>
            <a:ext cx="2854779" cy="11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29583</TotalTime>
  <Words>508</Words>
  <Application>Microsoft Office PowerPoint</Application>
  <PresentationFormat>On-screen Show (4:3)</PresentationFormat>
  <Paragraphs>135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1682</cp:revision>
  <cp:lastPrinted>2015-10-26T13:57:53Z</cp:lastPrinted>
  <dcterms:created xsi:type="dcterms:W3CDTF">2012-01-10T18:32:24Z</dcterms:created>
  <dcterms:modified xsi:type="dcterms:W3CDTF">2015-10-28T22:15:39Z</dcterms:modified>
</cp:coreProperties>
</file>