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6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6C8"/>
    <a:srgbClr val="DA32AA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7782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Optical properties of semiconductors and insulators (Chap. 12 in GGGPP)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Dielectric function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Band-to-band optical transitions</a:t>
            </a:r>
          </a:p>
          <a:p>
            <a:pPr marL="914400" lvl="4"/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7" y="442912"/>
            <a:ext cx="88868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047" y="226031"/>
            <a:ext cx="797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general the matrix element </a:t>
            </a:r>
            <a:r>
              <a:rPr lang="en-US" sz="2400" dirty="0" err="1" smtClean="0">
                <a:latin typeface="+mj-lt"/>
              </a:rPr>
              <a:t>M</a:t>
            </a:r>
            <a:r>
              <a:rPr lang="en-US" sz="2400" baseline="-25000" dirty="0" err="1" smtClean="0">
                <a:latin typeface="+mj-lt"/>
              </a:rPr>
              <a:t>cv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)  is a smooth function of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 and the joint density of states often determines the frequency dependence of the optical properties: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82513"/>
            <a:ext cx="4229100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" y="2904198"/>
            <a:ext cx="4529239" cy="310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48" y="2754384"/>
            <a:ext cx="4373213" cy="33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111" y="184935"/>
            <a:ext cx="842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 – BN in the hexagonal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1" y="1787703"/>
            <a:ext cx="4292839" cy="2968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439"/>
            <a:ext cx="4462463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629" y="319314"/>
            <a:ext cx="702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simple two-band semiconductor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05" y="884918"/>
            <a:ext cx="555307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05" y="2199368"/>
            <a:ext cx="5191125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30" y="3149564"/>
            <a:ext cx="5410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805" y="3855112"/>
            <a:ext cx="5657850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0412" y="4678902"/>
            <a:ext cx="2543175" cy="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576" y="5062868"/>
            <a:ext cx="56578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699" y="5901381"/>
            <a:ext cx="2771775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2705" y="5952739"/>
            <a:ext cx="1381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951" y="328773"/>
            <a:ext cx="776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Non-vertical transitions – effects of phonons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90438"/>
            <a:ext cx="6434667" cy="5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62312"/>
            <a:ext cx="7858125" cy="3276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410048"/>
            <a:ext cx="4733925" cy="10763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76689"/>
              </p:ext>
            </p:extLst>
          </p:nvPr>
        </p:nvGraphicFramePr>
        <p:xfrm>
          <a:off x="457200" y="1193660"/>
          <a:ext cx="75088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Equation" r:id="rId5" imgW="5016240" imgH="698400" progId="Equation.DSMT4">
                  <p:embed/>
                </p:oleObj>
              </mc:Choice>
              <mc:Fallback>
                <p:oleObj name="Equation" r:id="rId5" imgW="50162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1193660"/>
                        <a:ext cx="750887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76201" y="2153922"/>
            <a:ext cx="694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of absorbing both photon and phonon: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61" y="2536760"/>
            <a:ext cx="6694078" cy="861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27" y="116728"/>
            <a:ext cx="631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Electron-phonon coupling Hamiltonian</a:t>
            </a:r>
          </a:p>
        </p:txBody>
      </p:sp>
    </p:spTree>
    <p:extLst>
      <p:ext uri="{BB962C8B-B14F-4D97-AF65-F5344CB8AC3E}">
        <p14:creationId xmlns:p14="http://schemas.microsoft.com/office/powerpoint/2010/main" val="41391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288235"/>
            <a:ext cx="8835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Summing the probability over all initial and final states and assuming that the matrix elements are weakly dependent on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, the rate of phonon-assisted transitions depends on the density of states for phonon absorption: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284758"/>
            <a:ext cx="83248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54" y="3330746"/>
            <a:ext cx="2171700" cy="47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30746"/>
            <a:ext cx="124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626" y="4164496"/>
            <a:ext cx="829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parabolic valence and conduction bands: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67" y="4814899"/>
            <a:ext cx="8896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22839"/>
            <a:ext cx="8896350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260475"/>
            <a:ext cx="8791575" cy="50958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9827"/>
              </p:ext>
            </p:extLst>
          </p:nvPr>
        </p:nvGraphicFramePr>
        <p:xfrm>
          <a:off x="5653987" y="5327375"/>
          <a:ext cx="731626" cy="8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5" imgW="609480" imgH="596880" progId="Equation.DSMT4">
                  <p:embed/>
                </p:oleObj>
              </mc:Choice>
              <mc:Fallback>
                <p:oleObj name="Equation" r:id="rId5" imgW="6094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3987" y="5327375"/>
                        <a:ext cx="731626" cy="87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1183"/>
            <a:ext cx="7534275" cy="88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652" y="1649896"/>
            <a:ext cx="773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Similar expression holds for phonon emission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591" y="2574235"/>
            <a:ext cx="827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Form of optical absorption coefficient with both phonon absorption and emission: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3867906"/>
            <a:ext cx="6429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9" y="243501"/>
            <a:ext cx="6268811" cy="59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8174" y="4658159"/>
            <a:ext cx="285226" cy="268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06" y="917579"/>
            <a:ext cx="8542694" cy="47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499" y="256854"/>
            <a:ext cx="780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Optical transitions between states of a quantum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1" y="1103241"/>
            <a:ext cx="86772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344"/>
          <a:stretch/>
        </p:blipFill>
        <p:spPr>
          <a:xfrm>
            <a:off x="161925" y="698642"/>
            <a:ext cx="8820150" cy="5930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3734" y="3554858"/>
            <a:ext cx="5496675" cy="130481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596" y="267128"/>
            <a:ext cx="779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0585" y="728793"/>
            <a:ext cx="5496675" cy="2548663"/>
          </a:xfrm>
          <a:prstGeom prst="rect">
            <a:avLst/>
          </a:prstGeom>
          <a:solidFill>
            <a:srgbClr val="EC86C8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70439" y="3976434"/>
            <a:ext cx="146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occupied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8895" y="2154113"/>
            <a:ext cx="176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unoccupied</a:t>
            </a:r>
          </a:p>
        </p:txBody>
      </p:sp>
    </p:spTree>
    <p:extLst>
      <p:ext uri="{BB962C8B-B14F-4D97-AF65-F5344CB8AC3E}">
        <p14:creationId xmlns:p14="http://schemas.microsoft.com/office/powerpoint/2010/main" val="3219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596" y="369870"/>
            <a:ext cx="646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Ground state Hamiltonian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321942"/>
            <a:ext cx="2009775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737" y="2434975"/>
            <a:ext cx="633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Hamiltonian with electromagnetic field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1" y="5268032"/>
            <a:ext cx="7343775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3867150"/>
            <a:ext cx="4800600" cy="628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570" y="4806367"/>
            <a:ext cx="681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Including linear terms in electromagnetic field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2990850"/>
            <a:ext cx="5600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483" y="359596"/>
            <a:ext cx="817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 Golden Rule for one-photon absorption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7" y="911189"/>
            <a:ext cx="6191250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143" y="2042842"/>
            <a:ext cx="817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 Golden Rule for one-photon emission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75" y="2630077"/>
            <a:ext cx="6286500" cy="847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11712"/>
            <a:ext cx="769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Transition rate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88616"/>
            <a:ext cx="85058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047" y="256854"/>
            <a:ext cx="774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Viewing transition rate in terms of the system’s linear response to the electromagnetic field, it can be related to the dielectric function: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54" y="1544174"/>
            <a:ext cx="3581400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2857500"/>
            <a:ext cx="7896225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688440"/>
            <a:ext cx="43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Explicitly: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256" y="4000500"/>
            <a:ext cx="636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the </a:t>
            </a:r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transform: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29" y="4716141"/>
            <a:ext cx="43624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9870" y="297951"/>
            <a:ext cx="618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Complex dielectric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36" y="935483"/>
            <a:ext cx="7391400" cy="112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99362"/>
            <a:ext cx="240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34" y="2235300"/>
            <a:ext cx="3676650" cy="94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724" y="3647326"/>
            <a:ext cx="432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Explicit form: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86" y="4367373"/>
            <a:ext cx="71056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047" y="349321"/>
            <a:ext cx="635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Details of optical transitions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Effects of </a:t>
            </a:r>
            <a:r>
              <a:rPr lang="en-US" sz="2400" dirty="0" err="1" smtClean="0">
                <a:latin typeface="+mj-lt"/>
              </a:rPr>
              <a:t>wavevector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38" y="1300590"/>
            <a:ext cx="585787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225" y="2098360"/>
            <a:ext cx="2009775" cy="561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7690" y="2198670"/>
            <a:ext cx="533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Non-trivial matrix element when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201477"/>
              </p:ext>
            </p:extLst>
          </p:nvPr>
        </p:nvGraphicFramePr>
        <p:xfrm>
          <a:off x="601663" y="2862263"/>
          <a:ext cx="50450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Equation" r:id="rId5" imgW="3886200" imgH="723600" progId="Equation.DSMT4">
                  <p:embed/>
                </p:oleObj>
              </mc:Choice>
              <mc:Fallback>
                <p:oleObj name="Equation" r:id="rId5" imgW="38862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663" y="2862263"/>
                        <a:ext cx="50450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39920"/>
              </p:ext>
            </p:extLst>
          </p:nvPr>
        </p:nvGraphicFramePr>
        <p:xfrm>
          <a:off x="3543300" y="21209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1" name="Equation" r:id="rId7" imgW="914400" imgH="250560" progId="Equation.DSMT4">
                  <p:embed/>
                </p:oleObj>
              </mc:Choice>
              <mc:Fallback>
                <p:oleObj name="Equation" r:id="rId7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3300" y="21209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587" y="3903377"/>
            <a:ext cx="6810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29842</TotalTime>
  <Words>419</Words>
  <Application>Microsoft Office PowerPoint</Application>
  <PresentationFormat>On-screen Show (4:3)</PresentationFormat>
  <Paragraphs>99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1706</cp:revision>
  <cp:lastPrinted>2015-10-30T13:46:58Z</cp:lastPrinted>
  <dcterms:created xsi:type="dcterms:W3CDTF">2012-01-10T18:32:24Z</dcterms:created>
  <dcterms:modified xsi:type="dcterms:W3CDTF">2015-10-30T16:11:30Z</dcterms:modified>
</cp:coreProperties>
</file>