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299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6C8"/>
    <a:srgbClr val="DA32AA"/>
    <a:srgbClr val="00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9352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Optical properties of semiconductors and insulators (Chap. 7 &amp; 12 in GGGPP)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chemeClr val="folHlink"/>
                </a:solidFill>
              </a:rPr>
              <a:t>Excitons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914400" lvl="4"/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5471"/>
            <a:ext cx="735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Electronic Hamiltonian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78" y="727136"/>
            <a:ext cx="4286250" cy="81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312" y="1445649"/>
            <a:ext cx="503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Ground state </a:t>
            </a:r>
            <a:r>
              <a:rPr lang="en-US" sz="2400" dirty="0" err="1" smtClean="0">
                <a:latin typeface="+mj-lt"/>
              </a:rPr>
              <a:t>wavefunction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61" y="1968679"/>
            <a:ext cx="3685678" cy="4479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999" y="2509575"/>
            <a:ext cx="7511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Excited state from two-band model summing over </a:t>
            </a:r>
            <a:r>
              <a:rPr lang="en-US" sz="2400" dirty="0" err="1" smtClean="0">
                <a:latin typeface="+mj-lt"/>
              </a:rPr>
              <a:t>wavevectors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k’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007" y="3340572"/>
            <a:ext cx="2581275" cy="628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999" y="3932113"/>
            <a:ext cx="7162800" cy="478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Solving </a:t>
            </a:r>
            <a:r>
              <a:rPr lang="en-US" sz="2400" dirty="0" err="1" smtClean="0">
                <a:latin typeface="+mj-lt"/>
              </a:rPr>
              <a:t>Schroedinger</a:t>
            </a:r>
            <a:r>
              <a:rPr lang="en-US" sz="2400" dirty="0" smtClean="0">
                <a:latin typeface="+mj-lt"/>
              </a:rPr>
              <a:t> equation in this basis: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78" y="4397849"/>
            <a:ext cx="4171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974" y="226142"/>
            <a:ext cx="63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Exciton</a:t>
            </a:r>
            <a:r>
              <a:rPr lang="en-US" sz="2400" dirty="0" smtClean="0">
                <a:latin typeface="+mj-lt"/>
              </a:rPr>
              <a:t> equations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762768"/>
            <a:ext cx="5591175" cy="80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54727"/>
            <a:ext cx="4133850" cy="485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64735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48" y="2398128"/>
            <a:ext cx="4572000" cy="1123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805084"/>
            <a:ext cx="598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After several steps: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705" y="4437093"/>
            <a:ext cx="5981700" cy="781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271" y="5611679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Ignoring  </a:t>
            </a:r>
            <a:r>
              <a:rPr lang="en-US" sz="2400" i="1" dirty="0" smtClean="0">
                <a:latin typeface="+mj-lt"/>
              </a:rPr>
              <a:t>U</a:t>
            </a:r>
            <a:r>
              <a:rPr lang="en-US" sz="2400" i="1" baseline="-25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for the moment --</a:t>
            </a:r>
          </a:p>
        </p:txBody>
      </p:sp>
    </p:spTree>
    <p:extLst>
      <p:ext uri="{BB962C8B-B14F-4D97-AF65-F5344CB8AC3E}">
        <p14:creationId xmlns:p14="http://schemas.microsoft.com/office/powerpoint/2010/main" val="3188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8" y="252104"/>
            <a:ext cx="5448300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58529"/>
            <a:ext cx="5819775" cy="13716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5726"/>
              </p:ext>
            </p:extLst>
          </p:nvPr>
        </p:nvGraphicFramePr>
        <p:xfrm>
          <a:off x="735780" y="2724455"/>
          <a:ext cx="340518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Equation" r:id="rId5" imgW="2946240" imgH="634680" progId="Equation.DSMT4">
                  <p:embed/>
                </p:oleObj>
              </mc:Choice>
              <mc:Fallback>
                <p:oleObj name="Equation" r:id="rId5" imgW="29462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780" y="2724455"/>
                        <a:ext cx="3405188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12" y="4217114"/>
            <a:ext cx="6000750" cy="1514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310" y="3552206"/>
            <a:ext cx="458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 for </a:t>
            </a:r>
            <a:r>
              <a:rPr lang="en-US" sz="2400" i="1" dirty="0" err="1" smtClean="0">
                <a:latin typeface="+mj-lt"/>
              </a:rPr>
              <a:t>k</a:t>
            </a:r>
            <a:r>
              <a:rPr lang="en-US" sz="2400" i="1" baseline="-25000" dirty="0" err="1" smtClean="0">
                <a:latin typeface="+mj-lt"/>
              </a:rPr>
              <a:t>ex</a:t>
            </a:r>
            <a:r>
              <a:rPr lang="en-US" sz="2400" dirty="0" smtClean="0">
                <a:latin typeface="+mj-lt"/>
              </a:rPr>
              <a:t>=0: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712" y="5813137"/>
            <a:ext cx="435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Define an envelope function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5510170"/>
            <a:ext cx="3252911" cy="8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7" y="95095"/>
            <a:ext cx="8873906" cy="131091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20252445">
            <a:off x="1889230" y="1206771"/>
            <a:ext cx="361061" cy="5906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3281" y="1422351"/>
            <a:ext cx="549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Introduced electron-hole screening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71123"/>
            <a:ext cx="768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Hydrogen-like </a:t>
            </a:r>
            <a:r>
              <a:rPr lang="en-US" sz="2400" dirty="0" err="1" smtClean="0">
                <a:latin typeface="+mj-lt"/>
              </a:rPr>
              <a:t>eigenstates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900" y="2909139"/>
            <a:ext cx="4235353" cy="876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9" y="3653094"/>
            <a:ext cx="2248169" cy="992698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019126"/>
              </p:ext>
            </p:extLst>
          </p:nvPr>
        </p:nvGraphicFramePr>
        <p:xfrm>
          <a:off x="1610496" y="4458172"/>
          <a:ext cx="3876160" cy="1698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Equation" r:id="rId6" imgW="2057400" imgH="901440" progId="Equation.DSMT4">
                  <p:embed/>
                </p:oleObj>
              </mc:Choice>
              <mc:Fallback>
                <p:oleObj name="Equation" r:id="rId6" imgW="20574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0496" y="4458172"/>
                        <a:ext cx="3876160" cy="1698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4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287" y="278296"/>
            <a:ext cx="833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–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Considered a closed shell system with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 electrons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30" y="1109293"/>
            <a:ext cx="5527058" cy="786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3913" y="2246243"/>
            <a:ext cx="6626087" cy="46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We can write the effective Hamiltonian: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492" y="2821426"/>
            <a:ext cx="5225708" cy="1009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3913" y="3707665"/>
            <a:ext cx="281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with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638" y="4105065"/>
            <a:ext cx="4600575" cy="159067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324742"/>
              </p:ext>
            </p:extLst>
          </p:nvPr>
        </p:nvGraphicFramePr>
        <p:xfrm>
          <a:off x="2400300" y="1859870"/>
          <a:ext cx="1689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Equation" r:id="rId6" imgW="1688760" imgH="317160" progId="Equation.DSMT4">
                  <p:embed/>
                </p:oleObj>
              </mc:Choice>
              <mc:Fallback>
                <p:oleObj name="Equation" r:id="rId6" imgW="1688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0300" y="1859870"/>
                        <a:ext cx="1689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8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007618"/>
              </p:ext>
            </p:extLst>
          </p:nvPr>
        </p:nvGraphicFramePr>
        <p:xfrm>
          <a:off x="190500" y="383553"/>
          <a:ext cx="8696582" cy="31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Equation" r:id="rId3" imgW="7429320" imgH="266400" progId="Equation.DSMT4">
                  <p:embed/>
                </p:oleObj>
              </mc:Choice>
              <mc:Fallback>
                <p:oleObj name="Equation" r:id="rId3" imgW="7429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" y="383553"/>
                        <a:ext cx="8696582" cy="312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10" y="955399"/>
            <a:ext cx="75628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8783"/>
            <a:ext cx="371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Define: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22272"/>
            <a:ext cx="4348548" cy="1438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26649"/>
            <a:ext cx="1309483" cy="763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5" y="1577008"/>
            <a:ext cx="6673256" cy="16631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809" y="3637722"/>
            <a:ext cx="369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Eigenstates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615" y="3582803"/>
            <a:ext cx="3662247" cy="790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8838"/>
          <a:stretch/>
        </p:blipFill>
        <p:spPr>
          <a:xfrm>
            <a:off x="2590800" y="4482547"/>
            <a:ext cx="5216239" cy="73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37930"/>
            <a:ext cx="638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detailed treatment of </a:t>
            </a:r>
            <a:r>
              <a:rPr lang="en-US" sz="2400" i="1" dirty="0" smtClean="0">
                <a:latin typeface="+mj-lt"/>
              </a:rPr>
              <a:t>U</a:t>
            </a:r>
            <a:r>
              <a:rPr lang="en-US" sz="2400" i="1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i="1" dirty="0" smtClean="0">
                <a:latin typeface="+mj-lt"/>
              </a:rPr>
              <a:t>J</a:t>
            </a:r>
            <a:r>
              <a:rPr lang="en-US" sz="2400" dirty="0" smtClean="0">
                <a:latin typeface="+mj-lt"/>
              </a:rPr>
              <a:t>) term: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3966"/>
          <a:stretch/>
        </p:blipFill>
        <p:spPr>
          <a:xfrm>
            <a:off x="1106730" y="930652"/>
            <a:ext cx="6159381" cy="848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1910160"/>
            <a:ext cx="4192400" cy="902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07" y="2795587"/>
            <a:ext cx="6534235" cy="1448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759" y="4244008"/>
            <a:ext cx="5342446" cy="1016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4322" y="4521417"/>
            <a:ext cx="61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435" y="5322681"/>
            <a:ext cx="573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Effective dipole moment: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t="17683"/>
          <a:stretch/>
        </p:blipFill>
        <p:spPr>
          <a:xfrm>
            <a:off x="4486225" y="5339868"/>
            <a:ext cx="2537950" cy="4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4" y="969739"/>
            <a:ext cx="8873906" cy="1310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904" y="258417"/>
            <a:ext cx="599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Resulting equation for envelope function: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91" y="2812774"/>
            <a:ext cx="3541714" cy="1163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93" y="2454965"/>
            <a:ext cx="801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Relationships of envelope function: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91" y="3866322"/>
            <a:ext cx="6912486" cy="204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820296"/>
            <a:ext cx="587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Hydrogen-like </a:t>
            </a:r>
            <a:r>
              <a:rPr lang="en-US" sz="2400" dirty="0" err="1" smtClean="0">
                <a:latin typeface="+mj-lt"/>
              </a:rPr>
              <a:t>eigenstates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901" y="1346736"/>
            <a:ext cx="3715784" cy="768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2115520"/>
            <a:ext cx="2213113" cy="97721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122862"/>
              </p:ext>
            </p:extLst>
          </p:nvPr>
        </p:nvGraphicFramePr>
        <p:xfrm>
          <a:off x="1610496" y="3071191"/>
          <a:ext cx="3049492" cy="133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Equation" r:id="rId5" imgW="2057400" imgH="901440" progId="Equation.DSMT4">
                  <p:embed/>
                </p:oleObj>
              </mc:Choice>
              <mc:Fallback>
                <p:oleObj name="Equation" r:id="rId5" imgW="20574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0496" y="3071191"/>
                        <a:ext cx="3049492" cy="133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166867"/>
            <a:ext cx="620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exciton</a:t>
            </a:r>
            <a:r>
              <a:rPr lang="en-US" sz="2400" dirty="0" smtClean="0">
                <a:latin typeface="+mj-lt"/>
              </a:rPr>
              <a:t>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686" y="4909930"/>
            <a:ext cx="8607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analysis is reliable for loosely bound </a:t>
            </a:r>
            <a:r>
              <a:rPr lang="en-US" sz="2400" dirty="0" err="1" smtClean="0">
                <a:latin typeface="+mj-lt"/>
              </a:rPr>
              <a:t>excitons</a:t>
            </a:r>
            <a:r>
              <a:rPr lang="en-US" sz="2400" dirty="0" smtClean="0">
                <a:latin typeface="+mj-lt"/>
              </a:rPr>
              <a:t> found in semiconductors;   for </a:t>
            </a:r>
            <a:r>
              <a:rPr lang="en-US" sz="2400" dirty="0" err="1" smtClean="0">
                <a:latin typeface="+mj-lt"/>
              </a:rPr>
              <a:t>excitons</a:t>
            </a:r>
            <a:r>
              <a:rPr lang="en-US" sz="2400" dirty="0" smtClean="0">
                <a:latin typeface="+mj-lt"/>
              </a:rPr>
              <a:t> in insulators (such as </a:t>
            </a:r>
            <a:r>
              <a:rPr lang="en-US" sz="2400" dirty="0" err="1" smtClean="0">
                <a:latin typeface="+mj-lt"/>
              </a:rPr>
              <a:t>LiF</a:t>
            </a:r>
            <a:r>
              <a:rPr lang="en-US" sz="2400" dirty="0" smtClean="0">
                <a:latin typeface="+mj-lt"/>
              </a:rPr>
              <a:t>) </a:t>
            </a:r>
            <a:r>
              <a:rPr lang="en-US" sz="2400" dirty="0" err="1" smtClean="0">
                <a:latin typeface="+mj-lt"/>
              </a:rPr>
              <a:t>Frenkel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exciton</a:t>
            </a:r>
            <a:r>
              <a:rPr lang="en-US" sz="2400" dirty="0" smtClean="0">
                <a:latin typeface="+mj-lt"/>
              </a:rPr>
              <a:t> analysis applies.</a:t>
            </a:r>
          </a:p>
        </p:txBody>
      </p:sp>
    </p:spTree>
    <p:extLst>
      <p:ext uri="{BB962C8B-B14F-4D97-AF65-F5344CB8AC3E}">
        <p14:creationId xmlns:p14="http://schemas.microsoft.com/office/powerpoint/2010/main" val="24696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9635" y="4668098"/>
            <a:ext cx="285226" cy="268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13" y="595813"/>
            <a:ext cx="8757987" cy="511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626" y="347870"/>
            <a:ext cx="768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Optical absorption due to </a:t>
            </a:r>
            <a:r>
              <a:rPr lang="en-US" sz="2400" dirty="0" err="1" smtClean="0">
                <a:latin typeface="+mj-lt"/>
              </a:rPr>
              <a:t>excitons</a:t>
            </a:r>
            <a:r>
              <a:rPr lang="en-US" sz="2400" dirty="0" smtClean="0">
                <a:latin typeface="+mj-lt"/>
              </a:rPr>
              <a:t>  (Chap. 12)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53" y="1871939"/>
            <a:ext cx="4754961" cy="1271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74" y="809535"/>
            <a:ext cx="2486726" cy="1062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995" y="879184"/>
            <a:ext cx="3335454" cy="1062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59" y="3709332"/>
            <a:ext cx="7281020" cy="958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073642"/>
            <a:ext cx="652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Transition probability from ground state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245" y="4692981"/>
            <a:ext cx="6077969" cy="8928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440" y="5611410"/>
            <a:ext cx="2401282" cy="6192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6913" y="5690216"/>
            <a:ext cx="122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25831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652" y="20872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spherically symmetric </a:t>
            </a:r>
            <a:r>
              <a:rPr lang="en-US" sz="2400" dirty="0" err="1" smtClean="0">
                <a:latin typeface="+mj-lt"/>
              </a:rPr>
              <a:t>excitons</a:t>
            </a:r>
            <a:r>
              <a:rPr lang="en-US" sz="2400" dirty="0" smtClean="0">
                <a:latin typeface="+mj-lt"/>
              </a:rPr>
              <a:t> (“first class” transitions)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926617"/>
            <a:ext cx="2041664" cy="410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77" y="1411149"/>
            <a:ext cx="6156506" cy="765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45496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-like </a:t>
            </a:r>
            <a:r>
              <a:rPr lang="en-US" sz="2400" dirty="0" err="1" smtClean="0">
                <a:latin typeface="+mj-lt"/>
              </a:rPr>
              <a:t>excitons</a:t>
            </a:r>
            <a:r>
              <a:rPr lang="en-US" sz="2400" dirty="0" smtClean="0">
                <a:latin typeface="+mj-lt"/>
              </a:rPr>
              <a:t>  (“second class” transitions)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819" y="3121875"/>
            <a:ext cx="2178061" cy="386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786257"/>
            <a:ext cx="7126035" cy="795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701208"/>
            <a:ext cx="6263699" cy="7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2" y="1339712"/>
            <a:ext cx="7058025" cy="4019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235" y="228600"/>
            <a:ext cx="626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Example of Cu</a:t>
            </a:r>
            <a:r>
              <a:rPr lang="en-US" sz="2400" baseline="-25000" smtClean="0">
                <a:latin typeface="+mj-lt"/>
              </a:rPr>
              <a:t>2</a:t>
            </a:r>
            <a:r>
              <a:rPr lang="en-US" sz="2400" smtClean="0">
                <a:latin typeface="+mj-lt"/>
              </a:rPr>
              <a:t>O: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33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87" y="442912"/>
            <a:ext cx="8886825" cy="5972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887" y="255639"/>
            <a:ext cx="362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Interband</a:t>
            </a:r>
            <a:r>
              <a:rPr lang="en-US" sz="2400" dirty="0" smtClean="0">
                <a:latin typeface="+mj-lt"/>
              </a:rPr>
              <a:t> transitions</a:t>
            </a:r>
          </a:p>
        </p:txBody>
      </p:sp>
    </p:spTree>
    <p:extLst>
      <p:ext uri="{BB962C8B-B14F-4D97-AF65-F5344CB8AC3E}">
        <p14:creationId xmlns:p14="http://schemas.microsoft.com/office/powerpoint/2010/main" val="5115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047" y="226031"/>
            <a:ext cx="7972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general the matrix element </a:t>
            </a:r>
            <a:r>
              <a:rPr lang="en-US" sz="2400" dirty="0" err="1" smtClean="0">
                <a:latin typeface="+mj-lt"/>
              </a:rPr>
              <a:t>M</a:t>
            </a:r>
            <a:r>
              <a:rPr lang="en-US" sz="2400" baseline="-25000" dirty="0" err="1" smtClean="0">
                <a:latin typeface="+mj-lt"/>
              </a:rPr>
              <a:t>cv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b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)  is a smooth function of </a:t>
            </a:r>
            <a:r>
              <a:rPr lang="en-US" sz="2400" b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 and the joint density of states often determines the frequency dependence of the optical properties: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782513"/>
            <a:ext cx="4229100" cy="84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1" y="2904198"/>
            <a:ext cx="4529239" cy="3106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548" y="2754384"/>
            <a:ext cx="4373213" cy="33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142" y="216310"/>
            <a:ext cx="891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Real spectra and more complete analysis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From Michael </a:t>
            </a:r>
            <a:r>
              <a:rPr lang="en-US" sz="2400" dirty="0" err="1" smtClean="0">
                <a:latin typeface="+mj-lt"/>
              </a:rPr>
              <a:t>Rohlfing</a:t>
            </a:r>
            <a:r>
              <a:rPr lang="en-US" sz="2400" dirty="0" smtClean="0">
                <a:latin typeface="+mj-lt"/>
              </a:rPr>
              <a:t> and Steven Louie, PRB </a:t>
            </a:r>
            <a:r>
              <a:rPr lang="en-US" sz="2400" b="1" dirty="0" smtClean="0">
                <a:latin typeface="+mj-lt"/>
              </a:rPr>
              <a:t>62</a:t>
            </a:r>
            <a:r>
              <a:rPr lang="en-US" sz="2400" dirty="0" smtClean="0">
                <a:latin typeface="+mj-lt"/>
              </a:rPr>
              <a:t> 4927 (2000)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984" y="1219200"/>
            <a:ext cx="59626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071" y="231059"/>
            <a:ext cx="891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Real spectra and more complete analysis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From Michael </a:t>
            </a:r>
            <a:r>
              <a:rPr lang="en-US" sz="2400" dirty="0" err="1" smtClean="0">
                <a:latin typeface="+mj-lt"/>
              </a:rPr>
              <a:t>Rohlfing</a:t>
            </a:r>
            <a:r>
              <a:rPr lang="en-US" sz="2400" dirty="0" smtClean="0">
                <a:latin typeface="+mj-lt"/>
              </a:rPr>
              <a:t> and Steven Louie, PRB </a:t>
            </a:r>
            <a:r>
              <a:rPr lang="en-US" sz="2400" b="1" dirty="0" smtClean="0">
                <a:latin typeface="+mj-lt"/>
              </a:rPr>
              <a:t>62</a:t>
            </a:r>
            <a:r>
              <a:rPr lang="en-US" sz="2400" dirty="0" smtClean="0">
                <a:latin typeface="+mj-lt"/>
              </a:rPr>
              <a:t> 4927 (2000)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00" y="1390496"/>
            <a:ext cx="60674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52512"/>
            <a:ext cx="5876925" cy="475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071" y="231059"/>
            <a:ext cx="891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Real spectra and more complete analysis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From Michael </a:t>
            </a:r>
            <a:r>
              <a:rPr lang="en-US" sz="2400" dirty="0" err="1" smtClean="0">
                <a:latin typeface="+mj-lt"/>
              </a:rPr>
              <a:t>Rohlfing</a:t>
            </a:r>
            <a:r>
              <a:rPr lang="en-US" sz="2400" dirty="0" smtClean="0">
                <a:latin typeface="+mj-lt"/>
              </a:rPr>
              <a:t> and Steven Louie, PRB </a:t>
            </a:r>
            <a:r>
              <a:rPr lang="en-US" sz="2400" b="1" dirty="0" smtClean="0">
                <a:latin typeface="+mj-lt"/>
              </a:rPr>
              <a:t>62</a:t>
            </a:r>
            <a:r>
              <a:rPr lang="en-US" sz="2400" dirty="0" smtClean="0">
                <a:latin typeface="+mj-lt"/>
              </a:rPr>
              <a:t> 4927 (2000)</a:t>
            </a:r>
          </a:p>
        </p:txBody>
      </p:sp>
    </p:spTree>
    <p:extLst>
      <p:ext uri="{BB962C8B-B14F-4D97-AF65-F5344CB8AC3E}">
        <p14:creationId xmlns:p14="http://schemas.microsoft.com/office/powerpoint/2010/main" val="24347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071" y="231059"/>
            <a:ext cx="891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Real spectra and more complete analysis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From Michael </a:t>
            </a:r>
            <a:r>
              <a:rPr lang="en-US" sz="2400" dirty="0" err="1" smtClean="0">
                <a:latin typeface="+mj-lt"/>
              </a:rPr>
              <a:t>Rohlfing</a:t>
            </a:r>
            <a:r>
              <a:rPr lang="en-US" sz="2400" dirty="0" smtClean="0">
                <a:latin typeface="+mj-lt"/>
              </a:rPr>
              <a:t> and Steven Louie, PRB </a:t>
            </a:r>
            <a:r>
              <a:rPr lang="en-US" sz="2400" b="1" dirty="0" smtClean="0">
                <a:latin typeface="+mj-lt"/>
              </a:rPr>
              <a:t>62</a:t>
            </a:r>
            <a:r>
              <a:rPr lang="en-US" sz="2400" dirty="0" smtClean="0">
                <a:latin typeface="+mj-lt"/>
              </a:rPr>
              <a:t> 4927 (2000)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28750"/>
            <a:ext cx="58007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1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treatment of </a:t>
            </a:r>
            <a:r>
              <a:rPr lang="en-US" sz="2400" dirty="0" err="1" smtClean="0">
                <a:latin typeface="+mj-lt"/>
              </a:rPr>
              <a:t>exciton</a:t>
            </a:r>
            <a:r>
              <a:rPr lang="en-US" sz="2400" dirty="0" smtClean="0">
                <a:latin typeface="+mj-lt"/>
              </a:rPr>
              <a:t> effects in a two-band 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76" y="827732"/>
            <a:ext cx="73533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30048</TotalTime>
  <Words>526</Words>
  <Application>Microsoft Office PowerPoint</Application>
  <PresentationFormat>On-screen Show (4:3)</PresentationFormat>
  <Paragraphs>119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1731</cp:revision>
  <cp:lastPrinted>2015-10-30T13:46:58Z</cp:lastPrinted>
  <dcterms:created xsi:type="dcterms:W3CDTF">2012-01-10T18:32:24Z</dcterms:created>
  <dcterms:modified xsi:type="dcterms:W3CDTF">2015-11-02T16:59:57Z</dcterms:modified>
</cp:coreProperties>
</file>