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96" r:id="rId2"/>
    <p:sldId id="354" r:id="rId3"/>
    <p:sldId id="453" r:id="rId4"/>
    <p:sldId id="454" r:id="rId5"/>
    <p:sldId id="455" r:id="rId6"/>
    <p:sldId id="456" r:id="rId7"/>
    <p:sldId id="457" r:id="rId8"/>
    <p:sldId id="458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7" r:id="rId18"/>
    <p:sldId id="468" r:id="rId19"/>
    <p:sldId id="469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60"/>
  </p:normalViewPr>
  <p:slideViewPr>
    <p:cSldViewPr>
      <p:cViewPr>
        <p:scale>
          <a:sx n="60" d="100"/>
          <a:sy n="60" d="100"/>
        </p:scale>
        <p:origin x="1040" y="1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11/3/2015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11/3/2015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810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9.pn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png"/><Relationship Id="rId5" Type="http://schemas.openxmlformats.org/officeDocument/2006/relationships/image" Target="../media/image16.wmf"/><Relationship Id="rId10" Type="http://schemas.openxmlformats.org/officeDocument/2006/relationships/image" Target="../media/image20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609600"/>
            <a:ext cx="819510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 smtClean="0"/>
              <a:t>752 Solid State Physics</a:t>
            </a:r>
            <a:endParaRPr lang="en-US" sz="3200" b="1" dirty="0" smtClean="0"/>
          </a:p>
          <a:p>
            <a:pPr algn="ctr"/>
            <a:r>
              <a:rPr lang="en-US" sz="3200" b="1" dirty="0" smtClean="0"/>
              <a:t>11-11:50 </a:t>
            </a:r>
            <a:r>
              <a:rPr lang="en-US" sz="3200" b="1" dirty="0" smtClean="0"/>
              <a:t>AM  MWF  Olin 103</a:t>
            </a:r>
          </a:p>
          <a:p>
            <a:pPr algn="ctr"/>
            <a:endParaRPr lang="en-US" sz="2400" b="1" dirty="0"/>
          </a:p>
          <a:p>
            <a:pPr algn="ctr"/>
            <a:r>
              <a:rPr lang="en-US" sz="3200" b="1" dirty="0" smtClean="0"/>
              <a:t>Plan for Lecture 28: Chap. 9 of </a:t>
            </a:r>
            <a:r>
              <a:rPr lang="en-US" sz="3200" b="1" dirty="0" smtClean="0"/>
              <a:t>GGGPP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Lattice dynamics of crystals</a:t>
            </a:r>
            <a:endParaRPr lang="en-US" sz="3200" b="1" dirty="0" smtClean="0">
              <a:solidFill>
                <a:schemeClr val="folHlink"/>
              </a:solidFill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Normal modes of one-dimensional lattices</a:t>
            </a:r>
            <a:endParaRPr lang="en-US" sz="3200" b="1" dirty="0" smtClean="0">
              <a:solidFill>
                <a:schemeClr val="folHlink"/>
              </a:solidFill>
              <a:sym typeface="Wingdings" pitchFamily="2" charset="2"/>
            </a:endParaRP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  <a:sym typeface="Wingdings" pitchFamily="2" charset="2"/>
              </a:rPr>
              <a:t>Normal modes of three-dimensional lattices</a:t>
            </a:r>
            <a:endParaRPr lang="en-US" sz="3200" b="1" dirty="0" smtClean="0">
              <a:solidFill>
                <a:schemeClr val="folHlink"/>
              </a:solidFill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286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One-dimensional diatomic lattice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4" y="656595"/>
            <a:ext cx="8772525" cy="35337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4419600"/>
            <a:ext cx="51816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of motion for this case: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862" y="4951282"/>
            <a:ext cx="38766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35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b="30997"/>
          <a:stretch/>
        </p:blipFill>
        <p:spPr>
          <a:xfrm>
            <a:off x="-26581" y="1"/>
            <a:ext cx="8772525" cy="2438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2743200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5859" y="2743200"/>
            <a:ext cx="7280031" cy="762000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2248399">
            <a:off x="7544982" y="3215695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553200" y="4038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convenient constant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450" y="3735090"/>
            <a:ext cx="5334000" cy="8953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4676048"/>
            <a:ext cx="685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Necessary condition for non-trivial solution: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137364"/>
            <a:ext cx="4743450" cy="107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099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77294"/>
            <a:ext cx="8715375" cy="42005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" y="747690"/>
            <a:ext cx="6505575" cy="101917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15692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One-dimensional diatomic lattice -- continued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405" y="550615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Normal modes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400" y="1664765"/>
            <a:ext cx="2466975" cy="9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286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modes of general three-dimensional crystals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90265"/>
            <a:ext cx="6096000" cy="971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537345"/>
            <a:ext cx="3571875" cy="10001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2819400"/>
            <a:ext cx="48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Relationships:</a:t>
            </a:r>
            <a:endParaRPr lang="en-US" sz="2400" dirty="0" smtClean="0"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4927" y="3370521"/>
            <a:ext cx="2543175" cy="5524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5875" y="4006205"/>
            <a:ext cx="5267325" cy="609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5887" y="4780831"/>
            <a:ext cx="2324100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0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5479422"/>
            <a:ext cx="4257675" cy="103822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modes of general three-dimensional crystals -- continued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47800"/>
            <a:ext cx="4019550" cy="10763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1000" y="11430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Equations of motion</a:t>
            </a:r>
            <a:endParaRPr lang="en-US" sz="2400" dirty="0" smtClean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590800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107898"/>
            <a:ext cx="2990850" cy="6000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1867" y="3765053"/>
            <a:ext cx="5105400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4723041"/>
            <a:ext cx="4238625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918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Lattice modes of general three-dimensional crystals -- continued</a:t>
            </a:r>
            <a:endParaRPr lang="en-US" sz="2400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219200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Some special values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838696"/>
            <a:ext cx="2857500" cy="771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842" y="2610221"/>
            <a:ext cx="3124200" cy="9334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3886200"/>
            <a:ext cx="495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Orthogonality</a:t>
            </a:r>
            <a:r>
              <a:rPr lang="en-US" sz="2400" dirty="0" smtClean="0">
                <a:latin typeface="+mj-lt"/>
              </a:rPr>
              <a:t> of normal modes</a:t>
            </a:r>
            <a:endParaRPr lang="en-US" sz="2400" dirty="0" smtClean="0">
              <a:latin typeface="+mj-l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4534049"/>
            <a:ext cx="38481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3227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701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</a:t>
            </a:r>
            <a:r>
              <a:rPr lang="en-US" sz="2400" dirty="0" err="1" smtClean="0">
                <a:latin typeface="+mj-lt"/>
              </a:rPr>
              <a:t>fcc</a:t>
            </a:r>
            <a:r>
              <a:rPr lang="en-US" sz="2400" dirty="0" smtClean="0">
                <a:latin typeface="+mj-lt"/>
              </a:rPr>
              <a:t> Al lattice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819150"/>
            <a:ext cx="8686800" cy="521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6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90265"/>
            <a:ext cx="8172450" cy="592413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28600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Si and Ge lattices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739612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549" y="625492"/>
            <a:ext cx="8239125" cy="591342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2286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for </a:t>
            </a:r>
            <a:r>
              <a:rPr lang="en-US" sz="2400" dirty="0" err="1" smtClean="0">
                <a:latin typeface="+mj-lt"/>
              </a:rPr>
              <a:t>LiF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10595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632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Summary from various semiconductors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117" y="1185862"/>
            <a:ext cx="8858250" cy="448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9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0" y="49530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143000"/>
            <a:ext cx="8367265" cy="490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163" y="304800"/>
            <a:ext cx="7815263" cy="564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112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533400"/>
            <a:ext cx="7196138" cy="5571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7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048683"/>
            <a:ext cx="8639175" cy="27622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72474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Thanks to the Born-Oppenheimer approximation, the nuclei </a:t>
            </a:r>
            <a:r>
              <a:rPr lang="en-US" sz="2400" dirty="0" smtClean="0">
                <a:latin typeface="+mj-lt"/>
              </a:rPr>
              <a:t>of a material in equilibrium </a:t>
            </a:r>
            <a:r>
              <a:rPr lang="en-US" sz="2400" dirty="0" smtClean="0">
                <a:latin typeface="+mj-lt"/>
              </a:rPr>
              <a:t>move in the potential field provided by the ground electronic state of the system 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7034790"/>
              </p:ext>
            </p:extLst>
          </p:nvPr>
        </p:nvGraphicFramePr>
        <p:xfrm>
          <a:off x="304800" y="3611275"/>
          <a:ext cx="6952058" cy="968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57" name="Equation" r:id="rId4" imgW="5562360" imgH="774360" progId="Equation.DSMT4">
                  <p:embed/>
                </p:oleObj>
              </mc:Choice>
              <mc:Fallback>
                <p:oleObj name="Equation" r:id="rId4" imgW="5562360" imgH="774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3611275"/>
                        <a:ext cx="6952058" cy="9682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13867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4828"/>
          <a:stretch/>
        </p:blipFill>
        <p:spPr>
          <a:xfrm>
            <a:off x="176212" y="20313"/>
            <a:ext cx="8639175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50" y="1980568"/>
            <a:ext cx="6534150" cy="1676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7205" y="159157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one-dimensional case: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187" y="3521545"/>
            <a:ext cx="4772025" cy="95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1205" y="3445328"/>
            <a:ext cx="2438400" cy="9810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85850" y="4466169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Relationships:</a:t>
            </a:r>
            <a:endParaRPr lang="en-US" sz="2400" dirty="0" smtClean="0">
              <a:latin typeface="+mj-l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0" y="4969228"/>
            <a:ext cx="1476375" cy="4381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2349" y="4868277"/>
            <a:ext cx="3895725" cy="5238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3605" y="5433546"/>
            <a:ext cx="3200400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837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518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Classical equations of motion: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838200"/>
            <a:ext cx="2447925" cy="8286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98120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Solution</a:t>
            </a:r>
            <a:endParaRPr lang="en-US" sz="2400" dirty="0" smtClean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100" y="2513027"/>
            <a:ext cx="2257425" cy="590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7287" y="3170882"/>
            <a:ext cx="3933825" cy="704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9649" y="3978479"/>
            <a:ext cx="42291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99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228600"/>
            <a:ext cx="784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Analytic result for monoatomic chain with only nearest neighbor interactions</a:t>
            </a:r>
            <a:endParaRPr lang="en-US" sz="2400" dirty="0" smtClean="0">
              <a:latin typeface="+mj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09957"/>
            <a:ext cx="4019550" cy="6762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625265"/>
              </p:ext>
            </p:extLst>
          </p:nvPr>
        </p:nvGraphicFramePr>
        <p:xfrm>
          <a:off x="5030782" y="1142124"/>
          <a:ext cx="2622888" cy="3507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8" name="Equation" r:id="rId4" imgW="2184120" imgH="291960" progId="Equation.DSMT4">
                  <p:embed/>
                </p:oleObj>
              </mc:Choice>
              <mc:Fallback>
                <p:oleObj name="Equation" r:id="rId4" imgW="218412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0782" y="1142124"/>
                        <a:ext cx="2622888" cy="3507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5866595"/>
              </p:ext>
            </p:extLst>
          </p:nvPr>
        </p:nvGraphicFramePr>
        <p:xfrm>
          <a:off x="2133600" y="2095279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09" name="Equation" r:id="rId6" imgW="914400" imgH="250560" progId="Equation.DSMT4">
                  <p:embed/>
                </p:oleObj>
              </mc:Choice>
              <mc:Fallback>
                <p:oleObj name="Equation" r:id="rId6" imgW="914400" imgH="250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33600" y="2095279"/>
                        <a:ext cx="914400" cy="250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25550"/>
              </p:ext>
            </p:extLst>
          </p:nvPr>
        </p:nvGraphicFramePr>
        <p:xfrm>
          <a:off x="838200" y="1642883"/>
          <a:ext cx="6264358" cy="582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710" name="Equation" r:id="rId8" imgW="5460840" imgH="507960" progId="Equation.DSMT4">
                  <p:embed/>
                </p:oleObj>
              </mc:Choice>
              <mc:Fallback>
                <p:oleObj name="Equation" r:id="rId8" imgW="546084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38200" y="1642883"/>
                        <a:ext cx="6264358" cy="5827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3000" y="2136097"/>
            <a:ext cx="2487782" cy="99712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00100" y="257806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sym typeface="Wingdings" panose="05000000000000000000" pitchFamily="2" charset="2"/>
              </a:rPr>
              <a:t></a:t>
            </a:r>
            <a:endParaRPr lang="en-US" sz="2400" dirty="0" smtClean="0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9600" y="3102822"/>
            <a:ext cx="7543800" cy="3360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0107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11/4/2015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752  Fall 2015 -- Lecture 28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98933"/>
            <a:ext cx="7543800" cy="33601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7" y="3869512"/>
            <a:ext cx="3400425" cy="1038225"/>
          </a:xfrm>
          <a:prstGeom prst="rect">
            <a:avLst/>
          </a:prstGeom>
        </p:spPr>
      </p:pic>
      <p:sp>
        <p:nvSpPr>
          <p:cNvPr id="7" name="Up Arrow 6"/>
          <p:cNvSpPr/>
          <p:nvPr/>
        </p:nvSpPr>
        <p:spPr>
          <a:xfrm rot="19886200">
            <a:off x="2646091" y="4657782"/>
            <a:ext cx="533400" cy="6858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29000" y="4907737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velocity of sound in the material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677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18320</TotalTime>
  <Words>343</Words>
  <Application>Microsoft Office PowerPoint</Application>
  <PresentationFormat>On-screen Show (4:3)</PresentationFormat>
  <Paragraphs>93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Wingdings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897</cp:revision>
  <cp:lastPrinted>2015-11-04T05:15:12Z</cp:lastPrinted>
  <dcterms:created xsi:type="dcterms:W3CDTF">2012-01-10T18:32:24Z</dcterms:created>
  <dcterms:modified xsi:type="dcterms:W3CDTF">2015-11-04T05:15:28Z</dcterms:modified>
</cp:coreProperties>
</file>